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5"/>
  </p:notesMasterIdLst>
  <p:sldIdLst>
    <p:sldId id="256" r:id="rId2"/>
    <p:sldId id="257" r:id="rId3"/>
    <p:sldId id="282" r:id="rId4"/>
    <p:sldId id="287" r:id="rId5"/>
    <p:sldId id="305" r:id="rId6"/>
    <p:sldId id="300" r:id="rId7"/>
    <p:sldId id="301" r:id="rId8"/>
    <p:sldId id="302" r:id="rId9"/>
    <p:sldId id="303" r:id="rId10"/>
    <p:sldId id="304" r:id="rId11"/>
    <p:sldId id="306" r:id="rId12"/>
    <p:sldId id="288" r:id="rId13"/>
    <p:sldId id="283" r:id="rId14"/>
    <p:sldId id="289" r:id="rId15"/>
    <p:sldId id="284" r:id="rId16"/>
    <p:sldId id="292" r:id="rId17"/>
    <p:sldId id="296" r:id="rId18"/>
    <p:sldId id="297" r:id="rId19"/>
    <p:sldId id="298" r:id="rId20"/>
    <p:sldId id="293" r:id="rId21"/>
    <p:sldId id="285" r:id="rId22"/>
    <p:sldId id="299"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236481"/>
    <a:srgbClr val="C8E4F0"/>
    <a:srgbClr val="153D4F"/>
    <a:srgbClr val="2A779A"/>
    <a:srgbClr val="1F029C"/>
    <a:srgbClr val="857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86" autoAdjust="0"/>
    <p:restoredTop sz="96699"/>
  </p:normalViewPr>
  <p:slideViewPr>
    <p:cSldViewPr snapToGrid="0">
      <p:cViewPr varScale="1">
        <p:scale>
          <a:sx n="144" d="100"/>
          <a:sy n="144" d="100"/>
        </p:scale>
        <p:origin x="3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5201C-275A-4189-BC00-5ACD24D85A6A}" type="doc">
      <dgm:prSet loTypeId="urn:microsoft.com/office/officeart/2005/8/layout/chevron1" loCatId="process" qsTypeId="urn:microsoft.com/office/officeart/2005/8/quickstyle/3d6" qsCatId="3D" csTypeId="urn:microsoft.com/office/officeart/2005/8/colors/accent6_5" csCatId="accent6" phldr="1"/>
      <dgm:spPr/>
    </dgm:pt>
    <dgm:pt modelId="{9EB57E3E-4564-49A3-938C-84F88F7BD962}">
      <dgm:prSet phldrT="[Text]" phldr="1"/>
      <dgm:spPr/>
      <dgm:t>
        <a:bodyPr/>
        <a:lstStyle/>
        <a:p>
          <a:endParaRPr lang="en-US" dirty="0"/>
        </a:p>
      </dgm:t>
    </dgm:pt>
    <dgm:pt modelId="{7395D8CE-32A7-40D1-9208-31EDD1ADC009}" type="parTrans" cxnId="{A4107BA1-9D7C-405B-A50C-36DEF484A223}">
      <dgm:prSet/>
      <dgm:spPr/>
      <dgm:t>
        <a:bodyPr/>
        <a:lstStyle/>
        <a:p>
          <a:endParaRPr lang="en-US"/>
        </a:p>
      </dgm:t>
    </dgm:pt>
    <dgm:pt modelId="{52C338FE-A9B6-4685-875A-152FE6E5EB3C}" type="sibTrans" cxnId="{A4107BA1-9D7C-405B-A50C-36DEF484A223}">
      <dgm:prSet/>
      <dgm:spPr/>
      <dgm:t>
        <a:bodyPr/>
        <a:lstStyle/>
        <a:p>
          <a:endParaRPr lang="en-US"/>
        </a:p>
      </dgm:t>
    </dgm:pt>
    <dgm:pt modelId="{515A85C5-A511-4DBD-9B4C-1E07EE900AC4}">
      <dgm:prSet phldrT="[Text]" phldr="1"/>
      <dgm:spPr/>
      <dgm:t>
        <a:bodyPr/>
        <a:lstStyle/>
        <a:p>
          <a:endParaRPr lang="en-US" dirty="0"/>
        </a:p>
      </dgm:t>
    </dgm:pt>
    <dgm:pt modelId="{A51F460C-9AA6-4B92-998B-E9B3602351EF}" type="parTrans" cxnId="{3B03D3D4-B670-4A14-A699-4C43AA9DA074}">
      <dgm:prSet/>
      <dgm:spPr/>
      <dgm:t>
        <a:bodyPr/>
        <a:lstStyle/>
        <a:p>
          <a:endParaRPr lang="en-US"/>
        </a:p>
      </dgm:t>
    </dgm:pt>
    <dgm:pt modelId="{593BDF9E-067B-4B57-BF17-DE1AECFD149B}" type="sibTrans" cxnId="{3B03D3D4-B670-4A14-A699-4C43AA9DA074}">
      <dgm:prSet/>
      <dgm:spPr/>
      <dgm:t>
        <a:bodyPr/>
        <a:lstStyle/>
        <a:p>
          <a:endParaRPr lang="en-US"/>
        </a:p>
      </dgm:t>
    </dgm:pt>
    <dgm:pt modelId="{B48D8C6B-00B7-4449-9E2F-7AB7FCB3C593}">
      <dgm:prSet phldrT="[Text]" phldr="1"/>
      <dgm:spPr/>
      <dgm:t>
        <a:bodyPr/>
        <a:lstStyle/>
        <a:p>
          <a:endParaRPr lang="en-US" dirty="0"/>
        </a:p>
      </dgm:t>
    </dgm:pt>
    <dgm:pt modelId="{B7CAE957-5A73-4ED5-A2D6-E3459581183B}" type="sibTrans" cxnId="{041EF888-3265-49A1-94D7-880CE5012B5C}">
      <dgm:prSet/>
      <dgm:spPr/>
      <dgm:t>
        <a:bodyPr/>
        <a:lstStyle/>
        <a:p>
          <a:endParaRPr lang="en-US"/>
        </a:p>
      </dgm:t>
    </dgm:pt>
    <dgm:pt modelId="{C01CE28B-4EB0-4685-9AD6-2C24427F3E10}" type="parTrans" cxnId="{041EF888-3265-49A1-94D7-880CE5012B5C}">
      <dgm:prSet/>
      <dgm:spPr/>
      <dgm:t>
        <a:bodyPr/>
        <a:lstStyle/>
        <a:p>
          <a:endParaRPr lang="en-US"/>
        </a:p>
      </dgm:t>
    </dgm:pt>
    <dgm:pt modelId="{5E6EF129-AF9C-489E-B089-9976B31A9A15}" type="pres">
      <dgm:prSet presAssocID="{3CD5201C-275A-4189-BC00-5ACD24D85A6A}" presName="Name0" presStyleCnt="0">
        <dgm:presLayoutVars>
          <dgm:dir/>
          <dgm:animLvl val="lvl"/>
          <dgm:resizeHandles val="exact"/>
        </dgm:presLayoutVars>
      </dgm:prSet>
      <dgm:spPr/>
    </dgm:pt>
    <dgm:pt modelId="{47E94974-2277-4F0F-9108-91FEA8B53768}" type="pres">
      <dgm:prSet presAssocID="{B48D8C6B-00B7-4449-9E2F-7AB7FCB3C593}" presName="parTxOnly" presStyleLbl="node1" presStyleIdx="0" presStyleCnt="3">
        <dgm:presLayoutVars>
          <dgm:chMax val="0"/>
          <dgm:chPref val="0"/>
          <dgm:bulletEnabled val="1"/>
        </dgm:presLayoutVars>
      </dgm:prSet>
      <dgm:spPr/>
    </dgm:pt>
    <dgm:pt modelId="{57CF3D5B-82F6-4719-9473-B81A6F882942}" type="pres">
      <dgm:prSet presAssocID="{B7CAE957-5A73-4ED5-A2D6-E3459581183B}" presName="parTxOnlySpace" presStyleCnt="0"/>
      <dgm:spPr/>
    </dgm:pt>
    <dgm:pt modelId="{D4E2DF19-3BDD-4FE0-92FF-5DAD5F9B395A}" type="pres">
      <dgm:prSet presAssocID="{9EB57E3E-4564-49A3-938C-84F88F7BD962}" presName="parTxOnly" presStyleLbl="node1" presStyleIdx="1" presStyleCnt="3">
        <dgm:presLayoutVars>
          <dgm:chMax val="0"/>
          <dgm:chPref val="0"/>
          <dgm:bulletEnabled val="1"/>
        </dgm:presLayoutVars>
      </dgm:prSet>
      <dgm:spPr/>
    </dgm:pt>
    <dgm:pt modelId="{546536DE-2C79-468C-9ADF-B10C6742F300}" type="pres">
      <dgm:prSet presAssocID="{52C338FE-A9B6-4685-875A-152FE6E5EB3C}" presName="parTxOnlySpace" presStyleCnt="0"/>
      <dgm:spPr/>
    </dgm:pt>
    <dgm:pt modelId="{A744999D-5CF8-44AD-8682-E3415D49B3FE}" type="pres">
      <dgm:prSet presAssocID="{515A85C5-A511-4DBD-9B4C-1E07EE900AC4}" presName="parTxOnly" presStyleLbl="node1" presStyleIdx="2" presStyleCnt="3" custLinFactNeighborX="-12941" custLinFactNeighborY="-8347">
        <dgm:presLayoutVars>
          <dgm:chMax val="0"/>
          <dgm:chPref val="0"/>
          <dgm:bulletEnabled val="1"/>
        </dgm:presLayoutVars>
      </dgm:prSet>
      <dgm:spPr/>
    </dgm:pt>
  </dgm:ptLst>
  <dgm:cxnLst>
    <dgm:cxn modelId="{EFDAF411-3A51-4453-91D3-2997335F6DBF}" type="presOf" srcId="{9EB57E3E-4564-49A3-938C-84F88F7BD962}" destId="{D4E2DF19-3BDD-4FE0-92FF-5DAD5F9B395A}" srcOrd="0" destOrd="0" presId="urn:microsoft.com/office/officeart/2005/8/layout/chevron1"/>
    <dgm:cxn modelId="{4D6C9872-5B75-47FE-A4D3-CDD3E55BE094}" type="presOf" srcId="{515A85C5-A511-4DBD-9B4C-1E07EE900AC4}" destId="{A744999D-5CF8-44AD-8682-E3415D49B3FE}" srcOrd="0" destOrd="0" presId="urn:microsoft.com/office/officeart/2005/8/layout/chevron1"/>
    <dgm:cxn modelId="{6505377E-B93D-4C85-B160-7C62BE378ED0}" type="presOf" srcId="{3CD5201C-275A-4189-BC00-5ACD24D85A6A}" destId="{5E6EF129-AF9C-489E-B089-9976B31A9A15}" srcOrd="0" destOrd="0" presId="urn:microsoft.com/office/officeart/2005/8/layout/chevron1"/>
    <dgm:cxn modelId="{041EF888-3265-49A1-94D7-880CE5012B5C}" srcId="{3CD5201C-275A-4189-BC00-5ACD24D85A6A}" destId="{B48D8C6B-00B7-4449-9E2F-7AB7FCB3C593}" srcOrd="0" destOrd="0" parTransId="{C01CE28B-4EB0-4685-9AD6-2C24427F3E10}" sibTransId="{B7CAE957-5A73-4ED5-A2D6-E3459581183B}"/>
    <dgm:cxn modelId="{A4107BA1-9D7C-405B-A50C-36DEF484A223}" srcId="{3CD5201C-275A-4189-BC00-5ACD24D85A6A}" destId="{9EB57E3E-4564-49A3-938C-84F88F7BD962}" srcOrd="1" destOrd="0" parTransId="{7395D8CE-32A7-40D1-9208-31EDD1ADC009}" sibTransId="{52C338FE-A9B6-4685-875A-152FE6E5EB3C}"/>
    <dgm:cxn modelId="{3B03D3D4-B670-4A14-A699-4C43AA9DA074}" srcId="{3CD5201C-275A-4189-BC00-5ACD24D85A6A}" destId="{515A85C5-A511-4DBD-9B4C-1E07EE900AC4}" srcOrd="2" destOrd="0" parTransId="{A51F460C-9AA6-4B92-998B-E9B3602351EF}" sibTransId="{593BDF9E-067B-4B57-BF17-DE1AECFD149B}"/>
    <dgm:cxn modelId="{8DAF7AEC-AE92-4DE3-A5D1-2D73521D70F8}" type="presOf" srcId="{B48D8C6B-00B7-4449-9E2F-7AB7FCB3C593}" destId="{47E94974-2277-4F0F-9108-91FEA8B53768}" srcOrd="0" destOrd="0" presId="urn:microsoft.com/office/officeart/2005/8/layout/chevron1"/>
    <dgm:cxn modelId="{F50CA903-BCB5-4370-8351-DF2D6B120E91}" type="presParOf" srcId="{5E6EF129-AF9C-489E-B089-9976B31A9A15}" destId="{47E94974-2277-4F0F-9108-91FEA8B53768}" srcOrd="0" destOrd="0" presId="urn:microsoft.com/office/officeart/2005/8/layout/chevron1"/>
    <dgm:cxn modelId="{FE5135F6-609D-4176-BE64-5EF9C0F80F27}" type="presParOf" srcId="{5E6EF129-AF9C-489E-B089-9976B31A9A15}" destId="{57CF3D5B-82F6-4719-9473-B81A6F882942}" srcOrd="1" destOrd="0" presId="urn:microsoft.com/office/officeart/2005/8/layout/chevron1"/>
    <dgm:cxn modelId="{3EE01245-F7A8-4A66-B561-A443D172A163}" type="presParOf" srcId="{5E6EF129-AF9C-489E-B089-9976B31A9A15}" destId="{D4E2DF19-3BDD-4FE0-92FF-5DAD5F9B395A}" srcOrd="2" destOrd="0" presId="urn:microsoft.com/office/officeart/2005/8/layout/chevron1"/>
    <dgm:cxn modelId="{544791E4-ACD0-48EE-8E32-B84B6D153B32}" type="presParOf" srcId="{5E6EF129-AF9C-489E-B089-9976B31A9A15}" destId="{546536DE-2C79-468C-9ADF-B10C6742F300}" srcOrd="3" destOrd="0" presId="urn:microsoft.com/office/officeart/2005/8/layout/chevron1"/>
    <dgm:cxn modelId="{C354F71E-A629-4AD5-BA8F-0D9679071059}" type="presParOf" srcId="{5E6EF129-AF9C-489E-B089-9976B31A9A15}" destId="{A744999D-5CF8-44AD-8682-E3415D49B3FE}"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94974-2277-4F0F-9108-91FEA8B53768}">
      <dsp:nvSpPr>
        <dsp:cNvPr id="0" name=""/>
        <dsp:cNvSpPr/>
      </dsp:nvSpPr>
      <dsp:spPr>
        <a:xfrm>
          <a:off x="827" y="11248"/>
          <a:ext cx="1007586" cy="403034"/>
        </a:xfrm>
        <a:prstGeom prst="chevron">
          <a:avLst/>
        </a:prstGeom>
        <a:solidFill>
          <a:schemeClr val="accent6">
            <a:alpha val="9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202344" y="11248"/>
        <a:ext cx="604552" cy="403034"/>
      </dsp:txXfrm>
    </dsp:sp>
    <dsp:sp modelId="{D4E2DF19-3BDD-4FE0-92FF-5DAD5F9B395A}">
      <dsp:nvSpPr>
        <dsp:cNvPr id="0" name=""/>
        <dsp:cNvSpPr/>
      </dsp:nvSpPr>
      <dsp:spPr>
        <a:xfrm>
          <a:off x="907654" y="11248"/>
          <a:ext cx="1007586" cy="403034"/>
        </a:xfrm>
        <a:prstGeom prst="chevron">
          <a:avLst/>
        </a:prstGeom>
        <a:solidFill>
          <a:schemeClr val="accent6">
            <a:alpha val="90000"/>
            <a:hueOff val="0"/>
            <a:satOff val="0"/>
            <a:lumOff val="0"/>
            <a:alphaOff val="-2000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1109171" y="11248"/>
        <a:ext cx="604552" cy="403034"/>
      </dsp:txXfrm>
    </dsp:sp>
    <dsp:sp modelId="{A744999D-5CF8-44AD-8682-E3415D49B3FE}">
      <dsp:nvSpPr>
        <dsp:cNvPr id="0" name=""/>
        <dsp:cNvSpPr/>
      </dsp:nvSpPr>
      <dsp:spPr>
        <a:xfrm>
          <a:off x="1801443" y="0"/>
          <a:ext cx="1007586" cy="403034"/>
        </a:xfrm>
        <a:prstGeom prst="chevron">
          <a:avLst/>
        </a:prstGeom>
        <a:solidFill>
          <a:schemeClr val="accent6">
            <a:alpha val="90000"/>
            <a:hueOff val="0"/>
            <a:satOff val="0"/>
            <a:lumOff val="0"/>
            <a:alphaOff val="-4000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2002960" y="0"/>
        <a:ext cx="604552" cy="4030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B6626-3B70-F042-A457-9E0B953EBC37}" type="datetimeFigureOut">
              <a:rPr lang="en-VN" smtClean="0"/>
              <a:t>30/11/2023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E44E3-8BB5-7C48-B067-E2FC0FDA183D}" type="slidenum">
              <a:rPr lang="en-VN" smtClean="0"/>
              <a:t>‹#›</a:t>
            </a:fld>
            <a:endParaRPr lang="en-VN"/>
          </a:p>
        </p:txBody>
      </p:sp>
    </p:spTree>
    <p:extLst>
      <p:ext uri="{BB962C8B-B14F-4D97-AF65-F5344CB8AC3E}">
        <p14:creationId xmlns:p14="http://schemas.microsoft.com/office/powerpoint/2010/main" val="148794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0" dirty="0">
                <a:solidFill>
                  <a:srgbClr val="0A0A23"/>
                </a:solidFill>
                <a:effectLst/>
                <a:latin typeface="inherit"/>
              </a:rPr>
              <a:t>User Experience: </a:t>
            </a:r>
            <a:r>
              <a:rPr lang="vi-VN" b="0" i="0" dirty="0">
                <a:solidFill>
                  <a:srgbClr val="0A0A23"/>
                </a:solidFill>
                <a:effectLst/>
                <a:latin typeface="inherit"/>
              </a:rPr>
              <a:t>Chúng tôi xây dựng các sản phẩm phần mềm cho người dùng và khách hàng của mình. Trải nghiệm người dùng của ứng dụng rất quan trọng nếu chúng ta muốn ứng dụng thành công.</a:t>
            </a:r>
          </a:p>
          <a:p>
            <a:pPr algn="l" fontAlgn="base">
              <a:buFont typeface="Arial" panose="020B0604020202020204" pitchFamily="34" charset="0"/>
              <a:buChar char="•"/>
            </a:pPr>
            <a:r>
              <a:rPr lang="en-US" b="0" i="0" dirty="0">
                <a:solidFill>
                  <a:srgbClr val="0A0A23"/>
                </a:solidFill>
                <a:effectLst/>
                <a:latin typeface="inherit"/>
              </a:rPr>
              <a:t>Maintainability: </a:t>
            </a:r>
            <a:r>
              <a:rPr lang="vi-VN" b="0" i="0" dirty="0">
                <a:solidFill>
                  <a:srgbClr val="0A0A23"/>
                </a:solidFill>
                <a:effectLst/>
                <a:latin typeface="inherit"/>
              </a:rPr>
              <a:t>Mã dự án phải được duy trì tốt qua nhiều năm, qua nhiều nhóm phát triển.</a:t>
            </a:r>
          </a:p>
          <a:p>
            <a:pPr algn="l" fontAlgn="base">
              <a:buFont typeface="Arial" panose="020B0604020202020204" pitchFamily="34" charset="0"/>
              <a:buChar char="•"/>
            </a:pPr>
            <a:r>
              <a:rPr lang="en-US" b="0" i="0" dirty="0">
                <a:solidFill>
                  <a:srgbClr val="0A0A23"/>
                </a:solidFill>
                <a:effectLst/>
                <a:latin typeface="inherit"/>
              </a:rPr>
              <a:t>Performance Cost: </a:t>
            </a:r>
            <a:r>
              <a:rPr lang="vi-VN" b="0" i="0" dirty="0">
                <a:solidFill>
                  <a:srgbClr val="0A0A23"/>
                </a:solidFill>
                <a:effectLst/>
                <a:latin typeface="inherit"/>
              </a:rPr>
              <a:t>Ứng dụng không được chậm và phương pháp thiết kế của chúng tôi không được làm mọi thứ chậm lại.</a:t>
            </a:r>
            <a:endParaRPr lang="en-VN" dirty="0"/>
          </a:p>
        </p:txBody>
      </p:sp>
      <p:sp>
        <p:nvSpPr>
          <p:cNvPr id="4" name="Slide Number Placeholder 3"/>
          <p:cNvSpPr>
            <a:spLocks noGrp="1"/>
          </p:cNvSpPr>
          <p:nvPr>
            <p:ph type="sldNum" sz="quarter" idx="5"/>
          </p:nvPr>
        </p:nvSpPr>
        <p:spPr/>
        <p:txBody>
          <a:bodyPr/>
          <a:lstStyle/>
          <a:p>
            <a:fld id="{05AE44E3-8BB5-7C48-B067-E2FC0FDA183D}" type="slidenum">
              <a:rPr lang="en-VN" smtClean="0"/>
              <a:t>4</a:t>
            </a:fld>
            <a:endParaRPr lang="en-VN"/>
          </a:p>
        </p:txBody>
      </p:sp>
    </p:spTree>
    <p:extLst>
      <p:ext uri="{BB962C8B-B14F-4D97-AF65-F5344CB8AC3E}">
        <p14:creationId xmlns:p14="http://schemas.microsoft.com/office/powerpoint/2010/main" val="242481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23"/>
                </a:solidFill>
                <a:effectLst/>
                <a:latin typeface="Lato" panose="020F0502020204030203" pitchFamily="34" charset="0"/>
              </a:rPr>
              <a:t>Waterfall problem</a:t>
            </a:r>
          </a:p>
          <a:p>
            <a:endParaRPr lang="en-US" b="0"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Another problem is, child components (</a:t>
            </a:r>
            <a:r>
              <a:rPr lang="en-US" b="0" i="0" dirty="0" err="1">
                <a:solidFill>
                  <a:srgbClr val="0A0A23"/>
                </a:solidFill>
                <a:effectLst/>
                <a:latin typeface="Lato" panose="020F0502020204030203" pitchFamily="34" charset="0"/>
              </a:rPr>
              <a:t>ComponentA</a:t>
            </a:r>
            <a:r>
              <a:rPr lang="en-US" b="0" i="0" dirty="0">
                <a:solidFill>
                  <a:srgbClr val="0A0A23"/>
                </a:solidFill>
                <a:effectLst/>
                <a:latin typeface="Lato" panose="020F0502020204030203" pitchFamily="34" charset="0"/>
              </a:rPr>
              <a:t> and </a:t>
            </a:r>
            <a:r>
              <a:rPr lang="en-US" b="0" i="0" dirty="0" err="1">
                <a:solidFill>
                  <a:srgbClr val="0A0A23"/>
                </a:solidFill>
                <a:effectLst/>
                <a:latin typeface="Lato" panose="020F0502020204030203" pitchFamily="34" charset="0"/>
              </a:rPr>
              <a:t>ComponentB</a:t>
            </a:r>
            <a:r>
              <a:rPr lang="en-US" b="0" i="0" dirty="0">
                <a:solidFill>
                  <a:srgbClr val="0A0A23"/>
                </a:solidFill>
                <a:effectLst/>
                <a:latin typeface="Lato" panose="020F0502020204030203" pitchFamily="34" charset="0"/>
              </a:rPr>
              <a:t>) are not even rendered until the </a:t>
            </a:r>
            <a:r>
              <a:rPr lang="en-US" b="1" i="0" dirty="0">
                <a:effectLst/>
                <a:latin typeface="Lato" panose="020F0502020204030203" pitchFamily="34" charset="0"/>
              </a:rPr>
              <a:t>Wrapper </a:t>
            </a:r>
            <a:r>
              <a:rPr lang="en-US" b="0" i="0" dirty="0">
                <a:solidFill>
                  <a:srgbClr val="0A0A23"/>
                </a:solidFill>
                <a:effectLst/>
                <a:latin typeface="Lato" panose="020F0502020204030203" pitchFamily="34" charset="0"/>
              </a:rPr>
              <a:t>component get the response from the API call it made (refer to image 2), which results in a waterfall. Sequential data fetching always introduces waterfalls.</a:t>
            </a:r>
          </a:p>
          <a:p>
            <a:endParaRPr lang="en-US" b="0"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In our example, only after getting the response to the API call in the Wrapper component are the other two components rendered.</a:t>
            </a:r>
          </a:p>
          <a:p>
            <a:endParaRPr lang="en-US" b="0"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How can we solve this problem? Well, we can do a single fetch to get all the data in the </a:t>
            </a:r>
            <a:r>
              <a:rPr lang="en-US" b="1" i="0" dirty="0">
                <a:effectLst/>
                <a:latin typeface="Lato" panose="020F0502020204030203" pitchFamily="34" charset="0"/>
              </a:rPr>
              <a:t>App</a:t>
            </a:r>
            <a:r>
              <a:rPr lang="en-US" b="0" i="0" dirty="0">
                <a:solidFill>
                  <a:srgbClr val="0A0A23"/>
                </a:solidFill>
                <a:effectLst/>
                <a:latin typeface="Lato" panose="020F0502020204030203" pitchFamily="34" charset="0"/>
              </a:rPr>
              <a:t> component, and then pass the necessary data to each component. Something like this:</a:t>
            </a:r>
            <a:endParaRPr lang="en-VN" dirty="0"/>
          </a:p>
          <a:p>
            <a:endParaRPr lang="en-VN" dirty="0"/>
          </a:p>
        </p:txBody>
      </p:sp>
      <p:sp>
        <p:nvSpPr>
          <p:cNvPr id="4" name="Slide Number Placeholder 3"/>
          <p:cNvSpPr>
            <a:spLocks noGrp="1"/>
          </p:cNvSpPr>
          <p:nvPr>
            <p:ph type="sldNum" sz="quarter" idx="5"/>
          </p:nvPr>
        </p:nvSpPr>
        <p:spPr/>
        <p:txBody>
          <a:bodyPr/>
          <a:lstStyle/>
          <a:p>
            <a:fld id="{05AE44E3-8BB5-7C48-B067-E2FC0FDA183D}" type="slidenum">
              <a:rPr lang="en-VN" smtClean="0"/>
              <a:t>9</a:t>
            </a:fld>
            <a:endParaRPr lang="en-VN"/>
          </a:p>
        </p:txBody>
      </p:sp>
    </p:spTree>
    <p:extLst>
      <p:ext uri="{BB962C8B-B14F-4D97-AF65-F5344CB8AC3E}">
        <p14:creationId xmlns:p14="http://schemas.microsoft.com/office/powerpoint/2010/main" val="230818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23"/>
                </a:solidFill>
                <a:effectLst/>
                <a:latin typeface="Lato" panose="020F0502020204030203" pitchFamily="34" charset="0"/>
              </a:rPr>
              <a:t>For example, if we remove </a:t>
            </a:r>
            <a:r>
              <a:rPr lang="en-US" b="1" i="0" dirty="0" err="1">
                <a:effectLst/>
                <a:latin typeface="Lato" panose="020F0502020204030203" pitchFamily="34" charset="0"/>
              </a:rPr>
              <a:t>ComponentA</a:t>
            </a:r>
            <a:r>
              <a:rPr lang="en-US" b="0" i="0" dirty="0">
                <a:solidFill>
                  <a:srgbClr val="0A0A23"/>
                </a:solidFill>
                <a:effectLst/>
                <a:latin typeface="Lato" panose="020F0502020204030203" pitchFamily="34" charset="0"/>
              </a:rPr>
              <a:t> in the future, we also want to remove </a:t>
            </a:r>
            <a:r>
              <a:rPr lang="en-US" b="1" i="0" dirty="0" err="1">
                <a:effectLst/>
                <a:latin typeface="Lato" panose="020F0502020204030203" pitchFamily="34" charset="0"/>
              </a:rPr>
              <a:t>componentAData</a:t>
            </a:r>
            <a:r>
              <a:rPr lang="en-US" b="0" i="0" dirty="0">
                <a:solidFill>
                  <a:srgbClr val="0A0A23"/>
                </a:solidFill>
                <a:effectLst/>
                <a:latin typeface="Lato" panose="020F0502020204030203" pitchFamily="34" charset="0"/>
              </a:rPr>
              <a:t> from the API response, since we </a:t>
            </a:r>
            <a:r>
              <a:rPr lang="en-US" b="0" i="0" dirty="0" err="1">
                <a:solidFill>
                  <a:srgbClr val="0A0A23"/>
                </a:solidFill>
                <a:effectLst/>
                <a:latin typeface="Lato" panose="020F0502020204030203" pitchFamily="34" charset="0"/>
              </a:rPr>
              <a:t>dont</a:t>
            </a:r>
            <a:r>
              <a:rPr lang="en-US" b="0" i="0" dirty="0">
                <a:solidFill>
                  <a:srgbClr val="0A0A23"/>
                </a:solidFill>
                <a:effectLst/>
                <a:latin typeface="Lato" panose="020F0502020204030203" pitchFamily="34" charset="0"/>
              </a:rPr>
              <a:t> </a:t>
            </a:r>
            <a:r>
              <a:rPr lang="en-US" b="0" i="0" dirty="0" err="1">
                <a:solidFill>
                  <a:srgbClr val="0A0A23"/>
                </a:solidFill>
                <a:effectLst/>
                <a:latin typeface="Lato" panose="020F0502020204030203" pitchFamily="34" charset="0"/>
              </a:rPr>
              <a:t>wan't</a:t>
            </a:r>
            <a:r>
              <a:rPr lang="en-US" b="0" i="0" dirty="0">
                <a:solidFill>
                  <a:srgbClr val="0A0A23"/>
                </a:solidFill>
                <a:effectLst/>
                <a:latin typeface="Lato" panose="020F0502020204030203" pitchFamily="34" charset="0"/>
              </a:rPr>
              <a:t> to deal with data not used by the component. After all, if there's no </a:t>
            </a:r>
            <a:r>
              <a:rPr lang="en-US" b="0" i="0" dirty="0" err="1">
                <a:solidFill>
                  <a:srgbClr val="0A0A23"/>
                </a:solidFill>
                <a:effectLst/>
                <a:latin typeface="Lato" panose="020F0502020204030203" pitchFamily="34" charset="0"/>
              </a:rPr>
              <a:t>ComponentA</a:t>
            </a:r>
            <a:r>
              <a:rPr lang="en-US" b="0" i="0" dirty="0">
                <a:solidFill>
                  <a:srgbClr val="0A0A23"/>
                </a:solidFill>
                <a:effectLst/>
                <a:latin typeface="Lato" panose="020F0502020204030203" pitchFamily="34" charset="0"/>
              </a:rPr>
              <a:t>, then there's no need of </a:t>
            </a:r>
            <a:r>
              <a:rPr lang="en-US" b="0" i="0" dirty="0" err="1">
                <a:solidFill>
                  <a:srgbClr val="0A0A23"/>
                </a:solidFill>
                <a:effectLst/>
                <a:latin typeface="Lato" panose="020F0502020204030203" pitchFamily="34" charset="0"/>
              </a:rPr>
              <a:t>ComponentAData</a:t>
            </a:r>
            <a:r>
              <a:rPr lang="en-US" b="0" i="0" dirty="0">
                <a:solidFill>
                  <a:srgbClr val="0A0A23"/>
                </a:solidFill>
                <a:effectLst/>
                <a:latin typeface="Lato" panose="020F0502020204030203" pitchFamily="34" charset="0"/>
              </a:rPr>
              <a:t>.</a:t>
            </a:r>
          </a:p>
          <a:p>
            <a:endParaRPr lang="en-US" b="0" i="0" dirty="0">
              <a:solidFill>
                <a:srgbClr val="0A0A23"/>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A0A23"/>
                </a:solidFill>
                <a:effectLst/>
                <a:latin typeface="Lato" panose="020F0502020204030203" pitchFamily="34" charset="0"/>
              </a:rPr>
              <a:t>=&gt; </a:t>
            </a:r>
            <a:r>
              <a:rPr lang="en-US" b="1" i="0" dirty="0">
                <a:effectLst/>
                <a:latin typeface="-apple-system"/>
              </a:rPr>
              <a:t>Maintainability Issues</a:t>
            </a:r>
          </a:p>
        </p:txBody>
      </p:sp>
      <p:sp>
        <p:nvSpPr>
          <p:cNvPr id="4" name="Slide Number Placeholder 3"/>
          <p:cNvSpPr>
            <a:spLocks noGrp="1"/>
          </p:cNvSpPr>
          <p:nvPr>
            <p:ph type="sldNum" sz="quarter" idx="5"/>
          </p:nvPr>
        </p:nvSpPr>
        <p:spPr/>
        <p:txBody>
          <a:bodyPr/>
          <a:lstStyle/>
          <a:p>
            <a:fld id="{05AE44E3-8BB5-7C48-B067-E2FC0FDA183D}" type="slidenum">
              <a:rPr lang="en-VN" smtClean="0"/>
              <a:t>10</a:t>
            </a:fld>
            <a:endParaRPr lang="en-VN"/>
          </a:p>
        </p:txBody>
      </p:sp>
    </p:spTree>
    <p:extLst>
      <p:ext uri="{BB962C8B-B14F-4D97-AF65-F5344CB8AC3E}">
        <p14:creationId xmlns:p14="http://schemas.microsoft.com/office/powerpoint/2010/main" val="2203479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effectLst/>
              <a:latin typeface="-apple-system"/>
            </a:endParaRPr>
          </a:p>
        </p:txBody>
      </p:sp>
      <p:sp>
        <p:nvSpPr>
          <p:cNvPr id="4" name="Slide Number Placeholder 3"/>
          <p:cNvSpPr>
            <a:spLocks noGrp="1"/>
          </p:cNvSpPr>
          <p:nvPr>
            <p:ph type="sldNum" sz="quarter" idx="5"/>
          </p:nvPr>
        </p:nvSpPr>
        <p:spPr/>
        <p:txBody>
          <a:bodyPr/>
          <a:lstStyle/>
          <a:p>
            <a:fld id="{05AE44E3-8BB5-7C48-B067-E2FC0FDA183D}" type="slidenum">
              <a:rPr lang="en-VN" smtClean="0"/>
              <a:t>11</a:t>
            </a:fld>
            <a:endParaRPr lang="en-VN"/>
          </a:p>
        </p:txBody>
      </p:sp>
    </p:spTree>
    <p:extLst>
      <p:ext uri="{BB962C8B-B14F-4D97-AF65-F5344CB8AC3E}">
        <p14:creationId xmlns:p14="http://schemas.microsoft.com/office/powerpoint/2010/main" val="352921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11/30/23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5243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11/30/23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346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11/30/23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471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11/30/23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0348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11/30/23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9131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11/30/23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20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11/30/23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659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11/30/23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9965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11/30/23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9198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11/30/23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661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11/30/23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460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lIns="109728" tIns="109728" rIns="109728" bIns="91440" anchor="ctr"/>
          <a:lstStyle>
            <a:lvl1pPr algn="just">
              <a:defRPr sz="1200" spc="50" baseline="0">
                <a:solidFill>
                  <a:schemeClr val="tx1"/>
                </a:solidFill>
              </a:defRPr>
            </a:lvl1pPr>
          </a:lstStyle>
          <a:p>
            <a:pPr algn="r"/>
            <a:fld id="{A37D6D71-8B28-4ED6-B932-04B197003D23}" type="datetimeFigureOut">
              <a:rPr lang="en-US" smtClean="0"/>
              <a:pPr algn="r"/>
              <a:t>11/30/23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lIns="109728" tIns="109728" rIns="109728" bIns="91440" anchor="ctr"/>
          <a:lstStyle>
            <a:lvl1pPr algn="l">
              <a:defRPr sz="1100" cap="none"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lIns="109728" tIns="109728" rIns="109728" bIns="9144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7327034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6600" b="1" kern="1200" cap="none" spc="120" baseline="0">
          <a:solidFill>
            <a:schemeClr val="bg1"/>
          </a:solidFill>
          <a:latin typeface="+mj-lt"/>
          <a:ea typeface="+mj-ea"/>
          <a:cs typeface="+mj-cs"/>
        </a:defRPr>
      </a:lvl1pPr>
    </p:titleStyle>
    <p:bodyStyle>
      <a:lvl1pPr marL="0" indent="0" algn="l" defTabSz="914400" rtl="0" eaLnBrk="1" latinLnBrk="0" hangingPunct="1">
        <a:lnSpc>
          <a:spcPct val="114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14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14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14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14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7.png"/><Relationship Id="rId7" Type="http://schemas.openxmlformats.org/officeDocument/2006/relationships/diagramQuickStyle" Target="../diagrams/quickStyle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8.pn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8.png"/><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8.png"/><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7"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8.png"/><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8.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C89B69F6-88A4-802A-4A87-ACCF3CB2FDC7}"/>
              </a:ext>
            </a:extLst>
          </p:cNvPr>
          <p:cNvPicPr>
            <a:picLocks noChangeAspect="1"/>
          </p:cNvPicPr>
          <p:nvPr/>
        </p:nvPicPr>
        <p:blipFill rotWithShape="1">
          <a:blip r:embed="rId2">
            <a:alphaModFix amt="6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2D4242C3-A155-17B4-258D-A20C40BFDBAA}"/>
              </a:ext>
            </a:extLst>
          </p:cNvPr>
          <p:cNvSpPr>
            <a:spLocks noGrp="1"/>
          </p:cNvSpPr>
          <p:nvPr>
            <p:ph type="ctrTitle"/>
          </p:nvPr>
        </p:nvSpPr>
        <p:spPr>
          <a:xfrm>
            <a:off x="961644" y="1395860"/>
            <a:ext cx="10268712" cy="3227832"/>
          </a:xfrm>
        </p:spPr>
        <p:txBody>
          <a:bodyPr anchor="b">
            <a:normAutofit/>
          </a:bodyPr>
          <a:lstStyle/>
          <a:p>
            <a:r>
              <a:rPr lang="en-US" dirty="0"/>
              <a:t>React Server Component</a:t>
            </a:r>
          </a:p>
        </p:txBody>
      </p:sp>
      <p:pic>
        <p:nvPicPr>
          <p:cNvPr id="6" name="Picture 5">
            <a:extLst>
              <a:ext uri="{FF2B5EF4-FFF2-40B4-BE49-F238E27FC236}">
                <a16:creationId xmlns:a16="http://schemas.microsoft.com/office/drawing/2014/main" id="{00F27DFE-557B-24C0-C241-43D1D36CCF8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rot="18066900">
            <a:off x="10823026" y="3417354"/>
            <a:ext cx="1127365" cy="1151609"/>
          </a:xfrm>
          <a:prstGeom prst="rect">
            <a:avLst/>
          </a:prstGeom>
        </p:spPr>
      </p:pic>
      <p:pic>
        <p:nvPicPr>
          <p:cNvPr id="8" name="Picture 7">
            <a:extLst>
              <a:ext uri="{FF2B5EF4-FFF2-40B4-BE49-F238E27FC236}">
                <a16:creationId xmlns:a16="http://schemas.microsoft.com/office/drawing/2014/main" id="{934074FD-83D6-38EF-8A12-9A2836521F8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backgroundMark x1="68941" y1="16812" x2="19059" y2="32464"/>
                        <a14:backgroundMark x1="19059" y1="32464" x2="6824" y2="47536"/>
                        <a14:backgroundMark x1="53412" y1="23768" x2="37176" y2="58551"/>
                        <a14:backgroundMark x1="37176" y1="58551" x2="48941" y2="87246"/>
                        <a14:backgroundMark x1="48941" y1="87246" x2="49176" y2="87536"/>
                        <a14:backgroundMark x1="88706" y1="59130" x2="63765" y2="81449"/>
                        <a14:backgroundMark x1="63765" y1="81449" x2="62118" y2="85217"/>
                        <a14:backgroundMark x1="79059" y1="30435" x2="88706" y2="52754"/>
                        <a14:backgroundMark x1="81412" y1="35652" x2="85882" y2="48986"/>
                        <a14:backgroundMark x1="85882" y1="48986" x2="85882" y2="48986"/>
                        <a14:backgroundMark x1="70353" y1="31304" x2="70118" y2="40000"/>
                      </a14:backgroundRemoval>
                    </a14:imgEffect>
                  </a14:imgLayer>
                </a14:imgProps>
              </a:ext>
            </a:extLst>
          </a:blip>
          <a:stretch>
            <a:fillRect/>
          </a:stretch>
        </p:blipFill>
        <p:spPr>
          <a:xfrm>
            <a:off x="7718439" y="3598878"/>
            <a:ext cx="4786267" cy="3885323"/>
          </a:xfrm>
          <a:prstGeom prst="rect">
            <a:avLst/>
          </a:prstGeom>
        </p:spPr>
      </p:pic>
      <p:pic>
        <p:nvPicPr>
          <p:cNvPr id="13" name="Picture 12">
            <a:extLst>
              <a:ext uri="{FF2B5EF4-FFF2-40B4-BE49-F238E27FC236}">
                <a16:creationId xmlns:a16="http://schemas.microsoft.com/office/drawing/2014/main" id="{E1DE0AD0-41D8-D09D-7C86-922729FDB288}"/>
              </a:ext>
            </a:extLst>
          </p:cNvPr>
          <p:cNvPicPr>
            <a:picLocks noChangeAspect="1"/>
          </p:cNvPicPr>
          <p:nvPr/>
        </p:nvPicPr>
        <p:blipFill>
          <a:blip r:embed="rId7"/>
          <a:stretch>
            <a:fillRect/>
          </a:stretch>
        </p:blipFill>
        <p:spPr>
          <a:xfrm>
            <a:off x="-1" y="-1"/>
            <a:ext cx="1520891" cy="1200078"/>
          </a:xfrm>
          <a:prstGeom prst="rect">
            <a:avLst/>
          </a:prstGeom>
        </p:spPr>
      </p:pic>
    </p:spTree>
    <p:extLst>
      <p:ext uri="{BB962C8B-B14F-4D97-AF65-F5344CB8AC3E}">
        <p14:creationId xmlns:p14="http://schemas.microsoft.com/office/powerpoint/2010/main" val="38127198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820271"/>
            <a:ext cx="8374906" cy="5311588"/>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sp>
        <p:nvSpPr>
          <p:cNvPr id="7" name="TextBox 6">
            <a:extLst>
              <a:ext uri="{FF2B5EF4-FFF2-40B4-BE49-F238E27FC236}">
                <a16:creationId xmlns:a16="http://schemas.microsoft.com/office/drawing/2014/main" id="{C2A1573D-7A67-DF1C-3F9E-4C0B63E49182}"/>
              </a:ext>
            </a:extLst>
          </p:cNvPr>
          <p:cNvSpPr txBox="1"/>
          <p:nvPr/>
        </p:nvSpPr>
        <p:spPr>
          <a:xfrm>
            <a:off x="3147177" y="1183249"/>
            <a:ext cx="7164279" cy="462371"/>
          </a:xfrm>
          <a:prstGeom prst="rect">
            <a:avLst/>
          </a:prstGeom>
          <a:noFill/>
        </p:spPr>
        <p:txBody>
          <a:bodyPr wrap="square" rtlCol="0">
            <a:spAutoFit/>
          </a:bodyPr>
          <a:lstStyle/>
          <a:p>
            <a:pPr>
              <a:lnSpc>
                <a:spcPct val="150000"/>
              </a:lnSpc>
            </a:pPr>
            <a:r>
              <a:rPr lang="en-US" sz="1800" b="1" i="0" dirty="0">
                <a:solidFill>
                  <a:schemeClr val="bg1"/>
                </a:solidFill>
                <a:effectLst/>
                <a:latin typeface="-apple-system"/>
              </a:rPr>
              <a:t>Maintainability Issues</a:t>
            </a:r>
            <a:endParaRPr lang="en-US" sz="1800" b="0" i="0" dirty="0">
              <a:solidFill>
                <a:schemeClr val="bg1"/>
              </a:solidFill>
              <a:effectLst/>
              <a:latin typeface="Lato" panose="020F0502020204030203" pitchFamily="34" charset="0"/>
            </a:endParaRPr>
          </a:p>
        </p:txBody>
      </p:sp>
      <p:pic>
        <p:nvPicPr>
          <p:cNvPr id="3" name="Picture 2">
            <a:extLst>
              <a:ext uri="{FF2B5EF4-FFF2-40B4-BE49-F238E27FC236}">
                <a16:creationId xmlns:a16="http://schemas.microsoft.com/office/drawing/2014/main" id="{BD7C945C-2831-D22A-6686-6CA173BF6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9684" y="1764933"/>
            <a:ext cx="5830452" cy="2243104"/>
          </a:xfrm>
          <a:prstGeom prst="rect">
            <a:avLst/>
          </a:prstGeom>
        </p:spPr>
      </p:pic>
      <p:sp>
        <p:nvSpPr>
          <p:cNvPr id="8" name="TextBox 7">
            <a:extLst>
              <a:ext uri="{FF2B5EF4-FFF2-40B4-BE49-F238E27FC236}">
                <a16:creationId xmlns:a16="http://schemas.microsoft.com/office/drawing/2014/main" id="{2F148F22-3EF8-37F7-37F5-162B0CB74311}"/>
              </a:ext>
            </a:extLst>
          </p:cNvPr>
          <p:cNvSpPr txBox="1"/>
          <p:nvPr/>
        </p:nvSpPr>
        <p:spPr>
          <a:xfrm>
            <a:off x="3147176" y="4136584"/>
            <a:ext cx="7164279" cy="1930465"/>
          </a:xfrm>
          <a:prstGeom prst="rect">
            <a:avLst/>
          </a:prstGeom>
          <a:noFill/>
        </p:spPr>
        <p:txBody>
          <a:bodyPr wrap="square" rtlCol="0">
            <a:spAutoFit/>
          </a:bodyPr>
          <a:lstStyle/>
          <a:p>
            <a:pPr>
              <a:lnSpc>
                <a:spcPct val="150000"/>
              </a:lnSpc>
            </a:pPr>
            <a:r>
              <a:rPr lang="en-US" sz="1600" b="0" i="0" dirty="0">
                <a:solidFill>
                  <a:schemeClr val="bg1"/>
                </a:solidFill>
                <a:effectLst/>
                <a:latin typeface="Lato" panose="020F0502020204030203" pitchFamily="34" charset="0"/>
              </a:rPr>
              <a:t>- For example, if we remove </a:t>
            </a:r>
            <a:r>
              <a:rPr lang="en-US" sz="1600" b="1" i="0" dirty="0" err="1">
                <a:solidFill>
                  <a:schemeClr val="bg1"/>
                </a:solidFill>
                <a:effectLst/>
                <a:latin typeface="Lato" panose="020F0502020204030203" pitchFamily="34" charset="0"/>
              </a:rPr>
              <a:t>ComponentA</a:t>
            </a:r>
            <a:r>
              <a:rPr lang="en-US" sz="1600" b="0" i="0" dirty="0">
                <a:solidFill>
                  <a:schemeClr val="bg1"/>
                </a:solidFill>
                <a:effectLst/>
                <a:latin typeface="Lato" panose="020F0502020204030203" pitchFamily="34" charset="0"/>
              </a:rPr>
              <a:t> in the future, we also want to remove </a:t>
            </a:r>
            <a:r>
              <a:rPr lang="en-US" sz="1600" b="1" i="0" dirty="0" err="1">
                <a:solidFill>
                  <a:schemeClr val="bg1"/>
                </a:solidFill>
                <a:effectLst/>
                <a:latin typeface="Lato" panose="020F0502020204030203" pitchFamily="34" charset="0"/>
              </a:rPr>
              <a:t>componentAData</a:t>
            </a:r>
            <a:r>
              <a:rPr lang="en-US" sz="1600" b="0" i="0" dirty="0">
                <a:solidFill>
                  <a:schemeClr val="bg1"/>
                </a:solidFill>
                <a:effectLst/>
                <a:latin typeface="Lato" panose="020F0502020204030203" pitchFamily="34" charset="0"/>
              </a:rPr>
              <a:t> from the API response, since we </a:t>
            </a:r>
            <a:r>
              <a:rPr lang="en-US" sz="1600" b="0" i="0" dirty="0" err="1">
                <a:solidFill>
                  <a:schemeClr val="bg1"/>
                </a:solidFill>
                <a:effectLst/>
                <a:latin typeface="Lato" panose="020F0502020204030203" pitchFamily="34" charset="0"/>
              </a:rPr>
              <a:t>dont</a:t>
            </a:r>
            <a:r>
              <a:rPr lang="en-US" sz="1600" b="0" i="0" dirty="0">
                <a:solidFill>
                  <a:schemeClr val="bg1"/>
                </a:solidFill>
                <a:effectLst/>
                <a:latin typeface="Lato" panose="020F0502020204030203" pitchFamily="34" charset="0"/>
              </a:rPr>
              <a:t> </a:t>
            </a:r>
            <a:r>
              <a:rPr lang="en-US" sz="1600" b="0" i="0" dirty="0" err="1">
                <a:solidFill>
                  <a:schemeClr val="bg1"/>
                </a:solidFill>
                <a:effectLst/>
                <a:latin typeface="Lato" panose="020F0502020204030203" pitchFamily="34" charset="0"/>
              </a:rPr>
              <a:t>wan't</a:t>
            </a:r>
            <a:r>
              <a:rPr lang="en-US" sz="1600" b="0" i="0" dirty="0">
                <a:solidFill>
                  <a:schemeClr val="bg1"/>
                </a:solidFill>
                <a:effectLst/>
                <a:latin typeface="Lato" panose="020F0502020204030203" pitchFamily="34" charset="0"/>
              </a:rPr>
              <a:t> to deal with data not used by the component. After all, if there's no </a:t>
            </a:r>
            <a:r>
              <a:rPr lang="en-US" sz="1600" b="0" i="0" dirty="0" err="1">
                <a:solidFill>
                  <a:schemeClr val="bg1"/>
                </a:solidFill>
                <a:effectLst/>
                <a:latin typeface="Lato" panose="020F0502020204030203" pitchFamily="34" charset="0"/>
              </a:rPr>
              <a:t>ComponentA</a:t>
            </a:r>
            <a:r>
              <a:rPr lang="en-US" sz="1600" b="0" i="0" dirty="0">
                <a:solidFill>
                  <a:schemeClr val="bg1"/>
                </a:solidFill>
                <a:effectLst/>
                <a:latin typeface="Lato" panose="020F0502020204030203" pitchFamily="34" charset="0"/>
              </a:rPr>
              <a:t>, then there's no need of </a:t>
            </a:r>
            <a:r>
              <a:rPr lang="en-US" sz="1600" b="0" i="0" dirty="0" err="1">
                <a:solidFill>
                  <a:schemeClr val="bg1"/>
                </a:solidFill>
                <a:effectLst/>
                <a:latin typeface="Lato" panose="020F0502020204030203" pitchFamily="34" charset="0"/>
              </a:rPr>
              <a:t>ComponentAData</a:t>
            </a:r>
            <a:r>
              <a:rPr lang="en-US" sz="1600" b="0" i="0" dirty="0">
                <a:solidFill>
                  <a:schemeClr val="bg1"/>
                </a:solidFill>
                <a:effectLst/>
                <a:latin typeface="Lato" panose="020F0502020204030203" pitchFamily="34" charset="0"/>
              </a:rPr>
              <a:t>.</a:t>
            </a:r>
          </a:p>
          <a:p>
            <a:pPr>
              <a:lnSpc>
                <a:spcPct val="150000"/>
              </a:lnSpc>
            </a:pPr>
            <a:endParaRPr lang="en-US" b="0" i="0" dirty="0">
              <a:solidFill>
                <a:schemeClr val="bg1"/>
              </a:solidFill>
              <a:effectLst/>
              <a:latin typeface="Lato" panose="020F0502020204030203" pitchFamily="34" charset="0"/>
            </a:endParaRPr>
          </a:p>
        </p:txBody>
      </p:sp>
    </p:spTree>
    <p:extLst>
      <p:ext uri="{BB962C8B-B14F-4D97-AF65-F5344CB8AC3E}">
        <p14:creationId xmlns:p14="http://schemas.microsoft.com/office/powerpoint/2010/main" val="37999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820271"/>
            <a:ext cx="8374906" cy="5311588"/>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sp>
        <p:nvSpPr>
          <p:cNvPr id="7" name="TextBox 6">
            <a:extLst>
              <a:ext uri="{FF2B5EF4-FFF2-40B4-BE49-F238E27FC236}">
                <a16:creationId xmlns:a16="http://schemas.microsoft.com/office/drawing/2014/main" id="{C2A1573D-7A67-DF1C-3F9E-4C0B63E49182}"/>
              </a:ext>
            </a:extLst>
          </p:cNvPr>
          <p:cNvSpPr txBox="1"/>
          <p:nvPr/>
        </p:nvSpPr>
        <p:spPr>
          <a:xfrm>
            <a:off x="3147177" y="1183249"/>
            <a:ext cx="7164279" cy="369332"/>
          </a:xfrm>
          <a:prstGeom prst="rect">
            <a:avLst/>
          </a:prstGeom>
          <a:noFill/>
        </p:spPr>
        <p:txBody>
          <a:bodyPr wrap="square" rtlCol="0">
            <a:spAutoFit/>
          </a:bodyPr>
          <a:lstStyle/>
          <a:p>
            <a:pPr algn="l" fontAlgn="base"/>
            <a:r>
              <a:rPr lang="en-US" b="1" i="0" dirty="0">
                <a:solidFill>
                  <a:schemeClr val="bg1"/>
                </a:solidFill>
                <a:effectLst/>
                <a:latin typeface="-apple-system"/>
              </a:rPr>
              <a:t>Performance Costs</a:t>
            </a:r>
          </a:p>
        </p:txBody>
      </p:sp>
      <p:sp>
        <p:nvSpPr>
          <p:cNvPr id="8" name="TextBox 7">
            <a:extLst>
              <a:ext uri="{FF2B5EF4-FFF2-40B4-BE49-F238E27FC236}">
                <a16:creationId xmlns:a16="http://schemas.microsoft.com/office/drawing/2014/main" id="{2F148F22-3EF8-37F7-37F5-162B0CB74311}"/>
              </a:ext>
            </a:extLst>
          </p:cNvPr>
          <p:cNvSpPr txBox="1"/>
          <p:nvPr/>
        </p:nvSpPr>
        <p:spPr>
          <a:xfrm>
            <a:off x="3147175" y="4253436"/>
            <a:ext cx="7164279" cy="1520994"/>
          </a:xfrm>
          <a:prstGeom prst="rect">
            <a:avLst/>
          </a:prstGeom>
          <a:noFill/>
        </p:spPr>
        <p:txBody>
          <a:bodyPr wrap="square" rtlCol="0">
            <a:spAutoFit/>
          </a:bodyPr>
          <a:lstStyle/>
          <a:p>
            <a:pPr>
              <a:lnSpc>
                <a:spcPct val="150000"/>
              </a:lnSpc>
            </a:pPr>
            <a:r>
              <a:rPr lang="en-US" sz="1600" b="0" i="0" dirty="0">
                <a:solidFill>
                  <a:schemeClr val="bg1"/>
                </a:solidFill>
                <a:effectLst/>
                <a:latin typeface="Lato" panose="020F0502020204030203" pitchFamily="34" charset="0"/>
              </a:rPr>
              <a:t>- Traditionally, React components are client side JavaScript functions.</a:t>
            </a:r>
          </a:p>
          <a:p>
            <a:pPr>
              <a:lnSpc>
                <a:spcPct val="150000"/>
              </a:lnSpc>
            </a:pPr>
            <a:r>
              <a:rPr lang="en-US" sz="1600" dirty="0">
                <a:solidFill>
                  <a:schemeClr val="bg1"/>
                </a:solidFill>
                <a:latin typeface="Lato" panose="020F0502020204030203" pitchFamily="34" charset="0"/>
              </a:rPr>
              <a:t>- </a:t>
            </a:r>
            <a:r>
              <a:rPr lang="en-US" sz="1600" b="0" i="0" dirty="0">
                <a:solidFill>
                  <a:schemeClr val="bg1"/>
                </a:solidFill>
                <a:effectLst/>
                <a:latin typeface="Lato" panose="020F0502020204030203" pitchFamily="34" charset="0"/>
              </a:rPr>
              <a:t>When we load the application on the client, the components get downloaded on the client and React performs what's necessary to render them for you. </a:t>
            </a:r>
          </a:p>
        </p:txBody>
      </p:sp>
      <p:pic>
        <p:nvPicPr>
          <p:cNvPr id="1026" name="Picture 2" descr="image-171">
            <a:extLst>
              <a:ext uri="{FF2B5EF4-FFF2-40B4-BE49-F238E27FC236}">
                <a16:creationId xmlns:a16="http://schemas.microsoft.com/office/drawing/2014/main" id="{88D81357-6C3C-04E9-01F9-7434F1053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957" y="1656665"/>
            <a:ext cx="3780716" cy="256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328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5DBBF5-14FC-80E2-F4F9-AB6B21214D72}"/>
              </a:ext>
            </a:extLst>
          </p:cNvPr>
          <p:cNvPicPr>
            <a:picLocks noChangeAspect="1"/>
          </p:cNvPicPr>
          <p:nvPr/>
        </p:nvPicPr>
        <p:blipFill>
          <a:blip r:embed="rId2"/>
          <a:stretch>
            <a:fillRect/>
          </a:stretch>
        </p:blipFill>
        <p:spPr>
          <a:xfrm>
            <a:off x="-1" y="1831524"/>
            <a:ext cx="4152549" cy="5026475"/>
          </a:xfrm>
          <a:prstGeom prst="rect">
            <a:avLst/>
          </a:prstGeom>
        </p:spPr>
      </p:pic>
      <p:pic>
        <p:nvPicPr>
          <p:cNvPr id="4" name="Picture 3">
            <a:extLst>
              <a:ext uri="{FF2B5EF4-FFF2-40B4-BE49-F238E27FC236}">
                <a16:creationId xmlns:a16="http://schemas.microsoft.com/office/drawing/2014/main" id="{85D52BF8-0BDE-6786-8CF4-AC18F36A1B48}"/>
              </a:ext>
            </a:extLst>
          </p:cNvPr>
          <p:cNvPicPr>
            <a:picLocks noChangeAspect="1"/>
          </p:cNvPicPr>
          <p:nvPr/>
        </p:nvPicPr>
        <p:blipFill>
          <a:blip r:embed="rId3"/>
          <a:stretch>
            <a:fillRect/>
          </a:stretch>
        </p:blipFill>
        <p:spPr>
          <a:xfrm>
            <a:off x="4152550" y="345417"/>
            <a:ext cx="8039450" cy="1486107"/>
          </a:xfrm>
          <a:prstGeom prst="rect">
            <a:avLst/>
          </a:prstGeom>
        </p:spPr>
      </p:pic>
      <p:pic>
        <p:nvPicPr>
          <p:cNvPr id="6" name="Picture 5">
            <a:extLst>
              <a:ext uri="{FF2B5EF4-FFF2-40B4-BE49-F238E27FC236}">
                <a16:creationId xmlns:a16="http://schemas.microsoft.com/office/drawing/2014/main" id="{B6308138-6532-BCD7-DE45-41113350D84C}"/>
              </a:ext>
            </a:extLst>
          </p:cNvPr>
          <p:cNvPicPr>
            <a:picLocks noChangeAspect="1"/>
          </p:cNvPicPr>
          <p:nvPr/>
        </p:nvPicPr>
        <p:blipFill>
          <a:blip r:embed="rId4"/>
          <a:stretch>
            <a:fillRect/>
          </a:stretch>
        </p:blipFill>
        <p:spPr>
          <a:xfrm>
            <a:off x="0" y="345417"/>
            <a:ext cx="4152550" cy="1486107"/>
          </a:xfrm>
          <a:prstGeom prst="rect">
            <a:avLst/>
          </a:prstGeom>
        </p:spPr>
      </p:pic>
      <p:graphicFrame>
        <p:nvGraphicFramePr>
          <p:cNvPr id="8" name="Diagram 7">
            <a:extLst>
              <a:ext uri="{FF2B5EF4-FFF2-40B4-BE49-F238E27FC236}">
                <a16:creationId xmlns:a16="http://schemas.microsoft.com/office/drawing/2014/main" id="{3571F6B6-1D25-AE51-93F4-8A5DFD0AC5A8}"/>
              </a:ext>
            </a:extLst>
          </p:cNvPr>
          <p:cNvGraphicFramePr/>
          <p:nvPr>
            <p:extLst>
              <p:ext uri="{D42A27DB-BD31-4B8C-83A1-F6EECF244321}">
                <p14:modId xmlns:p14="http://schemas.microsoft.com/office/powerpoint/2010/main" val="2321860181"/>
              </p:ext>
            </p:extLst>
          </p:nvPr>
        </p:nvGraphicFramePr>
        <p:xfrm>
          <a:off x="2487336" y="1405992"/>
          <a:ext cx="2822896" cy="4255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Rectangle 9">
            <a:extLst>
              <a:ext uri="{FF2B5EF4-FFF2-40B4-BE49-F238E27FC236}">
                <a16:creationId xmlns:a16="http://schemas.microsoft.com/office/drawing/2014/main" id="{288388B3-EBAB-4CC3-E1DB-E0067A79EF27}"/>
              </a:ext>
            </a:extLst>
          </p:cNvPr>
          <p:cNvSpPr/>
          <p:nvPr/>
        </p:nvSpPr>
        <p:spPr>
          <a:xfrm>
            <a:off x="-71847" y="688548"/>
            <a:ext cx="4515660"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000" b="1" dirty="0">
                <a:latin typeface="Times New Roman" panose="02020603050405020304" pitchFamily="18" charset="0"/>
                <a:cs typeface="Times New Roman" panose="02020603050405020304" pitchFamily="18" charset="0"/>
              </a:rPr>
              <a:t>The solution is </a:t>
            </a:r>
          </a:p>
          <a:p>
            <a:pPr algn="ctr"/>
            <a:r>
              <a:rPr lang="en-SG" sz="4000" b="1" dirty="0">
                <a:latin typeface="Times New Roman" panose="02020603050405020304" pitchFamily="18" charset="0"/>
                <a:cs typeface="Times New Roman" panose="02020603050405020304" pitchFamily="18" charset="0"/>
              </a:rPr>
              <a:t>Server Component</a:t>
            </a:r>
          </a:p>
        </p:txBody>
      </p:sp>
      <p:sp>
        <p:nvSpPr>
          <p:cNvPr id="13" name="Rectangle 12">
            <a:extLst>
              <a:ext uri="{FF2B5EF4-FFF2-40B4-BE49-F238E27FC236}">
                <a16:creationId xmlns:a16="http://schemas.microsoft.com/office/drawing/2014/main" id="{3BBD9BFE-D01A-7F30-AA5A-A7DD9025C928}"/>
              </a:ext>
            </a:extLst>
          </p:cNvPr>
          <p:cNvSpPr/>
          <p:nvPr/>
        </p:nvSpPr>
        <p:spPr>
          <a:xfrm>
            <a:off x="-181557" y="2506159"/>
            <a:ext cx="4515660" cy="25203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2500" b="1" dirty="0">
                <a:latin typeface="Times New Roman" panose="02020603050405020304" pitchFamily="18" charset="0"/>
                <a:cs typeface="Times New Roman" panose="02020603050405020304" pitchFamily="18" charset="0"/>
              </a:rPr>
              <a:t>Explain…</a:t>
            </a:r>
          </a:p>
        </p:txBody>
      </p:sp>
      <p:sp>
        <p:nvSpPr>
          <p:cNvPr id="15" name="Rectangle 14">
            <a:extLst>
              <a:ext uri="{FF2B5EF4-FFF2-40B4-BE49-F238E27FC236}">
                <a16:creationId xmlns:a16="http://schemas.microsoft.com/office/drawing/2014/main" id="{F1233ED3-C805-88A9-03DD-B4F391DE0148}"/>
              </a:ext>
            </a:extLst>
          </p:cNvPr>
          <p:cNvSpPr/>
          <p:nvPr/>
        </p:nvSpPr>
        <p:spPr>
          <a:xfrm>
            <a:off x="5914445" y="2096497"/>
            <a:ext cx="4515660"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2500" b="1" dirty="0">
                <a:solidFill>
                  <a:schemeClr val="tx1"/>
                </a:solidFill>
                <a:latin typeface="Times New Roman" panose="02020603050405020304" pitchFamily="18" charset="0"/>
                <a:cs typeface="Times New Roman" panose="02020603050405020304" pitchFamily="18" charset="0"/>
              </a:rPr>
              <a:t>Example code…</a:t>
            </a:r>
          </a:p>
        </p:txBody>
      </p:sp>
    </p:spTree>
    <p:extLst>
      <p:ext uri="{BB962C8B-B14F-4D97-AF65-F5344CB8AC3E}">
        <p14:creationId xmlns:p14="http://schemas.microsoft.com/office/powerpoint/2010/main" val="130933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6B066-B7C0-C20F-C9F2-B0718AE83769}"/>
              </a:ext>
            </a:extLst>
          </p:cNvPr>
          <p:cNvPicPr>
            <a:picLocks noChangeAspect="1"/>
          </p:cNvPicPr>
          <p:nvPr/>
        </p:nvPicPr>
        <p:blipFill>
          <a:blip r:embed="rId2"/>
          <a:stretch>
            <a:fillRect/>
          </a:stretch>
        </p:blipFill>
        <p:spPr>
          <a:xfrm>
            <a:off x="0" y="67113"/>
            <a:ext cx="12192000" cy="6702803"/>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0" y="0"/>
            <a:ext cx="5836024" cy="6858000"/>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BCB035F1-E3A8-D782-FE73-03DDCA0D4D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383" b="92617" l="9880" r="89880">
                        <a14:foregroundMark x1="61446" y1="7718" x2="61446" y2="7718"/>
                        <a14:foregroundMark x1="85301" y1="33893" x2="85301" y2="33893"/>
                        <a14:foregroundMark x1="70602" y1="37584" x2="70602" y2="37584"/>
                        <a14:foregroundMark x1="36627" y1="20470" x2="36627" y2="20470"/>
                        <a14:foregroundMark x1="68916" y1="92617" x2="68916" y2="92617"/>
                        <a14:foregroundMark x1="89639" y1="50000" x2="89639" y2="50000"/>
                        <a14:foregroundMark x1="36386" y1="23490" x2="36386" y2="23490"/>
                        <a14:foregroundMark x1="38313" y1="31879" x2="38313" y2="31879"/>
                        <a14:foregroundMark x1="24096" y1="16779" x2="28193" y2="42953"/>
                        <a14:foregroundMark x1="28434" y1="42953" x2="29398" y2="44295"/>
                      </a14:backgroundRemoval>
                    </a14:imgEffect>
                  </a14:imgLayer>
                </a14:imgProps>
              </a:ext>
            </a:extLst>
          </a:blip>
          <a:stretch>
            <a:fillRect/>
          </a:stretch>
        </p:blipFill>
        <p:spPr>
          <a:xfrm rot="274725">
            <a:off x="6229710" y="2220000"/>
            <a:ext cx="4940244" cy="3547452"/>
          </a:xfrm>
          <a:prstGeom prst="rect">
            <a:avLst/>
          </a:prstGeom>
        </p:spPr>
      </p:pic>
      <p:pic>
        <p:nvPicPr>
          <p:cNvPr id="7" name="Picture 6">
            <a:extLst>
              <a:ext uri="{FF2B5EF4-FFF2-40B4-BE49-F238E27FC236}">
                <a16:creationId xmlns:a16="http://schemas.microsoft.com/office/drawing/2014/main" id="{1E775D5C-D5C5-641A-16BE-AF55CD6781C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8982635" y="1010897"/>
            <a:ext cx="718304" cy="805717"/>
          </a:xfrm>
          <a:prstGeom prst="rect">
            <a:avLst/>
          </a:prstGeom>
        </p:spPr>
      </p:pic>
      <p:pic>
        <p:nvPicPr>
          <p:cNvPr id="8" name="Picture 7">
            <a:extLst>
              <a:ext uri="{FF2B5EF4-FFF2-40B4-BE49-F238E27FC236}">
                <a16:creationId xmlns:a16="http://schemas.microsoft.com/office/drawing/2014/main" id="{3CD763A7-485C-A63F-7518-E4A81931368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5880365" y="392488"/>
            <a:ext cx="463584" cy="519999"/>
          </a:xfrm>
          <a:prstGeom prst="rect">
            <a:avLst/>
          </a:prstGeom>
        </p:spPr>
      </p:pic>
      <p:pic>
        <p:nvPicPr>
          <p:cNvPr id="9" name="Picture 8">
            <a:extLst>
              <a:ext uri="{FF2B5EF4-FFF2-40B4-BE49-F238E27FC236}">
                <a16:creationId xmlns:a16="http://schemas.microsoft.com/office/drawing/2014/main" id="{A035F811-4529-8F77-0790-73F5191D52C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8963631" y="6012433"/>
            <a:ext cx="718304" cy="805717"/>
          </a:xfrm>
          <a:prstGeom prst="rect">
            <a:avLst/>
          </a:prstGeom>
        </p:spPr>
      </p:pic>
      <p:pic>
        <p:nvPicPr>
          <p:cNvPr id="10" name="Picture 9">
            <a:extLst>
              <a:ext uri="{FF2B5EF4-FFF2-40B4-BE49-F238E27FC236}">
                <a16:creationId xmlns:a16="http://schemas.microsoft.com/office/drawing/2014/main" id="{98057C02-507C-442D-46D8-83836277270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5861361" y="5394024"/>
            <a:ext cx="463584" cy="519999"/>
          </a:xfrm>
          <a:prstGeom prst="rect">
            <a:avLst/>
          </a:prstGeom>
        </p:spPr>
      </p:pic>
      <p:pic>
        <p:nvPicPr>
          <p:cNvPr id="12" name="Picture 11">
            <a:extLst>
              <a:ext uri="{FF2B5EF4-FFF2-40B4-BE49-F238E27FC236}">
                <a16:creationId xmlns:a16="http://schemas.microsoft.com/office/drawing/2014/main" id="{2C686AAA-16B7-63D7-FCC0-D964C6E19F5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6270325" y="2737166"/>
            <a:ext cx="718304" cy="805717"/>
          </a:xfrm>
          <a:prstGeom prst="rect">
            <a:avLst/>
          </a:prstGeom>
        </p:spPr>
      </p:pic>
      <p:pic>
        <p:nvPicPr>
          <p:cNvPr id="13" name="Picture 12">
            <a:extLst>
              <a:ext uri="{FF2B5EF4-FFF2-40B4-BE49-F238E27FC236}">
                <a16:creationId xmlns:a16="http://schemas.microsoft.com/office/drawing/2014/main" id="{CB15C3A3-1166-966B-BC89-E975F39B59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11059343" y="2995885"/>
            <a:ext cx="1008591" cy="1131330"/>
          </a:xfrm>
          <a:prstGeom prst="rect">
            <a:avLst/>
          </a:prstGeom>
        </p:spPr>
      </p:pic>
      <p:sp>
        <p:nvSpPr>
          <p:cNvPr id="14" name="Rectangle 13">
            <a:extLst>
              <a:ext uri="{FF2B5EF4-FFF2-40B4-BE49-F238E27FC236}">
                <a16:creationId xmlns:a16="http://schemas.microsoft.com/office/drawing/2014/main" id="{1FFAD5CB-4891-0013-595D-AB65DD3E847D}"/>
              </a:ext>
            </a:extLst>
          </p:cNvPr>
          <p:cNvSpPr/>
          <p:nvPr/>
        </p:nvSpPr>
        <p:spPr>
          <a:xfrm>
            <a:off x="638315" y="379247"/>
            <a:ext cx="322978" cy="6860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7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2</a:t>
            </a:r>
          </a:p>
        </p:txBody>
      </p:sp>
      <p:sp>
        <p:nvSpPr>
          <p:cNvPr id="15" name="Rectangle 14">
            <a:extLst>
              <a:ext uri="{FF2B5EF4-FFF2-40B4-BE49-F238E27FC236}">
                <a16:creationId xmlns:a16="http://schemas.microsoft.com/office/drawing/2014/main" id="{A59D43D4-36E5-1CFA-19ED-83A290336963}"/>
              </a:ext>
            </a:extLst>
          </p:cNvPr>
          <p:cNvSpPr/>
          <p:nvPr/>
        </p:nvSpPr>
        <p:spPr>
          <a:xfrm>
            <a:off x="0" y="2042741"/>
            <a:ext cx="442421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6000" b="1" dirty="0">
                <a:solidFill>
                  <a:schemeClr val="tx1"/>
                </a:solidFill>
                <a:latin typeface="Times New Roman" panose="02020603050405020304" pitchFamily="18" charset="0"/>
                <a:cs typeface="Times New Roman" panose="02020603050405020304" pitchFamily="18" charset="0"/>
              </a:rPr>
              <a:t>Compare</a:t>
            </a:r>
          </a:p>
          <a:p>
            <a:r>
              <a:rPr lang="en-SG" sz="6000" b="1" dirty="0">
                <a:solidFill>
                  <a:schemeClr val="tx1"/>
                </a:solidFill>
                <a:latin typeface="Times New Roman" panose="02020603050405020304" pitchFamily="18" charset="0"/>
                <a:cs typeface="Times New Roman" panose="02020603050405020304" pitchFamily="18" charset="0"/>
              </a:rPr>
              <a:t>RSC &amp; SSR</a:t>
            </a:r>
          </a:p>
        </p:txBody>
      </p:sp>
      <p:pic>
        <p:nvPicPr>
          <p:cNvPr id="6" name="Picture 5">
            <a:extLst>
              <a:ext uri="{FF2B5EF4-FFF2-40B4-BE49-F238E27FC236}">
                <a16:creationId xmlns:a16="http://schemas.microsoft.com/office/drawing/2014/main" id="{A51A1710-B979-40F3-1FE1-0AC837E61562}"/>
              </a:ext>
            </a:extLst>
          </p:cNvPr>
          <p:cNvPicPr>
            <a:picLocks noChangeAspect="1"/>
          </p:cNvPicPr>
          <p:nvPr/>
        </p:nvPicPr>
        <p:blipFill>
          <a:blip r:embed="rId7"/>
          <a:stretch>
            <a:fillRect/>
          </a:stretch>
        </p:blipFill>
        <p:spPr>
          <a:xfrm>
            <a:off x="0" y="3091687"/>
            <a:ext cx="4086808" cy="1804077"/>
          </a:xfrm>
          <a:prstGeom prst="rect">
            <a:avLst/>
          </a:prstGeom>
        </p:spPr>
      </p:pic>
    </p:spTree>
    <p:extLst>
      <p:ext uri="{BB962C8B-B14F-4D97-AF65-F5344CB8AC3E}">
        <p14:creationId xmlns:p14="http://schemas.microsoft.com/office/powerpoint/2010/main" val="80644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3C3073-8298-AB5D-7F43-FD12ACD7E333}"/>
              </a:ext>
            </a:extLst>
          </p:cNvPr>
          <p:cNvPicPr>
            <a:picLocks noChangeAspect="1"/>
          </p:cNvPicPr>
          <p:nvPr/>
        </p:nvPicPr>
        <p:blipFill>
          <a:blip r:embed="rId2"/>
          <a:stretch>
            <a:fillRect/>
          </a:stretch>
        </p:blipFill>
        <p:spPr>
          <a:xfrm>
            <a:off x="4053281" y="1208014"/>
            <a:ext cx="3817689" cy="5523555"/>
          </a:xfrm>
          <a:prstGeom prst="rect">
            <a:avLst/>
          </a:prstGeom>
        </p:spPr>
      </p:pic>
      <p:sp>
        <p:nvSpPr>
          <p:cNvPr id="4" name="Rectangle 3">
            <a:extLst>
              <a:ext uri="{FF2B5EF4-FFF2-40B4-BE49-F238E27FC236}">
                <a16:creationId xmlns:a16="http://schemas.microsoft.com/office/drawing/2014/main" id="{3DBDEF11-F33B-C538-B4C8-8ABADDF80A18}"/>
              </a:ext>
            </a:extLst>
          </p:cNvPr>
          <p:cNvSpPr/>
          <p:nvPr/>
        </p:nvSpPr>
        <p:spPr>
          <a:xfrm>
            <a:off x="343949" y="1686187"/>
            <a:ext cx="3322040" cy="4991448"/>
          </a:xfrm>
          <a:prstGeom prst="rect">
            <a:avLst/>
          </a:prstGeom>
          <a:solidFill>
            <a:schemeClr val="tx2">
              <a:lumMod val="75000"/>
              <a:lumOff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8CF695E-200F-CBAC-33F1-3ECC5D9DEBBC}"/>
              </a:ext>
            </a:extLst>
          </p:cNvPr>
          <p:cNvSpPr/>
          <p:nvPr/>
        </p:nvSpPr>
        <p:spPr>
          <a:xfrm>
            <a:off x="8375708" y="1659219"/>
            <a:ext cx="3322040" cy="5045383"/>
          </a:xfrm>
          <a:prstGeom prst="rect">
            <a:avLst/>
          </a:prstGeom>
          <a:solidFill>
            <a:schemeClr val="tx2">
              <a:lumMod val="75000"/>
              <a:lumOff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7206520-C5E9-829A-9FB3-26B80B26684C}"/>
              </a:ext>
            </a:extLst>
          </p:cNvPr>
          <p:cNvSpPr/>
          <p:nvPr/>
        </p:nvSpPr>
        <p:spPr>
          <a:xfrm>
            <a:off x="0" y="20972"/>
            <a:ext cx="4515660" cy="557867"/>
          </a:xfrm>
          <a:prstGeom prst="rect">
            <a:avLst/>
          </a:prstGeom>
          <a:solidFill>
            <a:schemeClr val="accent6">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200" b="1" dirty="0">
                <a:solidFill>
                  <a:schemeClr val="bg1"/>
                </a:solidFill>
                <a:latin typeface="Times New Roman" panose="02020603050405020304" pitchFamily="18" charset="0"/>
                <a:cs typeface="Times New Roman" panose="02020603050405020304" pitchFamily="18" charset="0"/>
              </a:rPr>
              <a:t>Different of 3 techniques</a:t>
            </a:r>
          </a:p>
        </p:txBody>
      </p:sp>
      <p:sp>
        <p:nvSpPr>
          <p:cNvPr id="10" name="Diagonal Stripe 9">
            <a:extLst>
              <a:ext uri="{FF2B5EF4-FFF2-40B4-BE49-F238E27FC236}">
                <a16:creationId xmlns:a16="http://schemas.microsoft.com/office/drawing/2014/main" id="{AE455123-D67A-D8BE-FC46-1EC4D3D8500F}"/>
              </a:ext>
            </a:extLst>
          </p:cNvPr>
          <p:cNvSpPr/>
          <p:nvPr/>
        </p:nvSpPr>
        <p:spPr>
          <a:xfrm>
            <a:off x="343949" y="1686187"/>
            <a:ext cx="553673" cy="620785"/>
          </a:xfrm>
          <a:prstGeom prst="diagStripe">
            <a:avLst>
              <a:gd name="adj" fmla="val 62162"/>
            </a:avLst>
          </a:prstGeom>
          <a:solidFill>
            <a:schemeClr val="tx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iagonal Stripe 10">
            <a:extLst>
              <a:ext uri="{FF2B5EF4-FFF2-40B4-BE49-F238E27FC236}">
                <a16:creationId xmlns:a16="http://schemas.microsoft.com/office/drawing/2014/main" id="{A7E33F5A-CDBA-6582-A704-435A0910350D}"/>
              </a:ext>
            </a:extLst>
          </p:cNvPr>
          <p:cNvSpPr/>
          <p:nvPr/>
        </p:nvSpPr>
        <p:spPr>
          <a:xfrm>
            <a:off x="8375708" y="1686186"/>
            <a:ext cx="553673" cy="620785"/>
          </a:xfrm>
          <a:prstGeom prst="diagStripe">
            <a:avLst>
              <a:gd name="adj" fmla="val 62162"/>
            </a:avLst>
          </a:prstGeom>
          <a:solidFill>
            <a:schemeClr val="tx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iagonal Stripe 12">
            <a:extLst>
              <a:ext uri="{FF2B5EF4-FFF2-40B4-BE49-F238E27FC236}">
                <a16:creationId xmlns:a16="http://schemas.microsoft.com/office/drawing/2014/main" id="{C3FD6B84-BB0F-B43A-D709-442361DDEB38}"/>
              </a:ext>
            </a:extLst>
          </p:cNvPr>
          <p:cNvSpPr/>
          <p:nvPr/>
        </p:nvSpPr>
        <p:spPr>
          <a:xfrm>
            <a:off x="4065164" y="1208014"/>
            <a:ext cx="553673" cy="620785"/>
          </a:xfrm>
          <a:prstGeom prst="diagStripe">
            <a:avLst>
              <a:gd name="adj" fmla="val 62162"/>
            </a:avLst>
          </a:prstGeom>
          <a:solidFill>
            <a:schemeClr val="bg2">
              <a:lumMod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E882FBCE-EFF7-1FB9-05C3-0DDB53678876}"/>
              </a:ext>
            </a:extLst>
          </p:cNvPr>
          <p:cNvSpPr/>
          <p:nvPr/>
        </p:nvSpPr>
        <p:spPr>
          <a:xfrm>
            <a:off x="9197829" y="1476461"/>
            <a:ext cx="1677798" cy="557867"/>
          </a:xfrm>
          <a:prstGeom prst="rect">
            <a:avLst/>
          </a:prstGeom>
          <a:solidFill>
            <a:schemeClr val="tx2">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latin typeface="Times New Roman" panose="02020603050405020304" pitchFamily="18" charset="0"/>
                <a:cs typeface="Times New Roman" panose="02020603050405020304" pitchFamily="18" charset="0"/>
              </a:rPr>
              <a:t>T3</a:t>
            </a:r>
            <a:endParaRPr lang="en-US" dirty="0"/>
          </a:p>
        </p:txBody>
      </p:sp>
      <p:sp>
        <p:nvSpPr>
          <p:cNvPr id="16" name="Rectangle 15">
            <a:extLst>
              <a:ext uri="{FF2B5EF4-FFF2-40B4-BE49-F238E27FC236}">
                <a16:creationId xmlns:a16="http://schemas.microsoft.com/office/drawing/2014/main" id="{7891505D-F619-E20C-F158-0D3746955A15}"/>
              </a:ext>
            </a:extLst>
          </p:cNvPr>
          <p:cNvSpPr/>
          <p:nvPr/>
        </p:nvSpPr>
        <p:spPr>
          <a:xfrm>
            <a:off x="1212559" y="1505823"/>
            <a:ext cx="1677798" cy="557867"/>
          </a:xfrm>
          <a:prstGeom prst="rect">
            <a:avLst/>
          </a:prstGeom>
          <a:solidFill>
            <a:schemeClr val="tx2">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latin typeface="Times New Roman" panose="02020603050405020304" pitchFamily="18" charset="0"/>
                <a:cs typeface="Times New Roman" panose="02020603050405020304" pitchFamily="18" charset="0"/>
              </a:rPr>
              <a:t>T3</a:t>
            </a:r>
            <a:endParaRPr lang="en-US" dirty="0"/>
          </a:p>
        </p:txBody>
      </p:sp>
      <p:sp>
        <p:nvSpPr>
          <p:cNvPr id="17" name="Rectangle 16">
            <a:extLst>
              <a:ext uri="{FF2B5EF4-FFF2-40B4-BE49-F238E27FC236}">
                <a16:creationId xmlns:a16="http://schemas.microsoft.com/office/drawing/2014/main" id="{B936780D-4E18-95E1-E4CB-B403E6F3B421}"/>
              </a:ext>
            </a:extLst>
          </p:cNvPr>
          <p:cNvSpPr/>
          <p:nvPr/>
        </p:nvSpPr>
        <p:spPr>
          <a:xfrm>
            <a:off x="5257101" y="1002484"/>
            <a:ext cx="1677798" cy="557867"/>
          </a:xfrm>
          <a:prstGeom prst="rect">
            <a:avLst/>
          </a:prstGeom>
          <a:solidFill>
            <a:schemeClr val="tx2">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latin typeface="Times New Roman" panose="02020603050405020304" pitchFamily="18" charset="0"/>
                <a:cs typeface="Times New Roman" panose="02020603050405020304" pitchFamily="18" charset="0"/>
              </a:rPr>
              <a:t>T2</a:t>
            </a:r>
            <a:endParaRPr lang="en-US" dirty="0"/>
          </a:p>
        </p:txBody>
      </p:sp>
    </p:spTree>
    <p:extLst>
      <p:ext uri="{BB962C8B-B14F-4D97-AF65-F5344CB8AC3E}">
        <p14:creationId xmlns:p14="http://schemas.microsoft.com/office/powerpoint/2010/main" val="44142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1E784E-F26D-572A-D9EF-CB835F515092}"/>
              </a:ext>
            </a:extLst>
          </p:cNvPr>
          <p:cNvPicPr>
            <a:picLocks noChangeAspect="1"/>
          </p:cNvPicPr>
          <p:nvPr/>
        </p:nvPicPr>
        <p:blipFill>
          <a:blip r:embed="rId2"/>
          <a:stretch>
            <a:fillRect/>
          </a:stretch>
        </p:blipFill>
        <p:spPr>
          <a:xfrm>
            <a:off x="0" y="67113"/>
            <a:ext cx="12192000" cy="6811315"/>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0" y="0"/>
            <a:ext cx="4953162" cy="6878428"/>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BCB035F1-E3A8-D782-FE73-03DDCA0D4D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383" b="92617" l="9880" r="89880">
                        <a14:foregroundMark x1="61446" y1="7718" x2="61446" y2="7718"/>
                        <a14:foregroundMark x1="85301" y1="33893" x2="85301" y2="33893"/>
                        <a14:foregroundMark x1="70602" y1="37584" x2="70602" y2="37584"/>
                        <a14:foregroundMark x1="36627" y1="20470" x2="36627" y2="20470"/>
                        <a14:foregroundMark x1="68916" y1="92617" x2="68916" y2="92617"/>
                        <a14:foregroundMark x1="89639" y1="50000" x2="89639" y2="50000"/>
                        <a14:foregroundMark x1="36386" y1="23490" x2="36386" y2="23490"/>
                        <a14:foregroundMark x1="38313" y1="31879" x2="38313" y2="31879"/>
                        <a14:foregroundMark x1="24096" y1="16779" x2="28193" y2="42953"/>
                        <a14:foregroundMark x1="28434" y1="42953" x2="29398" y2="44295"/>
                      </a14:backgroundRemoval>
                    </a14:imgEffect>
                  </a14:imgLayer>
                </a14:imgProps>
              </a:ext>
            </a:extLst>
          </a:blip>
          <a:stretch>
            <a:fillRect/>
          </a:stretch>
        </p:blipFill>
        <p:spPr>
          <a:xfrm rot="274725">
            <a:off x="6229710" y="2220000"/>
            <a:ext cx="4940244" cy="3547452"/>
          </a:xfrm>
          <a:prstGeom prst="rect">
            <a:avLst/>
          </a:prstGeom>
        </p:spPr>
      </p:pic>
      <p:pic>
        <p:nvPicPr>
          <p:cNvPr id="7" name="Picture 6">
            <a:extLst>
              <a:ext uri="{FF2B5EF4-FFF2-40B4-BE49-F238E27FC236}">
                <a16:creationId xmlns:a16="http://schemas.microsoft.com/office/drawing/2014/main" id="{1E775D5C-D5C5-641A-16BE-AF55CD6781C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8982635" y="1010897"/>
            <a:ext cx="718304" cy="805717"/>
          </a:xfrm>
          <a:prstGeom prst="rect">
            <a:avLst/>
          </a:prstGeom>
        </p:spPr>
      </p:pic>
      <p:pic>
        <p:nvPicPr>
          <p:cNvPr id="8" name="Picture 7">
            <a:extLst>
              <a:ext uri="{FF2B5EF4-FFF2-40B4-BE49-F238E27FC236}">
                <a16:creationId xmlns:a16="http://schemas.microsoft.com/office/drawing/2014/main" id="{3CD763A7-485C-A63F-7518-E4A81931368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5880365" y="392488"/>
            <a:ext cx="463584" cy="519999"/>
          </a:xfrm>
          <a:prstGeom prst="rect">
            <a:avLst/>
          </a:prstGeom>
        </p:spPr>
      </p:pic>
      <p:pic>
        <p:nvPicPr>
          <p:cNvPr id="9" name="Picture 8">
            <a:extLst>
              <a:ext uri="{FF2B5EF4-FFF2-40B4-BE49-F238E27FC236}">
                <a16:creationId xmlns:a16="http://schemas.microsoft.com/office/drawing/2014/main" id="{A035F811-4529-8F77-0790-73F5191D52C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8963631" y="6012433"/>
            <a:ext cx="718304" cy="805717"/>
          </a:xfrm>
          <a:prstGeom prst="rect">
            <a:avLst/>
          </a:prstGeom>
        </p:spPr>
      </p:pic>
      <p:pic>
        <p:nvPicPr>
          <p:cNvPr id="10" name="Picture 9">
            <a:extLst>
              <a:ext uri="{FF2B5EF4-FFF2-40B4-BE49-F238E27FC236}">
                <a16:creationId xmlns:a16="http://schemas.microsoft.com/office/drawing/2014/main" id="{98057C02-507C-442D-46D8-83836277270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5861361" y="5394024"/>
            <a:ext cx="463584" cy="519999"/>
          </a:xfrm>
          <a:prstGeom prst="rect">
            <a:avLst/>
          </a:prstGeom>
        </p:spPr>
      </p:pic>
      <p:pic>
        <p:nvPicPr>
          <p:cNvPr id="12" name="Picture 11">
            <a:extLst>
              <a:ext uri="{FF2B5EF4-FFF2-40B4-BE49-F238E27FC236}">
                <a16:creationId xmlns:a16="http://schemas.microsoft.com/office/drawing/2014/main" id="{2C686AAA-16B7-63D7-FCC0-D964C6E19F5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6270325" y="2737166"/>
            <a:ext cx="718304" cy="805717"/>
          </a:xfrm>
          <a:prstGeom prst="rect">
            <a:avLst/>
          </a:prstGeom>
        </p:spPr>
      </p:pic>
      <p:pic>
        <p:nvPicPr>
          <p:cNvPr id="13" name="Picture 12">
            <a:extLst>
              <a:ext uri="{FF2B5EF4-FFF2-40B4-BE49-F238E27FC236}">
                <a16:creationId xmlns:a16="http://schemas.microsoft.com/office/drawing/2014/main" id="{CB15C3A3-1166-966B-BC89-E975F39B59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11059343" y="2995885"/>
            <a:ext cx="1008591" cy="1131330"/>
          </a:xfrm>
          <a:prstGeom prst="rect">
            <a:avLst/>
          </a:prstGeom>
        </p:spPr>
      </p:pic>
      <p:sp>
        <p:nvSpPr>
          <p:cNvPr id="14" name="Rectangle 13">
            <a:extLst>
              <a:ext uri="{FF2B5EF4-FFF2-40B4-BE49-F238E27FC236}">
                <a16:creationId xmlns:a16="http://schemas.microsoft.com/office/drawing/2014/main" id="{1FFAD5CB-4891-0013-595D-AB65DD3E847D}"/>
              </a:ext>
            </a:extLst>
          </p:cNvPr>
          <p:cNvSpPr/>
          <p:nvPr/>
        </p:nvSpPr>
        <p:spPr>
          <a:xfrm>
            <a:off x="171793" y="866343"/>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7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3</a:t>
            </a:r>
          </a:p>
        </p:txBody>
      </p:sp>
      <p:sp>
        <p:nvSpPr>
          <p:cNvPr id="15" name="Rectangle 14">
            <a:extLst>
              <a:ext uri="{FF2B5EF4-FFF2-40B4-BE49-F238E27FC236}">
                <a16:creationId xmlns:a16="http://schemas.microsoft.com/office/drawing/2014/main" id="{A59D43D4-36E5-1CFA-19ED-83A290336963}"/>
              </a:ext>
            </a:extLst>
          </p:cNvPr>
          <p:cNvSpPr/>
          <p:nvPr/>
        </p:nvSpPr>
        <p:spPr>
          <a:xfrm>
            <a:off x="17089" y="2534907"/>
            <a:ext cx="442421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6000" b="1" dirty="0">
                <a:solidFill>
                  <a:schemeClr val="tx1"/>
                </a:solidFill>
                <a:latin typeface="Times New Roman" panose="02020603050405020304" pitchFamily="18" charset="0"/>
                <a:cs typeface="Times New Roman" panose="02020603050405020304" pitchFamily="18" charset="0"/>
              </a:rPr>
              <a:t>Features </a:t>
            </a:r>
          </a:p>
        </p:txBody>
      </p:sp>
      <p:pic>
        <p:nvPicPr>
          <p:cNvPr id="6" name="Picture 5">
            <a:extLst>
              <a:ext uri="{FF2B5EF4-FFF2-40B4-BE49-F238E27FC236}">
                <a16:creationId xmlns:a16="http://schemas.microsoft.com/office/drawing/2014/main" id="{A859BDD6-39CF-8AAE-1705-45685B39FF2E}"/>
              </a:ext>
            </a:extLst>
          </p:cNvPr>
          <p:cNvPicPr>
            <a:picLocks noChangeAspect="1"/>
          </p:cNvPicPr>
          <p:nvPr/>
        </p:nvPicPr>
        <p:blipFill>
          <a:blip r:embed="rId7"/>
          <a:stretch>
            <a:fillRect/>
          </a:stretch>
        </p:blipFill>
        <p:spPr>
          <a:xfrm>
            <a:off x="0" y="3253265"/>
            <a:ext cx="4187949" cy="1903613"/>
          </a:xfrm>
          <a:prstGeom prst="rect">
            <a:avLst/>
          </a:prstGeom>
        </p:spPr>
      </p:pic>
    </p:spTree>
    <p:extLst>
      <p:ext uri="{BB962C8B-B14F-4D97-AF65-F5344CB8AC3E}">
        <p14:creationId xmlns:p14="http://schemas.microsoft.com/office/powerpoint/2010/main" val="4030105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Top Corners Rounded 37">
            <a:extLst>
              <a:ext uri="{FF2B5EF4-FFF2-40B4-BE49-F238E27FC236}">
                <a16:creationId xmlns:a16="http://schemas.microsoft.com/office/drawing/2014/main" id="{94694ACE-0B7C-0015-5707-024019B807C2}"/>
              </a:ext>
            </a:extLst>
          </p:cNvPr>
          <p:cNvSpPr/>
          <p:nvPr/>
        </p:nvSpPr>
        <p:spPr>
          <a:xfrm>
            <a:off x="0" y="632317"/>
            <a:ext cx="12192000" cy="6225683"/>
          </a:xfrm>
          <a:prstGeom prst="round2Same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8A8FEB9-5BFD-8B7C-4153-44F6028F2772}"/>
              </a:ext>
            </a:extLst>
          </p:cNvPr>
          <p:cNvGrpSpPr/>
          <p:nvPr/>
        </p:nvGrpSpPr>
        <p:grpSpPr>
          <a:xfrm>
            <a:off x="4300997" y="2365697"/>
            <a:ext cx="4465500" cy="2656849"/>
            <a:chOff x="4500362" y="2866094"/>
            <a:chExt cx="3072927" cy="1770551"/>
          </a:xfrm>
        </p:grpSpPr>
        <p:pic>
          <p:nvPicPr>
            <p:cNvPr id="3" name="Picture 2">
              <a:extLst>
                <a:ext uri="{FF2B5EF4-FFF2-40B4-BE49-F238E27FC236}">
                  <a16:creationId xmlns:a16="http://schemas.microsoft.com/office/drawing/2014/main" id="{55C5AC1A-E32F-703F-5134-64E5A3947AB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500362" y="2866094"/>
              <a:ext cx="3072927" cy="1770551"/>
            </a:xfrm>
            <a:prstGeom prst="rect">
              <a:avLst/>
            </a:prstGeom>
          </p:spPr>
        </p:pic>
        <p:sp>
          <p:nvSpPr>
            <p:cNvPr id="4" name="Flowchart: Connector 3">
              <a:extLst>
                <a:ext uri="{FF2B5EF4-FFF2-40B4-BE49-F238E27FC236}">
                  <a16:creationId xmlns:a16="http://schemas.microsoft.com/office/drawing/2014/main" id="{8725AEBD-4DFC-9DEC-344B-9DBEA8E9B3A9}"/>
                </a:ext>
              </a:extLst>
            </p:cNvPr>
            <p:cNvSpPr/>
            <p:nvPr/>
          </p:nvSpPr>
          <p:spPr>
            <a:xfrm>
              <a:off x="5114045" y="3100894"/>
              <a:ext cx="1200756" cy="1207550"/>
            </a:xfrm>
            <a:prstGeom prst="flowChartConnector">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0308C856-C799-5452-B2F0-D352C878A19D}"/>
              </a:ext>
            </a:extLst>
          </p:cNvPr>
          <p:cNvSpPr/>
          <p:nvPr/>
        </p:nvSpPr>
        <p:spPr>
          <a:xfrm>
            <a:off x="421516" y="73282"/>
            <a:ext cx="11509224" cy="605117"/>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000" b="1" dirty="0">
                <a:solidFill>
                  <a:schemeClr val="bg1"/>
                </a:solidFill>
                <a:latin typeface="Times New Roman" panose="02020603050405020304" pitchFamily="18" charset="0"/>
                <a:cs typeface="Times New Roman" panose="02020603050405020304" pitchFamily="18" charset="0"/>
              </a:rPr>
              <a:t>3.1 Do and Don’t of React Server Component</a:t>
            </a:r>
          </a:p>
        </p:txBody>
      </p:sp>
      <p:cxnSp>
        <p:nvCxnSpPr>
          <p:cNvPr id="9" name="Straight Connector 8">
            <a:extLst>
              <a:ext uri="{FF2B5EF4-FFF2-40B4-BE49-F238E27FC236}">
                <a16:creationId xmlns:a16="http://schemas.microsoft.com/office/drawing/2014/main" id="{93062125-5870-A926-81A8-70A28638A95B}"/>
              </a:ext>
            </a:extLst>
          </p:cNvPr>
          <p:cNvCxnSpPr/>
          <p:nvPr/>
        </p:nvCxnSpPr>
        <p:spPr>
          <a:xfrm>
            <a:off x="583076" y="1459684"/>
            <a:ext cx="351075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A048AA-B359-53F9-37A7-D4FA2554CA11}"/>
              </a:ext>
            </a:extLst>
          </p:cNvPr>
          <p:cNvCxnSpPr/>
          <p:nvPr/>
        </p:nvCxnSpPr>
        <p:spPr>
          <a:xfrm>
            <a:off x="7908063" y="1459684"/>
            <a:ext cx="351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97354ED-921B-FFCB-C77F-10AA3263C0F8}"/>
              </a:ext>
            </a:extLst>
          </p:cNvPr>
          <p:cNvSpPr/>
          <p:nvPr/>
        </p:nvSpPr>
        <p:spPr>
          <a:xfrm>
            <a:off x="1441865" y="882974"/>
            <a:ext cx="1485893"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000" b="1" dirty="0">
                <a:solidFill>
                  <a:srgbClr val="00B050"/>
                </a:solidFill>
                <a:latin typeface="Times New Roman" panose="02020603050405020304" pitchFamily="18" charset="0"/>
                <a:cs typeface="Times New Roman" panose="02020603050405020304" pitchFamily="18" charset="0"/>
              </a:rPr>
              <a:t>Do</a:t>
            </a:r>
          </a:p>
        </p:txBody>
      </p:sp>
      <p:sp>
        <p:nvSpPr>
          <p:cNvPr id="12" name="Rectangle 11">
            <a:extLst>
              <a:ext uri="{FF2B5EF4-FFF2-40B4-BE49-F238E27FC236}">
                <a16:creationId xmlns:a16="http://schemas.microsoft.com/office/drawing/2014/main" id="{B500BCD9-B8DC-2E9A-735B-1091510234B3}"/>
              </a:ext>
            </a:extLst>
          </p:cNvPr>
          <p:cNvSpPr/>
          <p:nvPr/>
        </p:nvSpPr>
        <p:spPr>
          <a:xfrm>
            <a:off x="9003458" y="854567"/>
            <a:ext cx="1485893"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000" b="1" dirty="0">
                <a:solidFill>
                  <a:srgbClr val="FF0000"/>
                </a:solidFill>
                <a:latin typeface="Times New Roman" panose="02020603050405020304" pitchFamily="18" charset="0"/>
                <a:cs typeface="Times New Roman" panose="02020603050405020304" pitchFamily="18" charset="0"/>
              </a:rPr>
              <a:t>Don’t</a:t>
            </a:r>
          </a:p>
        </p:txBody>
      </p:sp>
      <p:pic>
        <p:nvPicPr>
          <p:cNvPr id="16" name="Graphic 15" descr="Badge Tick1 with solid fill">
            <a:extLst>
              <a:ext uri="{FF2B5EF4-FFF2-40B4-BE49-F238E27FC236}">
                <a16:creationId xmlns:a16="http://schemas.microsoft.com/office/drawing/2014/main" id="{91C302C9-FE54-5DD9-3A21-2FD0EAFC97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070" y="1912691"/>
            <a:ext cx="453006" cy="453006"/>
          </a:xfrm>
          <a:prstGeom prst="rect">
            <a:avLst/>
          </a:prstGeom>
        </p:spPr>
      </p:pic>
      <p:pic>
        <p:nvPicPr>
          <p:cNvPr id="18" name="Graphic 17" descr="Badge Cross with solid fill">
            <a:extLst>
              <a:ext uri="{FF2B5EF4-FFF2-40B4-BE49-F238E27FC236}">
                <a16:creationId xmlns:a16="http://schemas.microsoft.com/office/drawing/2014/main" id="{D8F07353-8EA4-B6DC-3E55-1181DAF6CF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0863" y="1908497"/>
            <a:ext cx="457200" cy="457200"/>
          </a:xfrm>
          <a:prstGeom prst="rect">
            <a:avLst/>
          </a:prstGeom>
        </p:spPr>
      </p:pic>
      <p:pic>
        <p:nvPicPr>
          <p:cNvPr id="19" name="Graphic 18" descr="Badge Cross with solid fill">
            <a:extLst>
              <a:ext uri="{FF2B5EF4-FFF2-40B4-BE49-F238E27FC236}">
                <a16:creationId xmlns:a16="http://schemas.microsoft.com/office/drawing/2014/main" id="{85984F1A-EE6A-759F-34AB-550A0BEE56A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0863" y="2594297"/>
            <a:ext cx="457200" cy="457200"/>
          </a:xfrm>
          <a:prstGeom prst="rect">
            <a:avLst/>
          </a:prstGeom>
        </p:spPr>
      </p:pic>
      <p:pic>
        <p:nvPicPr>
          <p:cNvPr id="20" name="Graphic 19" descr="Badge Cross with solid fill">
            <a:extLst>
              <a:ext uri="{FF2B5EF4-FFF2-40B4-BE49-F238E27FC236}">
                <a16:creationId xmlns:a16="http://schemas.microsoft.com/office/drawing/2014/main" id="{77DEBC0D-2E94-284D-1EC8-B1D1C5F660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0863" y="3271709"/>
            <a:ext cx="457200" cy="457200"/>
          </a:xfrm>
          <a:prstGeom prst="rect">
            <a:avLst/>
          </a:prstGeom>
        </p:spPr>
      </p:pic>
      <p:pic>
        <p:nvPicPr>
          <p:cNvPr id="21" name="Graphic 20" descr="Badge Cross with solid fill">
            <a:extLst>
              <a:ext uri="{FF2B5EF4-FFF2-40B4-BE49-F238E27FC236}">
                <a16:creationId xmlns:a16="http://schemas.microsoft.com/office/drawing/2014/main" id="{A3B0A1CE-E6F7-8D59-7FD3-39EF1E0B0F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0863" y="3957509"/>
            <a:ext cx="457200" cy="457200"/>
          </a:xfrm>
          <a:prstGeom prst="rect">
            <a:avLst/>
          </a:prstGeom>
        </p:spPr>
      </p:pic>
      <p:pic>
        <p:nvPicPr>
          <p:cNvPr id="22" name="Graphic 21" descr="Badge Cross with solid fill">
            <a:extLst>
              <a:ext uri="{FF2B5EF4-FFF2-40B4-BE49-F238E27FC236}">
                <a16:creationId xmlns:a16="http://schemas.microsoft.com/office/drawing/2014/main" id="{FD7AA661-A03E-E75E-DB84-64E7437A90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0863" y="4634921"/>
            <a:ext cx="457200" cy="457200"/>
          </a:xfrm>
          <a:prstGeom prst="rect">
            <a:avLst/>
          </a:prstGeom>
        </p:spPr>
      </p:pic>
      <p:pic>
        <p:nvPicPr>
          <p:cNvPr id="23" name="Graphic 22" descr="Badge Cross with solid fill">
            <a:extLst>
              <a:ext uri="{FF2B5EF4-FFF2-40B4-BE49-F238E27FC236}">
                <a16:creationId xmlns:a16="http://schemas.microsoft.com/office/drawing/2014/main" id="{F8D71B92-71AA-F84E-208D-5191AEECA9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0863" y="5320721"/>
            <a:ext cx="457200" cy="457200"/>
          </a:xfrm>
          <a:prstGeom prst="rect">
            <a:avLst/>
          </a:prstGeom>
        </p:spPr>
      </p:pic>
      <p:pic>
        <p:nvPicPr>
          <p:cNvPr id="24" name="Graphic 23" descr="Badge Tick1 with solid fill">
            <a:extLst>
              <a:ext uri="{FF2B5EF4-FFF2-40B4-BE49-F238E27FC236}">
                <a16:creationId xmlns:a16="http://schemas.microsoft.com/office/drawing/2014/main" id="{A76D849A-B6C0-4DA5-3876-AAF7C6CEED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070" y="2592200"/>
            <a:ext cx="453006" cy="453006"/>
          </a:xfrm>
          <a:prstGeom prst="rect">
            <a:avLst/>
          </a:prstGeom>
        </p:spPr>
      </p:pic>
      <p:pic>
        <p:nvPicPr>
          <p:cNvPr id="25" name="Graphic 24" descr="Badge Tick1 with solid fill">
            <a:extLst>
              <a:ext uri="{FF2B5EF4-FFF2-40B4-BE49-F238E27FC236}">
                <a16:creationId xmlns:a16="http://schemas.microsoft.com/office/drawing/2014/main" id="{A49210F9-6DD6-95C2-1B0E-AD6D3921E2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070" y="3271709"/>
            <a:ext cx="453006" cy="453006"/>
          </a:xfrm>
          <a:prstGeom prst="rect">
            <a:avLst/>
          </a:prstGeom>
        </p:spPr>
      </p:pic>
      <p:pic>
        <p:nvPicPr>
          <p:cNvPr id="26" name="Graphic 25" descr="Badge Tick1 with solid fill">
            <a:extLst>
              <a:ext uri="{FF2B5EF4-FFF2-40B4-BE49-F238E27FC236}">
                <a16:creationId xmlns:a16="http://schemas.microsoft.com/office/drawing/2014/main" id="{D6613779-5932-5115-F1E6-02853BD0C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070" y="3951218"/>
            <a:ext cx="453006" cy="453006"/>
          </a:xfrm>
          <a:prstGeom prst="rect">
            <a:avLst/>
          </a:prstGeom>
        </p:spPr>
      </p:pic>
      <p:pic>
        <p:nvPicPr>
          <p:cNvPr id="27" name="Graphic 26" descr="Badge Tick1 with solid fill">
            <a:extLst>
              <a:ext uri="{FF2B5EF4-FFF2-40B4-BE49-F238E27FC236}">
                <a16:creationId xmlns:a16="http://schemas.microsoft.com/office/drawing/2014/main" id="{2D92B72A-2430-9119-5CF6-D49717D1E5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070" y="4630727"/>
            <a:ext cx="453006" cy="453006"/>
          </a:xfrm>
          <a:prstGeom prst="rect">
            <a:avLst/>
          </a:prstGeom>
        </p:spPr>
      </p:pic>
      <p:pic>
        <p:nvPicPr>
          <p:cNvPr id="28" name="Graphic 27" descr="Badge Tick1 with solid fill">
            <a:extLst>
              <a:ext uri="{FF2B5EF4-FFF2-40B4-BE49-F238E27FC236}">
                <a16:creationId xmlns:a16="http://schemas.microsoft.com/office/drawing/2014/main" id="{FC3BCE7B-0623-8F97-D812-E06891D6BC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070" y="5310236"/>
            <a:ext cx="453006" cy="453006"/>
          </a:xfrm>
          <a:prstGeom prst="rect">
            <a:avLst/>
          </a:prstGeom>
        </p:spPr>
      </p:pic>
      <p:sp>
        <p:nvSpPr>
          <p:cNvPr id="29" name="Rectangle 28">
            <a:extLst>
              <a:ext uri="{FF2B5EF4-FFF2-40B4-BE49-F238E27FC236}">
                <a16:creationId xmlns:a16="http://schemas.microsoft.com/office/drawing/2014/main" id="{184792F2-3E13-F28D-5C0F-6BF15D276B16}"/>
              </a:ext>
            </a:extLst>
          </p:cNvPr>
          <p:cNvSpPr/>
          <p:nvPr/>
        </p:nvSpPr>
        <p:spPr>
          <a:xfrm>
            <a:off x="759480" y="1906954"/>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Content</a:t>
            </a:r>
          </a:p>
        </p:txBody>
      </p:sp>
      <p:sp>
        <p:nvSpPr>
          <p:cNvPr id="30" name="Rectangle 29">
            <a:extLst>
              <a:ext uri="{FF2B5EF4-FFF2-40B4-BE49-F238E27FC236}">
                <a16:creationId xmlns:a16="http://schemas.microsoft.com/office/drawing/2014/main" id="{F01FF5AC-66BA-9A36-4B01-FE685233BAC2}"/>
              </a:ext>
            </a:extLst>
          </p:cNvPr>
          <p:cNvSpPr/>
          <p:nvPr/>
        </p:nvSpPr>
        <p:spPr>
          <a:xfrm>
            <a:off x="786923" y="2477285"/>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Content</a:t>
            </a:r>
          </a:p>
        </p:txBody>
      </p:sp>
      <p:sp>
        <p:nvSpPr>
          <p:cNvPr id="31" name="Rectangle 30">
            <a:extLst>
              <a:ext uri="{FF2B5EF4-FFF2-40B4-BE49-F238E27FC236}">
                <a16:creationId xmlns:a16="http://schemas.microsoft.com/office/drawing/2014/main" id="{D83CFDBE-2CC2-34C0-3F78-9D1FAAA58F4B}"/>
              </a:ext>
            </a:extLst>
          </p:cNvPr>
          <p:cNvSpPr/>
          <p:nvPr/>
        </p:nvSpPr>
        <p:spPr>
          <a:xfrm>
            <a:off x="786923" y="3205268"/>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Content</a:t>
            </a:r>
          </a:p>
        </p:txBody>
      </p:sp>
      <p:sp>
        <p:nvSpPr>
          <p:cNvPr id="32" name="Rectangle 31">
            <a:extLst>
              <a:ext uri="{FF2B5EF4-FFF2-40B4-BE49-F238E27FC236}">
                <a16:creationId xmlns:a16="http://schemas.microsoft.com/office/drawing/2014/main" id="{3B7D5278-0DC6-957A-943D-C420D508DEC4}"/>
              </a:ext>
            </a:extLst>
          </p:cNvPr>
          <p:cNvSpPr/>
          <p:nvPr/>
        </p:nvSpPr>
        <p:spPr>
          <a:xfrm>
            <a:off x="814366" y="3775599"/>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Content</a:t>
            </a:r>
          </a:p>
        </p:txBody>
      </p:sp>
      <p:sp>
        <p:nvSpPr>
          <p:cNvPr id="33" name="Rectangle 32">
            <a:extLst>
              <a:ext uri="{FF2B5EF4-FFF2-40B4-BE49-F238E27FC236}">
                <a16:creationId xmlns:a16="http://schemas.microsoft.com/office/drawing/2014/main" id="{F6B30B22-1E85-5BEA-6A29-92C1F1A0639F}"/>
              </a:ext>
            </a:extLst>
          </p:cNvPr>
          <p:cNvSpPr/>
          <p:nvPr/>
        </p:nvSpPr>
        <p:spPr>
          <a:xfrm>
            <a:off x="8057025" y="1906954"/>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Content</a:t>
            </a:r>
          </a:p>
        </p:txBody>
      </p:sp>
      <p:sp>
        <p:nvSpPr>
          <p:cNvPr id="34" name="Rectangle 33">
            <a:extLst>
              <a:ext uri="{FF2B5EF4-FFF2-40B4-BE49-F238E27FC236}">
                <a16:creationId xmlns:a16="http://schemas.microsoft.com/office/drawing/2014/main" id="{AED1E3B2-B14D-CFBC-5925-47DDB650657E}"/>
              </a:ext>
            </a:extLst>
          </p:cNvPr>
          <p:cNvSpPr/>
          <p:nvPr/>
        </p:nvSpPr>
        <p:spPr>
          <a:xfrm>
            <a:off x="8084468" y="2477285"/>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Content</a:t>
            </a:r>
          </a:p>
        </p:txBody>
      </p:sp>
      <p:sp>
        <p:nvSpPr>
          <p:cNvPr id="35" name="Rectangle 34">
            <a:extLst>
              <a:ext uri="{FF2B5EF4-FFF2-40B4-BE49-F238E27FC236}">
                <a16:creationId xmlns:a16="http://schemas.microsoft.com/office/drawing/2014/main" id="{C5EB5E0D-6B0A-7D06-9953-A7EDDF44C6FC}"/>
              </a:ext>
            </a:extLst>
          </p:cNvPr>
          <p:cNvSpPr/>
          <p:nvPr/>
        </p:nvSpPr>
        <p:spPr>
          <a:xfrm>
            <a:off x="8084468" y="3205268"/>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Content</a:t>
            </a:r>
          </a:p>
        </p:txBody>
      </p:sp>
      <p:sp>
        <p:nvSpPr>
          <p:cNvPr id="36" name="Rectangle 35">
            <a:extLst>
              <a:ext uri="{FF2B5EF4-FFF2-40B4-BE49-F238E27FC236}">
                <a16:creationId xmlns:a16="http://schemas.microsoft.com/office/drawing/2014/main" id="{C4B919CC-4684-8C5E-F017-6E576F485073}"/>
              </a:ext>
            </a:extLst>
          </p:cNvPr>
          <p:cNvSpPr/>
          <p:nvPr/>
        </p:nvSpPr>
        <p:spPr>
          <a:xfrm>
            <a:off x="8111911" y="3775599"/>
            <a:ext cx="3257489"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Times New Roman" panose="02020603050405020304" pitchFamily="18" charset="0"/>
                <a:cs typeface="Times New Roman" panose="02020603050405020304" pitchFamily="18" charset="0"/>
              </a:rPr>
              <a:t>Content</a:t>
            </a:r>
          </a:p>
        </p:txBody>
      </p:sp>
    </p:spTree>
    <p:extLst>
      <p:ext uri="{BB962C8B-B14F-4D97-AF65-F5344CB8AC3E}">
        <p14:creationId xmlns:p14="http://schemas.microsoft.com/office/powerpoint/2010/main" val="236086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1C339B-10A7-E02C-3FD8-D941F98C182F}"/>
              </a:ext>
            </a:extLst>
          </p:cNvPr>
          <p:cNvPicPr>
            <a:picLocks noChangeAspect="1"/>
          </p:cNvPicPr>
          <p:nvPr/>
        </p:nvPicPr>
        <p:blipFill>
          <a:blip r:embed="rId2"/>
          <a:stretch>
            <a:fillRect/>
          </a:stretch>
        </p:blipFill>
        <p:spPr>
          <a:xfrm>
            <a:off x="2497458" y="1316757"/>
            <a:ext cx="2761601" cy="2079583"/>
          </a:xfrm>
          <a:prstGeom prst="rect">
            <a:avLst/>
          </a:prstGeom>
        </p:spPr>
      </p:pic>
      <p:pic>
        <p:nvPicPr>
          <p:cNvPr id="5" name="Picture 4">
            <a:extLst>
              <a:ext uri="{FF2B5EF4-FFF2-40B4-BE49-F238E27FC236}">
                <a16:creationId xmlns:a16="http://schemas.microsoft.com/office/drawing/2014/main" id="{3507FCD1-762C-874C-0420-2359AB87456E}"/>
              </a:ext>
            </a:extLst>
          </p:cNvPr>
          <p:cNvPicPr>
            <a:picLocks noChangeAspect="1"/>
          </p:cNvPicPr>
          <p:nvPr/>
        </p:nvPicPr>
        <p:blipFill>
          <a:blip r:embed="rId3"/>
          <a:stretch>
            <a:fillRect/>
          </a:stretch>
        </p:blipFill>
        <p:spPr>
          <a:xfrm>
            <a:off x="256686" y="1316757"/>
            <a:ext cx="2128545" cy="4524204"/>
          </a:xfrm>
          <a:prstGeom prst="rect">
            <a:avLst/>
          </a:prstGeom>
        </p:spPr>
      </p:pic>
      <p:pic>
        <p:nvPicPr>
          <p:cNvPr id="7" name="Picture 6">
            <a:extLst>
              <a:ext uri="{FF2B5EF4-FFF2-40B4-BE49-F238E27FC236}">
                <a16:creationId xmlns:a16="http://schemas.microsoft.com/office/drawing/2014/main" id="{0DBF2883-6751-7C6B-EA62-A0F7494A7C8B}"/>
              </a:ext>
            </a:extLst>
          </p:cNvPr>
          <p:cNvPicPr>
            <a:picLocks noChangeAspect="1"/>
          </p:cNvPicPr>
          <p:nvPr/>
        </p:nvPicPr>
        <p:blipFill>
          <a:blip r:embed="rId4"/>
          <a:stretch>
            <a:fillRect/>
          </a:stretch>
        </p:blipFill>
        <p:spPr>
          <a:xfrm>
            <a:off x="2497460" y="3507010"/>
            <a:ext cx="2761602" cy="2333951"/>
          </a:xfrm>
          <a:prstGeom prst="rect">
            <a:avLst/>
          </a:prstGeom>
        </p:spPr>
      </p:pic>
      <p:pic>
        <p:nvPicPr>
          <p:cNvPr id="3" name="Picture 2">
            <a:extLst>
              <a:ext uri="{FF2B5EF4-FFF2-40B4-BE49-F238E27FC236}">
                <a16:creationId xmlns:a16="http://schemas.microsoft.com/office/drawing/2014/main" id="{D2BC053C-BF3E-2C52-0BDC-F4EE747A88E9}"/>
              </a:ext>
            </a:extLst>
          </p:cNvPr>
          <p:cNvPicPr>
            <a:picLocks noChangeAspect="1"/>
          </p:cNvPicPr>
          <p:nvPr/>
        </p:nvPicPr>
        <p:blipFill>
          <a:blip r:embed="rId5"/>
          <a:stretch>
            <a:fillRect/>
          </a:stretch>
        </p:blipFill>
        <p:spPr>
          <a:xfrm>
            <a:off x="5367576" y="131166"/>
            <a:ext cx="6820714" cy="6694174"/>
          </a:xfrm>
          <a:prstGeom prst="rect">
            <a:avLst/>
          </a:prstGeom>
        </p:spPr>
      </p:pic>
      <p:sp>
        <p:nvSpPr>
          <p:cNvPr id="4" name="Rectangle 3">
            <a:extLst>
              <a:ext uri="{FF2B5EF4-FFF2-40B4-BE49-F238E27FC236}">
                <a16:creationId xmlns:a16="http://schemas.microsoft.com/office/drawing/2014/main" id="{B7188959-3C11-C614-B736-EC1C9637EE70}"/>
              </a:ext>
            </a:extLst>
          </p:cNvPr>
          <p:cNvSpPr/>
          <p:nvPr/>
        </p:nvSpPr>
        <p:spPr>
          <a:xfrm>
            <a:off x="5483530" y="32660"/>
            <a:ext cx="6674318" cy="6051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nSpc>
                <a:spcPct val="90000"/>
              </a:lnSpc>
              <a:spcBef>
                <a:spcPct val="0"/>
              </a:spcBef>
              <a:spcAft>
                <a:spcPts val="600"/>
              </a:spcAft>
            </a:pPr>
            <a:endParaRPr lang="en-US" sz="4000" b="1" cap="all" spc="120" dirty="0">
              <a:solidFill>
                <a:schemeClr val="bg1"/>
              </a:solidFill>
              <a:latin typeface="+mj-lt"/>
              <a:ea typeface="+mj-ea"/>
              <a:cs typeface="+mj-cs"/>
            </a:endParaRPr>
          </a:p>
        </p:txBody>
      </p:sp>
      <p:sp>
        <p:nvSpPr>
          <p:cNvPr id="6" name="Rectangle 5">
            <a:extLst>
              <a:ext uri="{FF2B5EF4-FFF2-40B4-BE49-F238E27FC236}">
                <a16:creationId xmlns:a16="http://schemas.microsoft.com/office/drawing/2014/main" id="{938C4CEF-C7F2-D1CA-E02A-714C19385529}"/>
              </a:ext>
            </a:extLst>
          </p:cNvPr>
          <p:cNvSpPr/>
          <p:nvPr/>
        </p:nvSpPr>
        <p:spPr>
          <a:xfrm>
            <a:off x="5569042" y="31945"/>
            <a:ext cx="658880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500" b="1" dirty="0">
                <a:solidFill>
                  <a:schemeClr val="bg1"/>
                </a:solidFill>
                <a:latin typeface="Times New Roman" panose="02020603050405020304" pitchFamily="18" charset="0"/>
                <a:cs typeface="Times New Roman" panose="02020603050405020304" pitchFamily="18" charset="0"/>
              </a:rPr>
              <a:t>3.2 Zero bundle size components</a:t>
            </a:r>
          </a:p>
        </p:txBody>
      </p:sp>
      <p:sp>
        <p:nvSpPr>
          <p:cNvPr id="9" name="Rectangle 8">
            <a:extLst>
              <a:ext uri="{FF2B5EF4-FFF2-40B4-BE49-F238E27FC236}">
                <a16:creationId xmlns:a16="http://schemas.microsoft.com/office/drawing/2014/main" id="{694E0D4A-C65B-B540-7DF4-A1E007D2F089}"/>
              </a:ext>
            </a:extLst>
          </p:cNvPr>
          <p:cNvSpPr/>
          <p:nvPr/>
        </p:nvSpPr>
        <p:spPr>
          <a:xfrm>
            <a:off x="5707998" y="1804047"/>
            <a:ext cx="6011251" cy="42088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3000" dirty="0">
                <a:solidFill>
                  <a:schemeClr val="bg1"/>
                </a:solidFill>
                <a:latin typeface="Times New Roman" panose="02020603050405020304" pitchFamily="18" charset="0"/>
                <a:cs typeface="Times New Roman" panose="02020603050405020304" pitchFamily="18" charset="0"/>
              </a:rPr>
              <a:t>Content…</a:t>
            </a:r>
          </a:p>
        </p:txBody>
      </p:sp>
    </p:spTree>
    <p:extLst>
      <p:ext uri="{BB962C8B-B14F-4D97-AF65-F5344CB8AC3E}">
        <p14:creationId xmlns:p14="http://schemas.microsoft.com/office/powerpoint/2010/main" val="122067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16696D-1225-2551-5E03-55E6277508D6}"/>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DD28128-9453-78FD-53E9-F6D11D2F81CD}"/>
              </a:ext>
            </a:extLst>
          </p:cNvPr>
          <p:cNvSpPr/>
          <p:nvPr/>
        </p:nvSpPr>
        <p:spPr>
          <a:xfrm>
            <a:off x="0" y="0"/>
            <a:ext cx="6674318" cy="6051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nSpc>
                <a:spcPct val="90000"/>
              </a:lnSpc>
              <a:spcBef>
                <a:spcPct val="0"/>
              </a:spcBef>
              <a:spcAft>
                <a:spcPts val="600"/>
              </a:spcAft>
            </a:pPr>
            <a:endParaRPr lang="en-US" sz="4000" b="1" cap="all" spc="12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C4AA3FE0-BC8D-1C0C-0C98-FE06C22B3A11}"/>
              </a:ext>
            </a:extLst>
          </p:cNvPr>
          <p:cNvSpPr/>
          <p:nvPr/>
        </p:nvSpPr>
        <p:spPr>
          <a:xfrm>
            <a:off x="0" y="0"/>
            <a:ext cx="658880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500" b="1" dirty="0">
                <a:solidFill>
                  <a:schemeClr val="bg1"/>
                </a:solidFill>
                <a:latin typeface="Times New Roman" panose="02020603050405020304" pitchFamily="18" charset="0"/>
                <a:cs typeface="Times New Roman" panose="02020603050405020304" pitchFamily="18" charset="0"/>
              </a:rPr>
              <a:t>3.3 Complete access to backend</a:t>
            </a:r>
          </a:p>
        </p:txBody>
      </p:sp>
    </p:spTree>
    <p:extLst>
      <p:ext uri="{BB962C8B-B14F-4D97-AF65-F5344CB8AC3E}">
        <p14:creationId xmlns:p14="http://schemas.microsoft.com/office/powerpoint/2010/main" val="1649527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D654670-21B3-9099-542B-EB08CE0C81A4}"/>
              </a:ext>
            </a:extLst>
          </p:cNvPr>
          <p:cNvGrpSpPr/>
          <p:nvPr/>
        </p:nvGrpSpPr>
        <p:grpSpPr>
          <a:xfrm>
            <a:off x="2063250" y="177437"/>
            <a:ext cx="10128751" cy="1799553"/>
            <a:chOff x="2063250" y="177437"/>
            <a:chExt cx="10128751" cy="1799553"/>
          </a:xfrm>
        </p:grpSpPr>
        <p:pic>
          <p:nvPicPr>
            <p:cNvPr id="12" name="Picture 11">
              <a:extLst>
                <a:ext uri="{FF2B5EF4-FFF2-40B4-BE49-F238E27FC236}">
                  <a16:creationId xmlns:a16="http://schemas.microsoft.com/office/drawing/2014/main" id="{8C02F3B2-E70F-A14A-FC2D-7FA4E7162F19}"/>
                </a:ext>
              </a:extLst>
            </p:cNvPr>
            <p:cNvPicPr>
              <a:picLocks noChangeAspect="1"/>
            </p:cNvPicPr>
            <p:nvPr/>
          </p:nvPicPr>
          <p:blipFill>
            <a:blip r:embed="rId2"/>
            <a:stretch>
              <a:fillRect/>
            </a:stretch>
          </p:blipFill>
          <p:spPr>
            <a:xfrm>
              <a:off x="2063251" y="177437"/>
              <a:ext cx="10128750" cy="1603842"/>
            </a:xfrm>
            <a:prstGeom prst="rect">
              <a:avLst/>
            </a:prstGeom>
          </p:spPr>
        </p:pic>
        <p:sp>
          <p:nvSpPr>
            <p:cNvPr id="13" name="Right Triangle 12">
              <a:extLst>
                <a:ext uri="{FF2B5EF4-FFF2-40B4-BE49-F238E27FC236}">
                  <a16:creationId xmlns:a16="http://schemas.microsoft.com/office/drawing/2014/main" id="{4D9CCACB-5603-D382-8AA5-14BC5823E99D}"/>
                </a:ext>
              </a:extLst>
            </p:cNvPr>
            <p:cNvSpPr/>
            <p:nvPr/>
          </p:nvSpPr>
          <p:spPr>
            <a:xfrm rot="10800000" flipH="1">
              <a:off x="2063250" y="177437"/>
              <a:ext cx="1372159" cy="179955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Isosceles Triangle 1">
            <a:extLst>
              <a:ext uri="{FF2B5EF4-FFF2-40B4-BE49-F238E27FC236}">
                <a16:creationId xmlns:a16="http://schemas.microsoft.com/office/drawing/2014/main" id="{F1E6EA5C-ECAD-4136-FDF6-A45CAB1DD472}"/>
              </a:ext>
            </a:extLst>
          </p:cNvPr>
          <p:cNvSpPr/>
          <p:nvPr/>
        </p:nvSpPr>
        <p:spPr>
          <a:xfrm>
            <a:off x="-1490261" y="3758268"/>
            <a:ext cx="4821805" cy="3099732"/>
          </a:xfrm>
          <a:prstGeom prst="triangle">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7BD9DB4-ED44-CD96-41A2-9E4DD5CDDE06}"/>
              </a:ext>
            </a:extLst>
          </p:cNvPr>
          <p:cNvSpPr/>
          <p:nvPr/>
        </p:nvSpPr>
        <p:spPr>
          <a:xfrm>
            <a:off x="-948473" y="4251204"/>
            <a:ext cx="3487667" cy="2606795"/>
          </a:xfrm>
          <a:prstGeom prst="triangle">
            <a:avLst/>
          </a:prstGeom>
          <a:solidFill>
            <a:srgbClr val="002060">
              <a:alpha val="69804"/>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EA002877-51A5-0FBB-316E-769DB22FE8BF}"/>
              </a:ext>
            </a:extLst>
          </p:cNvPr>
          <p:cNvSpPr/>
          <p:nvPr/>
        </p:nvSpPr>
        <p:spPr>
          <a:xfrm>
            <a:off x="-620481" y="4852092"/>
            <a:ext cx="2683731" cy="2005907"/>
          </a:xfrm>
          <a:prstGeom prst="triangle">
            <a:avLst/>
          </a:prstGeom>
          <a:solidFill>
            <a:srgbClr val="002060">
              <a:alpha val="50196"/>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CB144041-A6A0-1E05-CDBF-60BBB916B6B1}"/>
              </a:ext>
            </a:extLst>
          </p:cNvPr>
          <p:cNvSpPr/>
          <p:nvPr/>
        </p:nvSpPr>
        <p:spPr>
          <a:xfrm>
            <a:off x="-292489" y="5452981"/>
            <a:ext cx="1879794" cy="1405019"/>
          </a:xfrm>
          <a:prstGeom prst="triangle">
            <a:avLst/>
          </a:prstGeom>
          <a:solidFill>
            <a:srgbClr val="002060">
              <a:alpha val="2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5691BEE1-D6BD-3E9F-1054-CD6C0E4BC9A0}"/>
              </a:ext>
            </a:extLst>
          </p:cNvPr>
          <p:cNvSpPr/>
          <p:nvPr/>
        </p:nvSpPr>
        <p:spPr>
          <a:xfrm>
            <a:off x="35503" y="6053870"/>
            <a:ext cx="1075856" cy="804129"/>
          </a:xfrm>
          <a:prstGeom prst="triangle">
            <a:avLst/>
          </a:prstGeom>
          <a:solidFill>
            <a:srgbClr val="002060">
              <a:alpha val="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23D689E-5745-D735-A9B0-09A5112A83A1}"/>
              </a:ext>
            </a:extLst>
          </p:cNvPr>
          <p:cNvCxnSpPr>
            <a:cxnSpLocks/>
          </p:cNvCxnSpPr>
          <p:nvPr/>
        </p:nvCxnSpPr>
        <p:spPr>
          <a:xfrm flipV="1">
            <a:off x="-136733" y="-34184"/>
            <a:ext cx="3572142" cy="483394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Right Triangle 9">
            <a:extLst>
              <a:ext uri="{FF2B5EF4-FFF2-40B4-BE49-F238E27FC236}">
                <a16:creationId xmlns:a16="http://schemas.microsoft.com/office/drawing/2014/main" id="{6167E713-CBDD-5557-595C-E00DF210EAE7}"/>
              </a:ext>
            </a:extLst>
          </p:cNvPr>
          <p:cNvSpPr/>
          <p:nvPr/>
        </p:nvSpPr>
        <p:spPr>
          <a:xfrm rot="10800000" flipH="1">
            <a:off x="1" y="0"/>
            <a:ext cx="3127760" cy="4101980"/>
          </a:xfrm>
          <a:prstGeom prst="rtTriangle">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6BFD1C-FB00-A0AB-8C5F-0D85BD115B60}"/>
              </a:ext>
            </a:extLst>
          </p:cNvPr>
          <p:cNvSpPr/>
          <p:nvPr/>
        </p:nvSpPr>
        <p:spPr>
          <a:xfrm>
            <a:off x="-97633" y="543901"/>
            <a:ext cx="2674723"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000" b="1" dirty="0">
                <a:solidFill>
                  <a:schemeClr val="tx1"/>
                </a:solidFill>
                <a:latin typeface="Times New Roman" panose="02020603050405020304" pitchFamily="18" charset="0"/>
                <a:cs typeface="Times New Roman" panose="02020603050405020304" pitchFamily="18" charset="0"/>
              </a:rPr>
              <a:t>3.4 Automatic </a:t>
            </a:r>
          </a:p>
          <a:p>
            <a:pPr algn="ctr"/>
            <a:r>
              <a:rPr lang="en-SG" sz="3000" b="1" dirty="0">
                <a:solidFill>
                  <a:schemeClr val="tx1"/>
                </a:solidFill>
                <a:latin typeface="Times New Roman" panose="02020603050405020304" pitchFamily="18" charset="0"/>
                <a:cs typeface="Times New Roman" panose="02020603050405020304" pitchFamily="18" charset="0"/>
              </a:rPr>
              <a:t>code </a:t>
            </a:r>
          </a:p>
          <a:p>
            <a:pPr algn="ctr"/>
            <a:r>
              <a:rPr lang="en-SG" sz="3000" b="1" dirty="0">
                <a:solidFill>
                  <a:schemeClr val="tx1"/>
                </a:solidFill>
                <a:latin typeface="Times New Roman" panose="02020603050405020304" pitchFamily="18" charset="0"/>
                <a:cs typeface="Times New Roman" panose="02020603050405020304" pitchFamily="18" charset="0"/>
              </a:rPr>
              <a:t>spitting</a:t>
            </a:r>
          </a:p>
        </p:txBody>
      </p:sp>
      <p:sp>
        <p:nvSpPr>
          <p:cNvPr id="15" name="Rectangle 14">
            <a:extLst>
              <a:ext uri="{FF2B5EF4-FFF2-40B4-BE49-F238E27FC236}">
                <a16:creationId xmlns:a16="http://schemas.microsoft.com/office/drawing/2014/main" id="{20F6B339-6F5C-C967-53A4-CCD067AF3933}"/>
              </a:ext>
            </a:extLst>
          </p:cNvPr>
          <p:cNvSpPr/>
          <p:nvPr/>
        </p:nvSpPr>
        <p:spPr>
          <a:xfrm>
            <a:off x="4529316" y="2247056"/>
            <a:ext cx="6011251" cy="42088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3000" dirty="0">
                <a:solidFill>
                  <a:schemeClr val="tx1"/>
                </a:solidFill>
                <a:latin typeface="Times New Roman" panose="02020603050405020304" pitchFamily="18" charset="0"/>
                <a:cs typeface="Times New Roman" panose="02020603050405020304" pitchFamily="18" charset="0"/>
              </a:rPr>
              <a:t>Content…</a:t>
            </a:r>
          </a:p>
        </p:txBody>
      </p:sp>
    </p:spTree>
    <p:extLst>
      <p:ext uri="{BB962C8B-B14F-4D97-AF65-F5344CB8AC3E}">
        <p14:creationId xmlns:p14="http://schemas.microsoft.com/office/powerpoint/2010/main" val="334514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B06E4-8AC2-E107-F4EB-D017D15D1C2F}"/>
              </a:ext>
            </a:extLst>
          </p:cNvPr>
          <p:cNvSpPr/>
          <p:nvPr/>
        </p:nvSpPr>
        <p:spPr>
          <a:xfrm>
            <a:off x="2729754" y="672354"/>
            <a:ext cx="9462246" cy="457200"/>
          </a:xfrm>
          <a:prstGeom prst="rect">
            <a:avLst/>
          </a:prstGeom>
          <a:solidFill>
            <a:schemeClr val="tx2">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Rectangle 1">
            <a:extLst>
              <a:ext uri="{FF2B5EF4-FFF2-40B4-BE49-F238E27FC236}">
                <a16:creationId xmlns:a16="http://schemas.microsoft.com/office/drawing/2014/main" id="{6DB0ACE8-FB69-909F-DDAE-C7A25460D27B}"/>
              </a:ext>
            </a:extLst>
          </p:cNvPr>
          <p:cNvSpPr/>
          <p:nvPr/>
        </p:nvSpPr>
        <p:spPr>
          <a:xfrm>
            <a:off x="0" y="0"/>
            <a:ext cx="2918012" cy="6858000"/>
          </a:xfrm>
          <a:prstGeom prst="rect">
            <a:avLst/>
          </a:prstGeom>
          <a:solidFill>
            <a:schemeClr val="tx2">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0959829E-9B6B-E422-4121-3D431A2B7ED5}"/>
              </a:ext>
            </a:extLst>
          </p:cNvPr>
          <p:cNvSpPr/>
          <p:nvPr/>
        </p:nvSpPr>
        <p:spPr>
          <a:xfrm>
            <a:off x="4276165" y="-13446"/>
            <a:ext cx="5903258"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2">
                    <a:lumMod val="50000"/>
                  </a:schemeClr>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OUTLINE</a:t>
            </a:r>
          </a:p>
        </p:txBody>
      </p:sp>
      <p:sp>
        <p:nvSpPr>
          <p:cNvPr id="6" name="Rectangle 5">
            <a:extLst>
              <a:ext uri="{FF2B5EF4-FFF2-40B4-BE49-F238E27FC236}">
                <a16:creationId xmlns:a16="http://schemas.microsoft.com/office/drawing/2014/main" id="{1FB9B4BF-A4F9-6D86-5456-84D69E21B1D5}"/>
              </a:ext>
            </a:extLst>
          </p:cNvPr>
          <p:cNvSpPr/>
          <p:nvPr/>
        </p:nvSpPr>
        <p:spPr>
          <a:xfrm>
            <a:off x="4504758" y="1546411"/>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4B9D3A6E-0243-3A8E-9240-81045F5E2E25}"/>
              </a:ext>
            </a:extLst>
          </p:cNvPr>
          <p:cNvSpPr/>
          <p:nvPr/>
        </p:nvSpPr>
        <p:spPr>
          <a:xfrm>
            <a:off x="5662192" y="1613648"/>
            <a:ext cx="6225988"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Overview</a:t>
            </a:r>
          </a:p>
        </p:txBody>
      </p:sp>
      <p:sp>
        <p:nvSpPr>
          <p:cNvPr id="8" name="Rectangle 7">
            <a:extLst>
              <a:ext uri="{FF2B5EF4-FFF2-40B4-BE49-F238E27FC236}">
                <a16:creationId xmlns:a16="http://schemas.microsoft.com/office/drawing/2014/main" id="{E97D7D3D-8C14-FE53-9482-0A5F713FAC6C}"/>
              </a:ext>
            </a:extLst>
          </p:cNvPr>
          <p:cNvSpPr/>
          <p:nvPr/>
        </p:nvSpPr>
        <p:spPr>
          <a:xfrm>
            <a:off x="4504758" y="2424953"/>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2</a:t>
            </a:r>
          </a:p>
        </p:txBody>
      </p:sp>
      <p:sp>
        <p:nvSpPr>
          <p:cNvPr id="9" name="Rectangle 8">
            <a:extLst>
              <a:ext uri="{FF2B5EF4-FFF2-40B4-BE49-F238E27FC236}">
                <a16:creationId xmlns:a16="http://schemas.microsoft.com/office/drawing/2014/main" id="{DC6F1155-F2D2-B4EF-2397-44338F415A73}"/>
              </a:ext>
            </a:extLst>
          </p:cNvPr>
          <p:cNvSpPr/>
          <p:nvPr/>
        </p:nvSpPr>
        <p:spPr>
          <a:xfrm>
            <a:off x="5662192" y="2505636"/>
            <a:ext cx="6225988"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Compare RSC &amp; SSR</a:t>
            </a:r>
          </a:p>
        </p:txBody>
      </p:sp>
      <p:sp>
        <p:nvSpPr>
          <p:cNvPr id="10" name="Rectangle 9">
            <a:extLst>
              <a:ext uri="{FF2B5EF4-FFF2-40B4-BE49-F238E27FC236}">
                <a16:creationId xmlns:a16="http://schemas.microsoft.com/office/drawing/2014/main" id="{43EE246C-6D98-3A97-E8F1-78BC40828E07}"/>
              </a:ext>
            </a:extLst>
          </p:cNvPr>
          <p:cNvSpPr/>
          <p:nvPr/>
        </p:nvSpPr>
        <p:spPr>
          <a:xfrm>
            <a:off x="4504758" y="3399862"/>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3</a:t>
            </a:r>
          </a:p>
        </p:txBody>
      </p:sp>
      <p:sp>
        <p:nvSpPr>
          <p:cNvPr id="11" name="Rectangle 10">
            <a:extLst>
              <a:ext uri="{FF2B5EF4-FFF2-40B4-BE49-F238E27FC236}">
                <a16:creationId xmlns:a16="http://schemas.microsoft.com/office/drawing/2014/main" id="{B7FE7FA4-0108-153C-9DBB-4CC7FA959AFA}"/>
              </a:ext>
            </a:extLst>
          </p:cNvPr>
          <p:cNvSpPr/>
          <p:nvPr/>
        </p:nvSpPr>
        <p:spPr>
          <a:xfrm>
            <a:off x="5662192" y="3467099"/>
            <a:ext cx="6225988"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Features</a:t>
            </a:r>
          </a:p>
        </p:txBody>
      </p:sp>
      <p:sp>
        <p:nvSpPr>
          <p:cNvPr id="16" name="Rectangle 15">
            <a:extLst>
              <a:ext uri="{FF2B5EF4-FFF2-40B4-BE49-F238E27FC236}">
                <a16:creationId xmlns:a16="http://schemas.microsoft.com/office/drawing/2014/main" id="{6BEC22E0-5F6F-1B2B-FEA8-857E4D85A095}"/>
              </a:ext>
            </a:extLst>
          </p:cNvPr>
          <p:cNvSpPr/>
          <p:nvPr/>
        </p:nvSpPr>
        <p:spPr>
          <a:xfrm>
            <a:off x="4527170" y="5431486"/>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5</a:t>
            </a:r>
          </a:p>
        </p:txBody>
      </p:sp>
      <p:sp>
        <p:nvSpPr>
          <p:cNvPr id="17" name="Rectangle 16">
            <a:extLst>
              <a:ext uri="{FF2B5EF4-FFF2-40B4-BE49-F238E27FC236}">
                <a16:creationId xmlns:a16="http://schemas.microsoft.com/office/drawing/2014/main" id="{9E5776F4-E38B-C27E-A340-659F82E55431}"/>
              </a:ext>
            </a:extLst>
          </p:cNvPr>
          <p:cNvSpPr/>
          <p:nvPr/>
        </p:nvSpPr>
        <p:spPr>
          <a:xfrm>
            <a:off x="4509241" y="4475631"/>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4</a:t>
            </a:r>
          </a:p>
        </p:txBody>
      </p:sp>
      <p:sp>
        <p:nvSpPr>
          <p:cNvPr id="18" name="Rectangle 17">
            <a:extLst>
              <a:ext uri="{FF2B5EF4-FFF2-40B4-BE49-F238E27FC236}">
                <a16:creationId xmlns:a16="http://schemas.microsoft.com/office/drawing/2014/main" id="{414C3CEA-2813-4584-9124-E29D6947EBA9}"/>
              </a:ext>
            </a:extLst>
          </p:cNvPr>
          <p:cNvSpPr/>
          <p:nvPr/>
        </p:nvSpPr>
        <p:spPr>
          <a:xfrm>
            <a:off x="5666675" y="4556314"/>
            <a:ext cx="6225988"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Demo</a:t>
            </a:r>
          </a:p>
        </p:txBody>
      </p:sp>
      <p:sp>
        <p:nvSpPr>
          <p:cNvPr id="20" name="Rectangle 19">
            <a:extLst>
              <a:ext uri="{FF2B5EF4-FFF2-40B4-BE49-F238E27FC236}">
                <a16:creationId xmlns:a16="http://schemas.microsoft.com/office/drawing/2014/main" id="{86C900D0-F439-C9C6-A208-ECAC6F631147}"/>
              </a:ext>
            </a:extLst>
          </p:cNvPr>
          <p:cNvSpPr/>
          <p:nvPr/>
        </p:nvSpPr>
        <p:spPr>
          <a:xfrm>
            <a:off x="5760804" y="5517777"/>
            <a:ext cx="6225988"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4000" b="1" dirty="0">
                <a:solidFill>
                  <a:schemeClr val="tx1"/>
                </a:solidFill>
                <a:latin typeface="Times New Roman" panose="02020603050405020304" pitchFamily="18" charset="0"/>
                <a:cs typeface="Times New Roman" panose="02020603050405020304" pitchFamily="18" charset="0"/>
              </a:rPr>
              <a:t>Wrapping up</a:t>
            </a:r>
          </a:p>
        </p:txBody>
      </p:sp>
      <p:pic>
        <p:nvPicPr>
          <p:cNvPr id="23" name="Picture 22">
            <a:extLst>
              <a:ext uri="{FF2B5EF4-FFF2-40B4-BE49-F238E27FC236}">
                <a16:creationId xmlns:a16="http://schemas.microsoft.com/office/drawing/2014/main" id="{F6546CAD-79EC-BFFE-03F8-87650F4961D1}"/>
              </a:ext>
            </a:extLst>
          </p:cNvPr>
          <p:cNvPicPr>
            <a:picLocks noChangeAspect="1"/>
          </p:cNvPicPr>
          <p:nvPr/>
        </p:nvPicPr>
        <p:blipFill>
          <a:blip r:embed="rId2"/>
          <a:srcRect l="4451" t="5629" r="4451"/>
          <a:stretch>
            <a:fillRect/>
          </a:stretch>
        </p:blipFill>
        <p:spPr>
          <a:xfrm>
            <a:off x="166140" y="129907"/>
            <a:ext cx="2563614" cy="2197852"/>
          </a:xfrm>
          <a:custGeom>
            <a:avLst/>
            <a:gdLst>
              <a:gd name="connsiteX0" fmla="*/ 755009 w 1510018"/>
              <a:gd name="connsiteY0" fmla="*/ 0 h 1294577"/>
              <a:gd name="connsiteX1" fmla="*/ 1510018 w 1510018"/>
              <a:gd name="connsiteY1" fmla="*/ 647289 h 1294577"/>
              <a:gd name="connsiteX2" fmla="*/ 907170 w 1510018"/>
              <a:gd name="connsiteY2" fmla="*/ 1281428 h 1294577"/>
              <a:gd name="connsiteX3" fmla="*/ 755021 w 1510018"/>
              <a:gd name="connsiteY3" fmla="*/ 1294577 h 1294577"/>
              <a:gd name="connsiteX4" fmla="*/ 754997 w 1510018"/>
              <a:gd name="connsiteY4" fmla="*/ 1294577 h 1294577"/>
              <a:gd name="connsiteX5" fmla="*/ 602848 w 1510018"/>
              <a:gd name="connsiteY5" fmla="*/ 1281428 h 1294577"/>
              <a:gd name="connsiteX6" fmla="*/ 0 w 1510018"/>
              <a:gd name="connsiteY6" fmla="*/ 647289 h 1294577"/>
              <a:gd name="connsiteX7" fmla="*/ 755009 w 1510018"/>
              <a:gd name="connsiteY7" fmla="*/ 0 h 12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0018" h="1294577">
                <a:moveTo>
                  <a:pt x="755009" y="0"/>
                </a:moveTo>
                <a:cubicBezTo>
                  <a:pt x="1171989" y="0"/>
                  <a:pt x="1510018" y="289801"/>
                  <a:pt x="1510018" y="647289"/>
                </a:cubicBezTo>
                <a:cubicBezTo>
                  <a:pt x="1510018" y="960091"/>
                  <a:pt x="1251215" y="1221070"/>
                  <a:pt x="907170" y="1281428"/>
                </a:cubicBezTo>
                <a:lnTo>
                  <a:pt x="755021" y="1294577"/>
                </a:lnTo>
                <a:lnTo>
                  <a:pt x="754997" y="1294577"/>
                </a:lnTo>
                <a:lnTo>
                  <a:pt x="602848" y="1281428"/>
                </a:lnTo>
                <a:cubicBezTo>
                  <a:pt x="258804" y="1221070"/>
                  <a:pt x="0" y="960091"/>
                  <a:pt x="0" y="647289"/>
                </a:cubicBezTo>
                <a:cubicBezTo>
                  <a:pt x="0" y="289801"/>
                  <a:pt x="338029" y="0"/>
                  <a:pt x="755009" y="0"/>
                </a:cubicBezTo>
                <a:close/>
              </a:path>
            </a:pathLst>
          </a:custGeom>
        </p:spPr>
      </p:pic>
    </p:spTree>
    <p:extLst>
      <p:ext uri="{BB962C8B-B14F-4D97-AF65-F5344CB8AC3E}">
        <p14:creationId xmlns:p14="http://schemas.microsoft.com/office/powerpoint/2010/main" val="3042356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79959D-C322-1FF0-E331-AB508BE4C5A1}"/>
              </a:ext>
            </a:extLst>
          </p:cNvPr>
          <p:cNvPicPr>
            <a:picLocks noChangeAspect="1"/>
          </p:cNvPicPr>
          <p:nvPr/>
        </p:nvPicPr>
        <p:blipFill>
          <a:blip r:embed="rId2"/>
          <a:stretch>
            <a:fillRect/>
          </a:stretch>
        </p:blipFill>
        <p:spPr>
          <a:xfrm>
            <a:off x="0" y="133425"/>
            <a:ext cx="7996335" cy="6591149"/>
          </a:xfrm>
          <a:prstGeom prst="rect">
            <a:avLst/>
          </a:prstGeom>
        </p:spPr>
      </p:pic>
      <p:sp>
        <p:nvSpPr>
          <p:cNvPr id="4" name="Rectangle 3">
            <a:extLst>
              <a:ext uri="{FF2B5EF4-FFF2-40B4-BE49-F238E27FC236}">
                <a16:creationId xmlns:a16="http://schemas.microsoft.com/office/drawing/2014/main" id="{48FE9C0A-BEE6-3AEA-B53F-0546203C20C3}"/>
              </a:ext>
            </a:extLst>
          </p:cNvPr>
          <p:cNvSpPr/>
          <p:nvPr/>
        </p:nvSpPr>
        <p:spPr>
          <a:xfrm>
            <a:off x="1375796" y="50334"/>
            <a:ext cx="5408102" cy="6051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nSpc>
                <a:spcPct val="90000"/>
              </a:lnSpc>
              <a:spcBef>
                <a:spcPct val="0"/>
              </a:spcBef>
              <a:spcAft>
                <a:spcPts val="600"/>
              </a:spcAft>
            </a:pPr>
            <a:endParaRPr lang="en-US" sz="4000" b="1" cap="all" spc="12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0E3BEA13-A5BE-1763-858E-CC5308C89592}"/>
              </a:ext>
            </a:extLst>
          </p:cNvPr>
          <p:cNvSpPr/>
          <p:nvPr/>
        </p:nvSpPr>
        <p:spPr>
          <a:xfrm>
            <a:off x="1461308" y="84468"/>
            <a:ext cx="5207940"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500" b="1" dirty="0">
                <a:solidFill>
                  <a:schemeClr val="bg1"/>
                </a:solidFill>
                <a:latin typeface="Times New Roman" panose="02020603050405020304" pitchFamily="18" charset="0"/>
                <a:cs typeface="Times New Roman" panose="02020603050405020304" pitchFamily="18" charset="0"/>
              </a:rPr>
              <a:t>3.5 No more waterfall</a:t>
            </a:r>
          </a:p>
        </p:txBody>
      </p:sp>
    </p:spTree>
    <p:extLst>
      <p:ext uri="{BB962C8B-B14F-4D97-AF65-F5344CB8AC3E}">
        <p14:creationId xmlns:p14="http://schemas.microsoft.com/office/powerpoint/2010/main" val="2584764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135664-8033-6CE0-F13A-037DC74F7C33}"/>
              </a:ext>
            </a:extLst>
          </p:cNvPr>
          <p:cNvPicPr>
            <a:picLocks noChangeAspect="1"/>
          </p:cNvPicPr>
          <p:nvPr/>
        </p:nvPicPr>
        <p:blipFill>
          <a:blip r:embed="rId2"/>
          <a:stretch>
            <a:fillRect/>
          </a:stretch>
        </p:blipFill>
        <p:spPr>
          <a:xfrm>
            <a:off x="0" y="67113"/>
            <a:ext cx="12192000" cy="6702803"/>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0" y="0"/>
            <a:ext cx="2776756" cy="6858000"/>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BCB035F1-E3A8-D782-FE73-03DDCA0D4D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383" b="92617" l="9880" r="89880">
                        <a14:foregroundMark x1="61446" y1="7718" x2="61446" y2="7718"/>
                        <a14:foregroundMark x1="85301" y1="33893" x2="85301" y2="33893"/>
                        <a14:foregroundMark x1="70602" y1="37584" x2="70602" y2="37584"/>
                        <a14:foregroundMark x1="36627" y1="20470" x2="36627" y2="20470"/>
                        <a14:foregroundMark x1="68916" y1="92617" x2="68916" y2="92617"/>
                        <a14:foregroundMark x1="89639" y1="50000" x2="89639" y2="50000"/>
                        <a14:foregroundMark x1="36386" y1="23490" x2="36386" y2="23490"/>
                        <a14:foregroundMark x1="38313" y1="31879" x2="38313" y2="31879"/>
                        <a14:foregroundMark x1="24096" y1="16779" x2="28193" y2="42953"/>
                        <a14:foregroundMark x1="28434" y1="42953" x2="29398" y2="44295"/>
                      </a14:backgroundRemoval>
                    </a14:imgEffect>
                  </a14:imgLayer>
                </a14:imgProps>
              </a:ext>
            </a:extLst>
          </a:blip>
          <a:stretch>
            <a:fillRect/>
          </a:stretch>
        </p:blipFill>
        <p:spPr>
          <a:xfrm rot="274725">
            <a:off x="-327864" y="3597008"/>
            <a:ext cx="2813089" cy="2020001"/>
          </a:xfrm>
          <a:prstGeom prst="rect">
            <a:avLst/>
          </a:prstGeom>
        </p:spPr>
      </p:pic>
      <p:pic>
        <p:nvPicPr>
          <p:cNvPr id="13" name="Picture 12">
            <a:extLst>
              <a:ext uri="{FF2B5EF4-FFF2-40B4-BE49-F238E27FC236}">
                <a16:creationId xmlns:a16="http://schemas.microsoft.com/office/drawing/2014/main" id="{CB15C3A3-1166-966B-BC89-E975F39B59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884081" y="2601745"/>
            <a:ext cx="1008591" cy="1131330"/>
          </a:xfrm>
          <a:prstGeom prst="rect">
            <a:avLst/>
          </a:prstGeom>
        </p:spPr>
      </p:pic>
      <p:sp>
        <p:nvSpPr>
          <p:cNvPr id="14" name="Rectangle 13">
            <a:extLst>
              <a:ext uri="{FF2B5EF4-FFF2-40B4-BE49-F238E27FC236}">
                <a16:creationId xmlns:a16="http://schemas.microsoft.com/office/drawing/2014/main" id="{1FFAD5CB-4891-0013-595D-AB65DD3E847D}"/>
              </a:ext>
            </a:extLst>
          </p:cNvPr>
          <p:cNvSpPr/>
          <p:nvPr/>
        </p:nvSpPr>
        <p:spPr>
          <a:xfrm>
            <a:off x="869011" y="464248"/>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7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4</a:t>
            </a:r>
          </a:p>
        </p:txBody>
      </p:sp>
      <p:sp>
        <p:nvSpPr>
          <p:cNvPr id="15" name="Rectangle 14">
            <a:extLst>
              <a:ext uri="{FF2B5EF4-FFF2-40B4-BE49-F238E27FC236}">
                <a16:creationId xmlns:a16="http://schemas.microsoft.com/office/drawing/2014/main" id="{A59D43D4-36E5-1CFA-19ED-83A290336963}"/>
              </a:ext>
            </a:extLst>
          </p:cNvPr>
          <p:cNvSpPr/>
          <p:nvPr/>
        </p:nvSpPr>
        <p:spPr>
          <a:xfrm>
            <a:off x="391724" y="1340156"/>
            <a:ext cx="2312090"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6000" b="1" dirty="0">
                <a:solidFill>
                  <a:schemeClr val="tx1"/>
                </a:solidFill>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97106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A511B5-3125-42C6-1FE4-8E37DD1364CA}"/>
              </a:ext>
            </a:extLst>
          </p:cNvPr>
          <p:cNvPicPr>
            <a:picLocks noChangeAspect="1"/>
          </p:cNvPicPr>
          <p:nvPr/>
        </p:nvPicPr>
        <p:blipFill>
          <a:blip r:embed="rId2"/>
          <a:stretch>
            <a:fillRect/>
          </a:stretch>
        </p:blipFill>
        <p:spPr>
          <a:xfrm>
            <a:off x="0" y="67113"/>
            <a:ext cx="12192000" cy="6702803"/>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0" y="0"/>
            <a:ext cx="2776756" cy="6858000"/>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1FFAD5CB-4891-0013-595D-AB65DD3E847D}"/>
              </a:ext>
            </a:extLst>
          </p:cNvPr>
          <p:cNvSpPr/>
          <p:nvPr/>
        </p:nvSpPr>
        <p:spPr>
          <a:xfrm>
            <a:off x="801899" y="1005368"/>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7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5</a:t>
            </a:r>
          </a:p>
        </p:txBody>
      </p:sp>
      <p:sp>
        <p:nvSpPr>
          <p:cNvPr id="15" name="Rectangle 14">
            <a:extLst>
              <a:ext uri="{FF2B5EF4-FFF2-40B4-BE49-F238E27FC236}">
                <a16:creationId xmlns:a16="http://schemas.microsoft.com/office/drawing/2014/main" id="{A59D43D4-36E5-1CFA-19ED-83A290336963}"/>
              </a:ext>
            </a:extLst>
          </p:cNvPr>
          <p:cNvSpPr/>
          <p:nvPr/>
        </p:nvSpPr>
        <p:spPr>
          <a:xfrm>
            <a:off x="-88738" y="2552574"/>
            <a:ext cx="2695425"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000" b="1" dirty="0">
                <a:solidFill>
                  <a:schemeClr val="tx1"/>
                </a:solidFill>
                <a:latin typeface="Times New Roman" panose="02020603050405020304" pitchFamily="18" charset="0"/>
                <a:cs typeface="Times New Roman" panose="02020603050405020304" pitchFamily="18" charset="0"/>
              </a:rPr>
              <a:t>Wrapping up</a:t>
            </a:r>
          </a:p>
        </p:txBody>
      </p:sp>
      <p:pic>
        <p:nvPicPr>
          <p:cNvPr id="4" name="Picture 3">
            <a:extLst>
              <a:ext uri="{FF2B5EF4-FFF2-40B4-BE49-F238E27FC236}">
                <a16:creationId xmlns:a16="http://schemas.microsoft.com/office/drawing/2014/main" id="{678C0506-3769-2A61-94E0-A80B9405CCA3}"/>
              </a:ext>
            </a:extLst>
          </p:cNvPr>
          <p:cNvPicPr>
            <a:picLocks noChangeAspect="1"/>
          </p:cNvPicPr>
          <p:nvPr/>
        </p:nvPicPr>
        <p:blipFill>
          <a:blip r:embed="rId3"/>
          <a:stretch>
            <a:fillRect/>
          </a:stretch>
        </p:blipFill>
        <p:spPr>
          <a:xfrm>
            <a:off x="277763" y="3557949"/>
            <a:ext cx="1962424" cy="1752845"/>
          </a:xfrm>
          <a:prstGeom prst="rect">
            <a:avLst/>
          </a:prstGeom>
        </p:spPr>
      </p:pic>
    </p:spTree>
    <p:extLst>
      <p:ext uri="{BB962C8B-B14F-4D97-AF65-F5344CB8AC3E}">
        <p14:creationId xmlns:p14="http://schemas.microsoft.com/office/powerpoint/2010/main" val="157589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987704" y="552037"/>
            <a:ext cx="10020300" cy="4660900"/>
          </a:xfrm>
          <a:prstGeom prst="cloudCallout">
            <a:avLst>
              <a:gd name="adj1" fmla="val -55592"/>
              <a:gd name="adj2" fmla="val 47714"/>
            </a:avLst>
          </a:prstGeom>
          <a:solidFill>
            <a:schemeClr val="tx2">
              <a:lumMod val="75000"/>
              <a:lumOff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oogle Shape;87;p2"/>
          <p:cNvSpPr txBox="1">
            <a:spLocks/>
          </p:cNvSpPr>
          <p:nvPr/>
        </p:nvSpPr>
        <p:spPr>
          <a:xfrm>
            <a:off x="1803243" y="2265765"/>
            <a:ext cx="8986383" cy="1974998"/>
          </a:xfrm>
          <a:prstGeom prst="rect">
            <a:avLst/>
          </a:prstGeom>
          <a:noFill/>
          <a:ln>
            <a:noFill/>
          </a:ln>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solidFill>
                  <a:schemeClr val="bg1"/>
                </a:solidFill>
                <a:latin typeface="Times New Roman"/>
                <a:ea typeface="Times New Roman"/>
                <a:cs typeface="Times New Roman"/>
                <a:sym typeface="Times New Roman"/>
              </a:rPr>
              <a:t>Thanks for watching!</a:t>
            </a:r>
          </a:p>
        </p:txBody>
      </p:sp>
      <p:pic>
        <p:nvPicPr>
          <p:cNvPr id="13" name="Picture 12">
            <a:extLst>
              <a:ext uri="{FF2B5EF4-FFF2-40B4-BE49-F238E27FC236}">
                <a16:creationId xmlns:a16="http://schemas.microsoft.com/office/drawing/2014/main" id="{E81953B3-BC7A-7829-1F24-A62DC3C7D4F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10503708" y="5388825"/>
            <a:ext cx="1008591" cy="1131330"/>
          </a:xfrm>
          <a:prstGeom prst="rect">
            <a:avLst/>
          </a:prstGeom>
        </p:spPr>
      </p:pic>
      <p:pic>
        <p:nvPicPr>
          <p:cNvPr id="14" name="Picture 13">
            <a:extLst>
              <a:ext uri="{FF2B5EF4-FFF2-40B4-BE49-F238E27FC236}">
                <a16:creationId xmlns:a16="http://schemas.microsoft.com/office/drawing/2014/main" id="{E4B76085-4006-1D47-90F6-76CEA2D7F17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8202157" y="843236"/>
            <a:ext cx="1008591" cy="1131330"/>
          </a:xfrm>
          <a:prstGeom prst="rect">
            <a:avLst/>
          </a:prstGeom>
        </p:spPr>
      </p:pic>
      <p:pic>
        <p:nvPicPr>
          <p:cNvPr id="15" name="Picture 14">
            <a:extLst>
              <a:ext uri="{FF2B5EF4-FFF2-40B4-BE49-F238E27FC236}">
                <a16:creationId xmlns:a16="http://schemas.microsoft.com/office/drawing/2014/main" id="{7F681C16-8A9F-4073-0C6A-F7CB00E73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3296001" y="4163299"/>
            <a:ext cx="610597" cy="684903"/>
          </a:xfrm>
          <a:prstGeom prst="rect">
            <a:avLst/>
          </a:prstGeom>
        </p:spPr>
      </p:pic>
      <p:pic>
        <p:nvPicPr>
          <p:cNvPr id="16" name="Picture 15">
            <a:extLst>
              <a:ext uri="{FF2B5EF4-FFF2-40B4-BE49-F238E27FC236}">
                <a16:creationId xmlns:a16="http://schemas.microsoft.com/office/drawing/2014/main" id="{B40A869A-DFD3-AAB3-9F72-93CED5A1F7E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465780" y="6386877"/>
            <a:ext cx="400700" cy="449463"/>
          </a:xfrm>
          <a:prstGeom prst="rect">
            <a:avLst/>
          </a:prstGeom>
        </p:spPr>
      </p:pic>
    </p:spTree>
    <p:extLst>
      <p:ext uri="{BB962C8B-B14F-4D97-AF65-F5344CB8AC3E}">
        <p14:creationId xmlns:p14="http://schemas.microsoft.com/office/powerpoint/2010/main" val="30822188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23FDB10-906E-BADB-87DF-E5BB874B2FC7}"/>
              </a:ext>
            </a:extLst>
          </p:cNvPr>
          <p:cNvPicPr>
            <a:picLocks noChangeAspect="1"/>
          </p:cNvPicPr>
          <p:nvPr/>
        </p:nvPicPr>
        <p:blipFill>
          <a:blip r:embed="rId2"/>
          <a:stretch>
            <a:fillRect/>
          </a:stretch>
        </p:blipFill>
        <p:spPr>
          <a:xfrm>
            <a:off x="153254" y="67113"/>
            <a:ext cx="12192000" cy="6702803"/>
          </a:xfrm>
          <a:prstGeom prst="rect">
            <a:avLst/>
          </a:prstGeom>
        </p:spPr>
      </p:pic>
      <p:sp>
        <p:nvSpPr>
          <p:cNvPr id="3" name="Flowchart: Delay 2">
            <a:extLst>
              <a:ext uri="{FF2B5EF4-FFF2-40B4-BE49-F238E27FC236}">
                <a16:creationId xmlns:a16="http://schemas.microsoft.com/office/drawing/2014/main" id="{C607A485-A774-FE3B-F888-22A3175D662A}"/>
              </a:ext>
            </a:extLst>
          </p:cNvPr>
          <p:cNvSpPr/>
          <p:nvPr/>
        </p:nvSpPr>
        <p:spPr>
          <a:xfrm>
            <a:off x="15127" y="-33961"/>
            <a:ext cx="3678595" cy="6858000"/>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BCB035F1-E3A8-D782-FE73-03DDCA0D4D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383" b="92617" l="9880" r="89880">
                        <a14:foregroundMark x1="61446" y1="7718" x2="61446" y2="7718"/>
                        <a14:foregroundMark x1="85301" y1="33893" x2="85301" y2="33893"/>
                        <a14:foregroundMark x1="70602" y1="37584" x2="70602" y2="37584"/>
                        <a14:foregroundMark x1="36627" y1="20470" x2="36627" y2="20470"/>
                        <a14:foregroundMark x1="68916" y1="92617" x2="68916" y2="92617"/>
                        <a14:foregroundMark x1="89639" y1="50000" x2="89639" y2="50000"/>
                        <a14:foregroundMark x1="36386" y1="23490" x2="36386" y2="23490"/>
                        <a14:foregroundMark x1="38313" y1="31879" x2="38313" y2="31879"/>
                        <a14:foregroundMark x1="24096" y1="16779" x2="28193" y2="42953"/>
                        <a14:foregroundMark x1="28434" y1="42953" x2="29398" y2="44295"/>
                      </a14:backgroundRemoval>
                    </a14:imgEffect>
                  </a14:imgLayer>
                </a14:imgProps>
              </a:ext>
            </a:extLst>
          </a:blip>
          <a:stretch>
            <a:fillRect/>
          </a:stretch>
        </p:blipFill>
        <p:spPr>
          <a:xfrm rot="274725">
            <a:off x="6229710" y="2220000"/>
            <a:ext cx="4940244" cy="3547452"/>
          </a:xfrm>
          <a:prstGeom prst="rect">
            <a:avLst/>
          </a:prstGeom>
        </p:spPr>
      </p:pic>
      <p:pic>
        <p:nvPicPr>
          <p:cNvPr id="7" name="Picture 6">
            <a:extLst>
              <a:ext uri="{FF2B5EF4-FFF2-40B4-BE49-F238E27FC236}">
                <a16:creationId xmlns:a16="http://schemas.microsoft.com/office/drawing/2014/main" id="{1E775D5C-D5C5-641A-16BE-AF55CD6781C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8982635" y="1010897"/>
            <a:ext cx="718304" cy="805717"/>
          </a:xfrm>
          <a:prstGeom prst="rect">
            <a:avLst/>
          </a:prstGeom>
        </p:spPr>
      </p:pic>
      <p:pic>
        <p:nvPicPr>
          <p:cNvPr id="8" name="Picture 7">
            <a:extLst>
              <a:ext uri="{FF2B5EF4-FFF2-40B4-BE49-F238E27FC236}">
                <a16:creationId xmlns:a16="http://schemas.microsoft.com/office/drawing/2014/main" id="{3CD763A7-485C-A63F-7518-E4A81931368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903315">
            <a:off x="5880365" y="392488"/>
            <a:ext cx="463584" cy="519999"/>
          </a:xfrm>
          <a:prstGeom prst="rect">
            <a:avLst/>
          </a:prstGeom>
        </p:spPr>
      </p:pic>
      <p:pic>
        <p:nvPicPr>
          <p:cNvPr id="9" name="Picture 8">
            <a:extLst>
              <a:ext uri="{FF2B5EF4-FFF2-40B4-BE49-F238E27FC236}">
                <a16:creationId xmlns:a16="http://schemas.microsoft.com/office/drawing/2014/main" id="{A035F811-4529-8F77-0790-73F5191D52C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8963631" y="6012433"/>
            <a:ext cx="718304" cy="805717"/>
          </a:xfrm>
          <a:prstGeom prst="rect">
            <a:avLst/>
          </a:prstGeom>
        </p:spPr>
      </p:pic>
      <p:pic>
        <p:nvPicPr>
          <p:cNvPr id="10" name="Picture 9">
            <a:extLst>
              <a:ext uri="{FF2B5EF4-FFF2-40B4-BE49-F238E27FC236}">
                <a16:creationId xmlns:a16="http://schemas.microsoft.com/office/drawing/2014/main" id="{98057C02-507C-442D-46D8-83836277270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317868">
            <a:off x="5861361" y="5394024"/>
            <a:ext cx="463584" cy="519999"/>
          </a:xfrm>
          <a:prstGeom prst="rect">
            <a:avLst/>
          </a:prstGeom>
        </p:spPr>
      </p:pic>
      <p:pic>
        <p:nvPicPr>
          <p:cNvPr id="12" name="Picture 11">
            <a:extLst>
              <a:ext uri="{FF2B5EF4-FFF2-40B4-BE49-F238E27FC236}">
                <a16:creationId xmlns:a16="http://schemas.microsoft.com/office/drawing/2014/main" id="{2C686AAA-16B7-63D7-FCC0-D964C6E19F5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6200939" y="2752207"/>
            <a:ext cx="718304" cy="805717"/>
          </a:xfrm>
          <a:prstGeom prst="rect">
            <a:avLst/>
          </a:prstGeom>
        </p:spPr>
      </p:pic>
      <p:pic>
        <p:nvPicPr>
          <p:cNvPr id="13" name="Picture 12">
            <a:extLst>
              <a:ext uri="{FF2B5EF4-FFF2-40B4-BE49-F238E27FC236}">
                <a16:creationId xmlns:a16="http://schemas.microsoft.com/office/drawing/2014/main" id="{CB15C3A3-1166-966B-BC89-E975F39B59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47" b="89623" l="9524" r="89947">
                        <a14:foregroundMark x1="29630" y1="7547" x2="29630" y2="7547"/>
                        <a14:foregroundMark x1="55556" y1="7547" x2="55556" y2="7547"/>
                        <a14:backgroundMark x1="33333" y1="53302" x2="33333" y2="53302"/>
                        <a14:backgroundMark x1="28571" y1="41981" x2="28571" y2="41981"/>
                        <a14:backgroundMark x1="44444" y1="46698" x2="44444" y2="46698"/>
                        <a14:backgroundMark x1="38624" y1="38679" x2="38624" y2="38679"/>
                        <a14:backgroundMark x1="55026" y1="14151" x2="55026" y2="14151"/>
                        <a14:backgroundMark x1="42857" y1="20755" x2="42857" y2="20755"/>
                        <a14:backgroundMark x1="57672" y1="27358" x2="57672" y2="27358"/>
                        <a14:backgroundMark x1="42328" y1="19811" x2="42328" y2="19811"/>
                        <a14:backgroundMark x1="33333" y1="14623" x2="33333" y2="14623"/>
                        <a14:backgroundMark x1="21164" y1="34906" x2="21164" y2="34906"/>
                        <a14:backgroundMark x1="29630" y1="25943" x2="29630" y2="25943"/>
                        <a14:backgroundMark x1="58730" y1="41509" x2="58730" y2="41509"/>
                        <a14:backgroundMark x1="49735" y1="64151" x2="49735" y2="64151"/>
                      </a14:backgroundRemoval>
                    </a14:imgEffect>
                  </a14:imgLayer>
                </a14:imgProps>
              </a:ext>
            </a:extLst>
          </a:blip>
          <a:stretch>
            <a:fillRect/>
          </a:stretch>
        </p:blipFill>
        <p:spPr>
          <a:xfrm rot="184294">
            <a:off x="11059343" y="2995885"/>
            <a:ext cx="1008591" cy="1131330"/>
          </a:xfrm>
          <a:prstGeom prst="rect">
            <a:avLst/>
          </a:prstGeom>
        </p:spPr>
      </p:pic>
      <p:sp>
        <p:nvSpPr>
          <p:cNvPr id="14" name="Rectangle 13">
            <a:extLst>
              <a:ext uri="{FF2B5EF4-FFF2-40B4-BE49-F238E27FC236}">
                <a16:creationId xmlns:a16="http://schemas.microsoft.com/office/drawing/2014/main" id="{1FFAD5CB-4891-0013-595D-AB65DD3E847D}"/>
              </a:ext>
            </a:extLst>
          </p:cNvPr>
          <p:cNvSpPr/>
          <p:nvPr/>
        </p:nvSpPr>
        <p:spPr>
          <a:xfrm>
            <a:off x="1552963" y="1535439"/>
            <a:ext cx="779929" cy="685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7000" b="1" dirty="0">
                <a:solidFill>
                  <a:schemeClr val="tx1"/>
                </a:solidFill>
                <a:effectLst>
                  <a:outerShdw blurRad="50800" dist="38100" dir="8100000" algn="tr" rotWithShape="0">
                    <a:prstClr val="black">
                      <a:alpha val="40000"/>
                    </a:prstClr>
                  </a:outerShdw>
                </a:effectLst>
                <a:latin typeface="Bodoni MT Black" panose="02070A03080606020203" pitchFamily="18" charset="0"/>
                <a:cs typeface="Times New Roman" panose="02020603050405020304" pitchFamily="18" charset="0"/>
              </a:rPr>
              <a:t>1</a:t>
            </a:r>
          </a:p>
        </p:txBody>
      </p:sp>
      <p:sp>
        <p:nvSpPr>
          <p:cNvPr id="15" name="Rectangle 14">
            <a:extLst>
              <a:ext uri="{FF2B5EF4-FFF2-40B4-BE49-F238E27FC236}">
                <a16:creationId xmlns:a16="http://schemas.microsoft.com/office/drawing/2014/main" id="{A59D43D4-36E5-1CFA-19ED-83A290336963}"/>
              </a:ext>
            </a:extLst>
          </p:cNvPr>
          <p:cNvSpPr/>
          <p:nvPr/>
        </p:nvSpPr>
        <p:spPr>
          <a:xfrm>
            <a:off x="203596" y="3093286"/>
            <a:ext cx="4424216" cy="6051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6000" b="1" dirty="0">
                <a:solidFill>
                  <a:schemeClr val="tx1"/>
                </a:solidFill>
                <a:latin typeface="Times New Roman" panose="02020603050405020304" pitchFamily="18" charset="0"/>
                <a:cs typeface="Times New Roman" panose="02020603050405020304" pitchFamily="18" charset="0"/>
              </a:rPr>
              <a:t>Overview</a:t>
            </a:r>
          </a:p>
        </p:txBody>
      </p:sp>
      <p:sp>
        <p:nvSpPr>
          <p:cNvPr id="18" name="Oval 17">
            <a:extLst>
              <a:ext uri="{FF2B5EF4-FFF2-40B4-BE49-F238E27FC236}">
                <a16:creationId xmlns:a16="http://schemas.microsoft.com/office/drawing/2014/main" id="{A54B1F5D-37BC-B0E5-BCCA-EAF431784D80}"/>
              </a:ext>
            </a:extLst>
          </p:cNvPr>
          <p:cNvSpPr/>
          <p:nvPr/>
        </p:nvSpPr>
        <p:spPr>
          <a:xfrm>
            <a:off x="1459685" y="2733541"/>
            <a:ext cx="4102217" cy="2344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DCD18BD9-89B9-8ECD-BCE4-D0904E808173}"/>
              </a:ext>
            </a:extLst>
          </p:cNvPr>
          <p:cNvPicPr>
            <a:picLocks noChangeAspect="1"/>
          </p:cNvPicPr>
          <p:nvPr/>
        </p:nvPicPr>
        <p:blipFill>
          <a:blip r:embed="rId7"/>
          <a:srcRect l="5755" t="7806" r="5755" b="4640"/>
          <a:stretch>
            <a:fillRect/>
          </a:stretch>
        </p:blipFill>
        <p:spPr>
          <a:xfrm>
            <a:off x="15127" y="4037208"/>
            <a:ext cx="4334707" cy="2732708"/>
          </a:xfrm>
          <a:custGeom>
            <a:avLst/>
            <a:gdLst>
              <a:gd name="connsiteX0" fmla="*/ 1917441 w 3834882"/>
              <a:gd name="connsiteY0" fmla="*/ 0 h 2126876"/>
              <a:gd name="connsiteX1" fmla="*/ 3834882 w 3834882"/>
              <a:gd name="connsiteY1" fmla="*/ 1063438 h 2126876"/>
              <a:gd name="connsiteX2" fmla="*/ 1917441 w 3834882"/>
              <a:gd name="connsiteY2" fmla="*/ 2126876 h 2126876"/>
              <a:gd name="connsiteX3" fmla="*/ 0 w 3834882"/>
              <a:gd name="connsiteY3" fmla="*/ 1063438 h 2126876"/>
              <a:gd name="connsiteX4" fmla="*/ 1917441 w 3834882"/>
              <a:gd name="connsiteY4" fmla="*/ 0 h 212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882" h="2126876">
                <a:moveTo>
                  <a:pt x="1917441" y="0"/>
                </a:moveTo>
                <a:cubicBezTo>
                  <a:pt x="2976414" y="0"/>
                  <a:pt x="3834882" y="476117"/>
                  <a:pt x="3834882" y="1063438"/>
                </a:cubicBezTo>
                <a:cubicBezTo>
                  <a:pt x="3834882" y="1650759"/>
                  <a:pt x="2976414" y="2126876"/>
                  <a:pt x="1917441" y="2126876"/>
                </a:cubicBezTo>
                <a:cubicBezTo>
                  <a:pt x="858468" y="2126876"/>
                  <a:pt x="0" y="1650759"/>
                  <a:pt x="0" y="1063438"/>
                </a:cubicBezTo>
                <a:cubicBezTo>
                  <a:pt x="0" y="476117"/>
                  <a:pt x="858468" y="0"/>
                  <a:pt x="1917441" y="0"/>
                </a:cubicBezTo>
                <a:close/>
              </a:path>
            </a:pathLst>
          </a:custGeom>
        </p:spPr>
      </p:pic>
    </p:spTree>
    <p:extLst>
      <p:ext uri="{BB962C8B-B14F-4D97-AF65-F5344CB8AC3E}">
        <p14:creationId xmlns:p14="http://schemas.microsoft.com/office/powerpoint/2010/main" val="90773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820271"/>
            <a:ext cx="8374906" cy="5311588"/>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sp>
        <p:nvSpPr>
          <p:cNvPr id="4" name="TextBox 3">
            <a:extLst>
              <a:ext uri="{FF2B5EF4-FFF2-40B4-BE49-F238E27FC236}">
                <a16:creationId xmlns:a16="http://schemas.microsoft.com/office/drawing/2014/main" id="{52B82CAB-1607-F2AD-905F-CC11CE918B13}"/>
              </a:ext>
            </a:extLst>
          </p:cNvPr>
          <p:cNvSpPr txBox="1"/>
          <p:nvPr/>
        </p:nvSpPr>
        <p:spPr>
          <a:xfrm>
            <a:off x="3315137" y="1183249"/>
            <a:ext cx="6828360" cy="4524315"/>
          </a:xfrm>
          <a:prstGeom prst="rect">
            <a:avLst/>
          </a:prstGeom>
          <a:noFill/>
        </p:spPr>
        <p:txBody>
          <a:bodyPr wrap="square" rtlCol="0">
            <a:spAutoFit/>
          </a:bodyPr>
          <a:lstStyle/>
          <a:p>
            <a:pPr algn="l" fontAlgn="base"/>
            <a:r>
              <a:rPr lang="en-US" sz="2400" b="1" i="0" dirty="0">
                <a:solidFill>
                  <a:schemeClr val="bg1"/>
                </a:solidFill>
                <a:effectLst/>
                <a:latin typeface="-apple-system"/>
              </a:rPr>
              <a:t>Common Problems with React Applications:</a:t>
            </a:r>
          </a:p>
          <a:p>
            <a:pPr marL="342900" indent="-342900" fontAlgn="base">
              <a:buFont typeface="Arial" panose="020B0604020202020204" pitchFamily="34" charset="0"/>
              <a:buChar char="•"/>
            </a:pPr>
            <a:r>
              <a:rPr lang="en-US" sz="2400" b="0" i="0" dirty="0">
                <a:solidFill>
                  <a:schemeClr val="bg1"/>
                </a:solidFill>
                <a:effectLst/>
                <a:highlight>
                  <a:srgbClr val="C0C0C0"/>
                </a:highlight>
                <a:latin typeface="inherit"/>
              </a:rPr>
              <a:t>User Experience</a:t>
            </a:r>
            <a:r>
              <a:rPr lang="en-US" sz="2400" b="0" i="0" dirty="0">
                <a:solidFill>
                  <a:schemeClr val="bg1"/>
                </a:solidFill>
                <a:effectLst/>
                <a:latin typeface="inherit"/>
              </a:rPr>
              <a:t>: We build software products for our users and customers. The user experience of the application matters if we want the app to be successful.</a:t>
            </a:r>
          </a:p>
          <a:p>
            <a:pPr marL="342900" indent="-342900" fontAlgn="base">
              <a:buFont typeface="Arial" panose="020B0604020202020204" pitchFamily="34" charset="0"/>
              <a:buChar char="•"/>
            </a:pPr>
            <a:r>
              <a:rPr lang="en-US" sz="2400" b="0" i="0" dirty="0">
                <a:solidFill>
                  <a:schemeClr val="bg1"/>
                </a:solidFill>
                <a:effectLst/>
                <a:highlight>
                  <a:srgbClr val="C0C0C0"/>
                </a:highlight>
                <a:latin typeface="inherit"/>
              </a:rPr>
              <a:t>Maintainability</a:t>
            </a:r>
            <a:r>
              <a:rPr lang="en-US" sz="2400" b="0" i="0" dirty="0">
                <a:solidFill>
                  <a:schemeClr val="bg1"/>
                </a:solidFill>
                <a:effectLst/>
                <a:latin typeface="inherit"/>
              </a:rPr>
              <a:t>: The project code must be well maintained over the years, across several development teams.</a:t>
            </a:r>
          </a:p>
          <a:p>
            <a:pPr marL="342900" indent="-342900" fontAlgn="base">
              <a:buFont typeface="Arial" panose="020B0604020202020204" pitchFamily="34" charset="0"/>
              <a:buChar char="•"/>
            </a:pPr>
            <a:r>
              <a:rPr lang="en-US" sz="2400" b="0" i="0" dirty="0">
                <a:solidFill>
                  <a:schemeClr val="bg1"/>
                </a:solidFill>
                <a:effectLst/>
                <a:highlight>
                  <a:srgbClr val="C0C0C0"/>
                </a:highlight>
                <a:latin typeface="inherit"/>
              </a:rPr>
              <a:t>Performance Cost</a:t>
            </a:r>
            <a:r>
              <a:rPr lang="en-US" sz="2400" b="0" i="0" dirty="0">
                <a:solidFill>
                  <a:schemeClr val="bg1"/>
                </a:solidFill>
                <a:effectLst/>
                <a:latin typeface="inherit"/>
              </a:rPr>
              <a:t>: The application shouldn't be sluggish and our design approach must not slow things down.</a:t>
            </a:r>
          </a:p>
          <a:p>
            <a:pPr marL="342900" indent="-342900" algn="l" fontAlgn="base">
              <a:buFont typeface="Arial" panose="020B0604020202020204" pitchFamily="34" charset="0"/>
              <a:buChar char="•"/>
            </a:pPr>
            <a:endParaRPr lang="en-US" sz="2400" b="1" i="0" dirty="0">
              <a:solidFill>
                <a:schemeClr val="bg1"/>
              </a:solidFill>
              <a:effectLst/>
              <a:latin typeface="-apple-system"/>
            </a:endParaRPr>
          </a:p>
        </p:txBody>
      </p:sp>
    </p:spTree>
    <p:extLst>
      <p:ext uri="{BB962C8B-B14F-4D97-AF65-F5344CB8AC3E}">
        <p14:creationId xmlns:p14="http://schemas.microsoft.com/office/powerpoint/2010/main" val="199657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820271"/>
            <a:ext cx="8374906" cy="5311588"/>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pic>
        <p:nvPicPr>
          <p:cNvPr id="3" name="Picture 2">
            <a:extLst>
              <a:ext uri="{FF2B5EF4-FFF2-40B4-BE49-F238E27FC236}">
                <a16:creationId xmlns:a16="http://schemas.microsoft.com/office/drawing/2014/main" id="{4557A133-1951-CFA9-AF54-A9C54EAB2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666" y="2871412"/>
            <a:ext cx="6935301" cy="2004810"/>
          </a:xfrm>
          <a:prstGeom prst="rect">
            <a:avLst/>
          </a:prstGeom>
        </p:spPr>
      </p:pic>
      <p:sp>
        <p:nvSpPr>
          <p:cNvPr id="4" name="TextBox 3">
            <a:extLst>
              <a:ext uri="{FF2B5EF4-FFF2-40B4-BE49-F238E27FC236}">
                <a16:creationId xmlns:a16="http://schemas.microsoft.com/office/drawing/2014/main" id="{52B82CAB-1607-F2AD-905F-CC11CE918B13}"/>
              </a:ext>
            </a:extLst>
          </p:cNvPr>
          <p:cNvSpPr txBox="1"/>
          <p:nvPr/>
        </p:nvSpPr>
        <p:spPr>
          <a:xfrm>
            <a:off x="3185652" y="1219200"/>
            <a:ext cx="6357843" cy="1200329"/>
          </a:xfrm>
          <a:prstGeom prst="rect">
            <a:avLst/>
          </a:prstGeom>
          <a:noFill/>
        </p:spPr>
        <p:txBody>
          <a:bodyPr wrap="square" rtlCol="0">
            <a:spAutoFit/>
          </a:bodyPr>
          <a:lstStyle/>
          <a:p>
            <a:r>
              <a:rPr lang="en-VN" sz="2400" b="1" dirty="0">
                <a:solidFill>
                  <a:schemeClr val="bg1"/>
                </a:solidFill>
              </a:rPr>
              <a:t>Waterfalls networking</a:t>
            </a:r>
          </a:p>
          <a:p>
            <a:endParaRPr lang="en-VN" sz="2400" b="1" dirty="0">
              <a:solidFill>
                <a:schemeClr val="bg1"/>
              </a:solidFill>
            </a:endParaRPr>
          </a:p>
          <a:p>
            <a:r>
              <a:rPr lang="en-VN" sz="2400" dirty="0">
                <a:solidFill>
                  <a:schemeClr val="bg1"/>
                </a:solidFill>
              </a:rPr>
              <a:t>An example:</a:t>
            </a:r>
          </a:p>
        </p:txBody>
      </p:sp>
    </p:spTree>
    <p:extLst>
      <p:ext uri="{BB962C8B-B14F-4D97-AF65-F5344CB8AC3E}">
        <p14:creationId xmlns:p14="http://schemas.microsoft.com/office/powerpoint/2010/main" val="104857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820271"/>
            <a:ext cx="8374906" cy="5311588"/>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pic>
        <p:nvPicPr>
          <p:cNvPr id="4" name="Picture 3">
            <a:extLst>
              <a:ext uri="{FF2B5EF4-FFF2-40B4-BE49-F238E27FC236}">
                <a16:creationId xmlns:a16="http://schemas.microsoft.com/office/drawing/2014/main" id="{A68E14A0-625D-E423-A3C9-200CD51B0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039" y="1399172"/>
            <a:ext cx="5685089" cy="4059656"/>
          </a:xfrm>
          <a:prstGeom prst="rect">
            <a:avLst/>
          </a:prstGeom>
        </p:spPr>
      </p:pic>
    </p:spTree>
    <p:extLst>
      <p:ext uri="{BB962C8B-B14F-4D97-AF65-F5344CB8AC3E}">
        <p14:creationId xmlns:p14="http://schemas.microsoft.com/office/powerpoint/2010/main" val="301942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820271"/>
            <a:ext cx="8374906" cy="5311588"/>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pic>
        <p:nvPicPr>
          <p:cNvPr id="3" name="Picture 2">
            <a:extLst>
              <a:ext uri="{FF2B5EF4-FFF2-40B4-BE49-F238E27FC236}">
                <a16:creationId xmlns:a16="http://schemas.microsoft.com/office/drawing/2014/main" id="{722C187C-E36A-8686-3F89-965978F1E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477" y="1910022"/>
            <a:ext cx="6469059" cy="3037956"/>
          </a:xfrm>
          <a:prstGeom prst="rect">
            <a:avLst/>
          </a:prstGeom>
        </p:spPr>
      </p:pic>
    </p:spTree>
    <p:extLst>
      <p:ext uri="{BB962C8B-B14F-4D97-AF65-F5344CB8AC3E}">
        <p14:creationId xmlns:p14="http://schemas.microsoft.com/office/powerpoint/2010/main" val="81010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820271"/>
            <a:ext cx="8374906" cy="5311588"/>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pic>
        <p:nvPicPr>
          <p:cNvPr id="3" name="Picture 2">
            <a:extLst>
              <a:ext uri="{FF2B5EF4-FFF2-40B4-BE49-F238E27FC236}">
                <a16:creationId xmlns:a16="http://schemas.microsoft.com/office/drawing/2014/main" id="{B6E2D6EB-C524-0B84-9DE6-073A8B42D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931" y="1829422"/>
            <a:ext cx="6580080" cy="3199155"/>
          </a:xfrm>
          <a:prstGeom prst="rect">
            <a:avLst/>
          </a:prstGeom>
        </p:spPr>
      </p:pic>
    </p:spTree>
    <p:extLst>
      <p:ext uri="{BB962C8B-B14F-4D97-AF65-F5344CB8AC3E}">
        <p14:creationId xmlns:p14="http://schemas.microsoft.com/office/powerpoint/2010/main" val="339397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97389-90E8-9F2C-4A7C-6BD3FCE58831}"/>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2ADFFF1-5ED7-BF73-8687-CEC2D8A8D82D}"/>
              </a:ext>
            </a:extLst>
          </p:cNvPr>
          <p:cNvSpPr/>
          <p:nvPr/>
        </p:nvSpPr>
        <p:spPr>
          <a:xfrm>
            <a:off x="2541864" y="820271"/>
            <a:ext cx="8374906" cy="5311588"/>
          </a:xfrm>
          <a:prstGeom prst="roundRect">
            <a:avLst/>
          </a:prstGeom>
          <a:solidFill>
            <a:schemeClr val="tx1">
              <a:alpha val="501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82342EAE-278C-50FE-9283-24E6AA3618E6}"/>
              </a:ext>
            </a:extLst>
          </p:cNvPr>
          <p:cNvSpPr/>
          <p:nvPr/>
        </p:nvSpPr>
        <p:spPr>
          <a:xfrm>
            <a:off x="740944" y="293615"/>
            <a:ext cx="11228295" cy="5960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000" b="1" dirty="0">
                <a:latin typeface="Times New Roman" panose="02020603050405020304" pitchFamily="18" charset="0"/>
                <a:cs typeface="Times New Roman" panose="02020603050405020304" pitchFamily="18" charset="0"/>
              </a:rPr>
              <a:t>Why Server Component ?</a:t>
            </a:r>
          </a:p>
        </p:txBody>
      </p:sp>
      <p:sp>
        <p:nvSpPr>
          <p:cNvPr id="4" name="TextBox 3">
            <a:extLst>
              <a:ext uri="{FF2B5EF4-FFF2-40B4-BE49-F238E27FC236}">
                <a16:creationId xmlns:a16="http://schemas.microsoft.com/office/drawing/2014/main" id="{C65778E4-867C-A1D1-5C50-A3E5FC8D694F}"/>
              </a:ext>
            </a:extLst>
          </p:cNvPr>
          <p:cNvSpPr txBox="1"/>
          <p:nvPr/>
        </p:nvSpPr>
        <p:spPr>
          <a:xfrm>
            <a:off x="3147177" y="1416290"/>
            <a:ext cx="7164279" cy="1849865"/>
          </a:xfrm>
          <a:prstGeom prst="rect">
            <a:avLst/>
          </a:prstGeom>
          <a:noFill/>
        </p:spPr>
        <p:txBody>
          <a:bodyPr wrap="square" rtlCol="0">
            <a:spAutoFit/>
          </a:bodyPr>
          <a:lstStyle/>
          <a:p>
            <a:r>
              <a:rPr lang="en-US" b="0" i="0" dirty="0">
                <a:solidFill>
                  <a:schemeClr val="bg1"/>
                </a:solidFill>
                <a:effectLst/>
                <a:latin typeface="Lato" panose="020F0502020204030203" pitchFamily="34" charset="0"/>
              </a:rPr>
              <a:t>Assume the time it takes to get the response for API calls fired from each component is as follows:</a:t>
            </a:r>
          </a:p>
          <a:p>
            <a:pPr marL="285750" indent="-285750">
              <a:lnSpc>
                <a:spcPct val="150000"/>
              </a:lnSpc>
              <a:buFont typeface="Arial" panose="020B0604020202020204" pitchFamily="34" charset="0"/>
              <a:buChar char="•"/>
            </a:pPr>
            <a:r>
              <a:rPr lang="en-US" b="1" i="0" dirty="0">
                <a:solidFill>
                  <a:schemeClr val="bg1"/>
                </a:solidFill>
                <a:effectLst/>
                <a:latin typeface="inherit"/>
              </a:rPr>
              <a:t>&lt;Wrapper /&gt;</a:t>
            </a:r>
            <a:r>
              <a:rPr lang="en-US" b="0" i="0" dirty="0">
                <a:solidFill>
                  <a:schemeClr val="bg1"/>
                </a:solidFill>
                <a:effectLst/>
                <a:latin typeface="inherit"/>
              </a:rPr>
              <a:t> takes 1 sec to get the response</a:t>
            </a:r>
          </a:p>
          <a:p>
            <a:pPr marL="285750" indent="-285750">
              <a:lnSpc>
                <a:spcPct val="150000"/>
              </a:lnSpc>
              <a:buFont typeface="Arial" panose="020B0604020202020204" pitchFamily="34" charset="0"/>
              <a:buChar char="•"/>
            </a:pPr>
            <a:r>
              <a:rPr lang="en-US" b="1" i="0" dirty="0">
                <a:solidFill>
                  <a:schemeClr val="bg1"/>
                </a:solidFill>
                <a:effectLst/>
                <a:latin typeface="inherit"/>
              </a:rPr>
              <a:t>&lt;</a:t>
            </a:r>
            <a:r>
              <a:rPr lang="en-US" b="1" i="0" dirty="0" err="1">
                <a:solidFill>
                  <a:schemeClr val="bg1"/>
                </a:solidFill>
                <a:effectLst/>
                <a:latin typeface="inherit"/>
              </a:rPr>
              <a:t>ComponentB</a:t>
            </a:r>
            <a:r>
              <a:rPr lang="en-US" b="1" i="0" dirty="0">
                <a:solidFill>
                  <a:schemeClr val="bg1"/>
                </a:solidFill>
                <a:effectLst/>
                <a:latin typeface="inherit"/>
              </a:rPr>
              <a:t> /&gt;</a:t>
            </a:r>
            <a:r>
              <a:rPr lang="en-US" b="0" i="0" dirty="0">
                <a:solidFill>
                  <a:schemeClr val="bg1"/>
                </a:solidFill>
                <a:effectLst/>
                <a:latin typeface="inherit"/>
              </a:rPr>
              <a:t> takes 2 sec to get the response</a:t>
            </a:r>
          </a:p>
          <a:p>
            <a:pPr marL="285750" indent="-285750">
              <a:lnSpc>
                <a:spcPct val="150000"/>
              </a:lnSpc>
              <a:buFont typeface="Arial" panose="020B0604020202020204" pitchFamily="34" charset="0"/>
              <a:buChar char="•"/>
            </a:pPr>
            <a:r>
              <a:rPr lang="en-US" b="1" i="0" dirty="0">
                <a:solidFill>
                  <a:schemeClr val="bg1"/>
                </a:solidFill>
                <a:effectLst/>
                <a:latin typeface="inherit"/>
              </a:rPr>
              <a:t>&lt;</a:t>
            </a:r>
            <a:r>
              <a:rPr lang="en-US" b="1" i="0" dirty="0" err="1">
                <a:solidFill>
                  <a:schemeClr val="bg1"/>
                </a:solidFill>
                <a:effectLst/>
                <a:latin typeface="inherit"/>
              </a:rPr>
              <a:t>ComponentA</a:t>
            </a:r>
            <a:r>
              <a:rPr lang="en-US" b="1" i="0" dirty="0">
                <a:solidFill>
                  <a:schemeClr val="bg1"/>
                </a:solidFill>
                <a:effectLst/>
                <a:latin typeface="inherit"/>
              </a:rPr>
              <a:t> /&gt;</a:t>
            </a:r>
            <a:r>
              <a:rPr lang="en-US" b="0" i="0" dirty="0">
                <a:solidFill>
                  <a:schemeClr val="bg1"/>
                </a:solidFill>
                <a:effectLst/>
                <a:latin typeface="inherit"/>
              </a:rPr>
              <a:t> takes 3 sec to get the response</a:t>
            </a:r>
          </a:p>
        </p:txBody>
      </p:sp>
      <p:sp>
        <p:nvSpPr>
          <p:cNvPr id="7" name="TextBox 6">
            <a:extLst>
              <a:ext uri="{FF2B5EF4-FFF2-40B4-BE49-F238E27FC236}">
                <a16:creationId xmlns:a16="http://schemas.microsoft.com/office/drawing/2014/main" id="{C2A1573D-7A67-DF1C-3F9E-4C0B63E49182}"/>
              </a:ext>
            </a:extLst>
          </p:cNvPr>
          <p:cNvSpPr txBox="1"/>
          <p:nvPr/>
        </p:nvSpPr>
        <p:spPr>
          <a:xfrm>
            <a:off x="3147177" y="3266155"/>
            <a:ext cx="7164279" cy="2542363"/>
          </a:xfrm>
          <a:prstGeom prst="rect">
            <a:avLst/>
          </a:prstGeom>
          <a:noFill/>
        </p:spPr>
        <p:txBody>
          <a:bodyPr wrap="square" rtlCol="0">
            <a:spAutoFit/>
          </a:bodyPr>
          <a:lstStyle/>
          <a:p>
            <a:pPr>
              <a:lnSpc>
                <a:spcPct val="150000"/>
              </a:lnSpc>
            </a:pPr>
            <a:r>
              <a:rPr lang="en-US" b="1" i="0" dirty="0">
                <a:solidFill>
                  <a:schemeClr val="bg1"/>
                </a:solidFill>
                <a:effectLst/>
                <a:latin typeface="Lato" panose="020F0502020204030203" pitchFamily="34" charset="0"/>
              </a:rPr>
              <a:t>The problem</a:t>
            </a:r>
            <a:r>
              <a:rPr lang="en-US" b="0" i="0" dirty="0">
                <a:solidFill>
                  <a:schemeClr val="bg1"/>
                </a:solidFill>
                <a:effectLst/>
                <a:latin typeface="Lato" panose="020F0502020204030203" pitchFamily="34" charset="0"/>
              </a:rPr>
              <a:t>:</a:t>
            </a:r>
          </a:p>
          <a:p>
            <a:pPr algn="l" fontAlgn="base">
              <a:lnSpc>
                <a:spcPct val="150000"/>
              </a:lnSpc>
            </a:pPr>
            <a:r>
              <a:rPr lang="en-US" dirty="0">
                <a:solidFill>
                  <a:schemeClr val="bg1"/>
                </a:solidFill>
                <a:latin typeface="Lato" panose="020F0502020204030203" pitchFamily="34" charset="0"/>
              </a:rPr>
              <a:t>1. </a:t>
            </a:r>
            <a:r>
              <a:rPr lang="en-US" b="1" i="0" dirty="0">
                <a:solidFill>
                  <a:schemeClr val="bg1"/>
                </a:solidFill>
                <a:effectLst/>
                <a:latin typeface="inherit"/>
              </a:rPr>
              <a:t>Wrapper</a:t>
            </a:r>
            <a:r>
              <a:rPr lang="en-US" b="0" i="0" dirty="0">
                <a:solidFill>
                  <a:schemeClr val="bg1"/>
                </a:solidFill>
                <a:effectLst/>
                <a:latin typeface="inherit"/>
              </a:rPr>
              <a:t> is visible to the user after 1 sec.</a:t>
            </a:r>
          </a:p>
          <a:p>
            <a:pPr>
              <a:lnSpc>
                <a:spcPct val="150000"/>
              </a:lnSpc>
            </a:pPr>
            <a:r>
              <a:rPr lang="en-US" dirty="0">
                <a:solidFill>
                  <a:schemeClr val="bg1"/>
                </a:solidFill>
              </a:rPr>
              <a:t>2. </a:t>
            </a:r>
            <a:r>
              <a:rPr lang="en-US" b="0" i="0" dirty="0">
                <a:solidFill>
                  <a:schemeClr val="bg1"/>
                </a:solidFill>
                <a:effectLst/>
                <a:latin typeface="inherit"/>
              </a:rPr>
              <a:t>Then </a:t>
            </a:r>
            <a:r>
              <a:rPr lang="en-US" b="1" i="0" dirty="0" err="1">
                <a:solidFill>
                  <a:schemeClr val="bg1"/>
                </a:solidFill>
                <a:effectLst/>
                <a:latin typeface="inherit"/>
              </a:rPr>
              <a:t>ComponentB</a:t>
            </a:r>
            <a:r>
              <a:rPr lang="en-US" b="0" i="0" dirty="0">
                <a:solidFill>
                  <a:schemeClr val="bg1"/>
                </a:solidFill>
                <a:effectLst/>
                <a:latin typeface="inherit"/>
              </a:rPr>
              <a:t> appears after 2 seconds.</a:t>
            </a:r>
          </a:p>
          <a:p>
            <a:pPr>
              <a:lnSpc>
                <a:spcPct val="150000"/>
              </a:lnSpc>
            </a:pPr>
            <a:r>
              <a:rPr lang="en-US" dirty="0">
                <a:solidFill>
                  <a:schemeClr val="bg1"/>
                </a:solidFill>
              </a:rPr>
              <a:t>3. </a:t>
            </a:r>
            <a:r>
              <a:rPr lang="en-US" b="0" i="0" dirty="0">
                <a:solidFill>
                  <a:schemeClr val="bg1"/>
                </a:solidFill>
                <a:effectLst/>
                <a:latin typeface="inherit"/>
              </a:rPr>
              <a:t>After 3 seconds, </a:t>
            </a:r>
            <a:r>
              <a:rPr lang="en-US" b="1" i="0" dirty="0" err="1">
                <a:solidFill>
                  <a:schemeClr val="bg1"/>
                </a:solidFill>
                <a:effectLst/>
                <a:latin typeface="inherit"/>
              </a:rPr>
              <a:t>ComponentA</a:t>
            </a:r>
            <a:r>
              <a:rPr lang="en-US" b="0" i="0" dirty="0">
                <a:solidFill>
                  <a:schemeClr val="bg1"/>
                </a:solidFill>
                <a:effectLst/>
                <a:latin typeface="inherit"/>
              </a:rPr>
              <a:t> appears. But </a:t>
            </a:r>
            <a:r>
              <a:rPr lang="en-US" b="0" i="0" dirty="0" err="1">
                <a:solidFill>
                  <a:schemeClr val="bg1"/>
                </a:solidFill>
                <a:effectLst/>
                <a:latin typeface="inherit"/>
              </a:rPr>
              <a:t>ComponentA</a:t>
            </a:r>
            <a:r>
              <a:rPr lang="en-US" b="0" i="0" dirty="0">
                <a:solidFill>
                  <a:schemeClr val="bg1"/>
                </a:solidFill>
                <a:effectLst/>
                <a:latin typeface="inherit"/>
              </a:rPr>
              <a:t> enters the view by pushing </a:t>
            </a:r>
            <a:r>
              <a:rPr lang="en-US" b="1" i="0" dirty="0" err="1">
                <a:solidFill>
                  <a:schemeClr val="bg1"/>
                </a:solidFill>
                <a:effectLst/>
                <a:latin typeface="inherit"/>
              </a:rPr>
              <a:t>ComponentB</a:t>
            </a:r>
            <a:r>
              <a:rPr lang="en-US" b="0" i="0" dirty="0">
                <a:solidFill>
                  <a:schemeClr val="bg1"/>
                </a:solidFill>
                <a:effectLst/>
                <a:latin typeface="inherit"/>
              </a:rPr>
              <a:t> down. As if </a:t>
            </a:r>
            <a:r>
              <a:rPr lang="en-US" b="0" i="0" dirty="0" err="1">
                <a:solidFill>
                  <a:schemeClr val="bg1"/>
                </a:solidFill>
                <a:effectLst/>
                <a:latin typeface="inherit"/>
              </a:rPr>
              <a:t>ComponentA</a:t>
            </a:r>
            <a:r>
              <a:rPr lang="en-US" b="0" i="0" dirty="0">
                <a:solidFill>
                  <a:schemeClr val="bg1"/>
                </a:solidFill>
                <a:effectLst/>
                <a:latin typeface="inherit"/>
              </a:rPr>
              <a:t> just popped out of nowhere. This is not a great user experience.</a:t>
            </a:r>
          </a:p>
        </p:txBody>
      </p:sp>
    </p:spTree>
    <p:extLst>
      <p:ext uri="{BB962C8B-B14F-4D97-AF65-F5344CB8AC3E}">
        <p14:creationId xmlns:p14="http://schemas.microsoft.com/office/powerpoint/2010/main" val="3914206804"/>
      </p:ext>
    </p:extLst>
  </p:cSld>
  <p:clrMapOvr>
    <a:masterClrMapping/>
  </p:clrMapOvr>
</p:sld>
</file>

<file path=ppt/theme/theme1.xml><?xml version="1.0" encoding="utf-8"?>
<a:theme xmlns:a="http://schemas.openxmlformats.org/drawingml/2006/main" name="Juxtapos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167">
      <a:majorFont>
        <a:latin typeface="Malgun Gothic"/>
        <a:ea typeface=""/>
        <a:cs typeface=""/>
      </a:majorFont>
      <a:minorFont>
        <a:latin typeface="Malgun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660</Words>
  <Application>Microsoft Macintosh PowerPoint</Application>
  <PresentationFormat>Widescreen</PresentationFormat>
  <Paragraphs>96</Paragraphs>
  <Slides>23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Malgun Gothic</vt:lpstr>
      <vt:lpstr>-apple-system</vt:lpstr>
      <vt:lpstr>Arial</vt:lpstr>
      <vt:lpstr>Bodoni MT Black</vt:lpstr>
      <vt:lpstr>Calibri</vt:lpstr>
      <vt:lpstr>inherit</vt:lpstr>
      <vt:lpstr>Lato</vt:lpstr>
      <vt:lpstr>Times New Roman</vt:lpstr>
      <vt:lpstr>Wingdings</vt:lpstr>
      <vt:lpstr>JuxtaposeVTI</vt:lpstr>
      <vt:lpstr>React Server Component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Server Component</dc:title>
  <dc:creator>Admin</dc:creator>
  <cp:lastModifiedBy>Tuấn Vũ Quý</cp:lastModifiedBy>
  <cp:revision>13</cp:revision>
  <dcterms:created xsi:type="dcterms:W3CDTF">2023-11-29T14:27:34Z</dcterms:created>
  <dcterms:modified xsi:type="dcterms:W3CDTF">2023-11-30T11:16:49Z</dcterms:modified>
</cp:coreProperties>
</file>