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6"/>
  </p:notesMasterIdLst>
  <p:sldIdLst>
    <p:sldId id="256" r:id="rId2"/>
    <p:sldId id="257" r:id="rId3"/>
    <p:sldId id="282" r:id="rId4"/>
    <p:sldId id="287" r:id="rId5"/>
    <p:sldId id="305" r:id="rId6"/>
    <p:sldId id="301" r:id="rId7"/>
    <p:sldId id="303" r:id="rId8"/>
    <p:sldId id="304" r:id="rId9"/>
    <p:sldId id="306" r:id="rId10"/>
    <p:sldId id="288" r:id="rId11"/>
    <p:sldId id="283" r:id="rId12"/>
    <p:sldId id="289" r:id="rId13"/>
    <p:sldId id="307" r:id="rId14"/>
    <p:sldId id="308" r:id="rId15"/>
    <p:sldId id="284" r:id="rId16"/>
    <p:sldId id="292" r:id="rId17"/>
    <p:sldId id="296" r:id="rId18"/>
    <p:sldId id="311" r:id="rId19"/>
    <p:sldId id="297" r:id="rId20"/>
    <p:sldId id="312" r:id="rId21"/>
    <p:sldId id="313" r:id="rId22"/>
    <p:sldId id="285" r:id="rId23"/>
    <p:sldId id="299"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236481"/>
    <a:srgbClr val="C8E4F0"/>
    <a:srgbClr val="153D4F"/>
    <a:srgbClr val="2A779A"/>
    <a:srgbClr val="1F029C"/>
    <a:srgbClr val="857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326" autoAdjust="0"/>
    <p:restoredTop sz="96699"/>
  </p:normalViewPr>
  <p:slideViewPr>
    <p:cSldViewPr snapToGrid="0">
      <p:cViewPr varScale="1">
        <p:scale>
          <a:sx n="144" d="100"/>
          <a:sy n="144" d="100"/>
        </p:scale>
        <p:origin x="6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1B6626-3B70-F042-A457-9E0B953EBC37}" type="datetimeFigureOut">
              <a:rPr lang="en-VN" smtClean="0"/>
              <a:t>04/12/2023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AE44E3-8BB5-7C48-B067-E2FC0FDA183D}" type="slidenum">
              <a:rPr lang="en-VN" smtClean="0"/>
              <a:t>‹#›</a:t>
            </a:fld>
            <a:endParaRPr lang="en-VN"/>
          </a:p>
        </p:txBody>
      </p:sp>
    </p:spTree>
    <p:extLst>
      <p:ext uri="{BB962C8B-B14F-4D97-AF65-F5344CB8AC3E}">
        <p14:creationId xmlns:p14="http://schemas.microsoft.com/office/powerpoint/2010/main" val="1487942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0" i="0" dirty="0">
                <a:solidFill>
                  <a:srgbClr val="0A0A23"/>
                </a:solidFill>
                <a:effectLst/>
                <a:latin typeface="inherit"/>
              </a:rPr>
              <a:t>User Experience: </a:t>
            </a:r>
            <a:r>
              <a:rPr lang="vi-VN" b="0" i="0" dirty="0">
                <a:solidFill>
                  <a:srgbClr val="0A0A23"/>
                </a:solidFill>
                <a:effectLst/>
                <a:latin typeface="inherit"/>
              </a:rPr>
              <a:t>Chúng tôi xây dựng các sản phẩm phần mềm cho người dùng và khách hàng của mình. Trải nghiệm người dùng của ứng dụng rất quan trọng nếu chúng ta muốn ứng dụng thành công.</a:t>
            </a:r>
          </a:p>
          <a:p>
            <a:pPr algn="l" fontAlgn="base">
              <a:buFont typeface="Arial" panose="020B0604020202020204" pitchFamily="34" charset="0"/>
              <a:buChar char="•"/>
            </a:pPr>
            <a:r>
              <a:rPr lang="en-US" b="0" i="0" dirty="0">
                <a:solidFill>
                  <a:srgbClr val="0A0A23"/>
                </a:solidFill>
                <a:effectLst/>
                <a:latin typeface="inherit"/>
              </a:rPr>
              <a:t>Maintainability: </a:t>
            </a:r>
            <a:r>
              <a:rPr lang="vi-VN" b="0" i="0" dirty="0">
                <a:solidFill>
                  <a:srgbClr val="0A0A23"/>
                </a:solidFill>
                <a:effectLst/>
                <a:latin typeface="inherit"/>
              </a:rPr>
              <a:t>Mã dự án phải được duy trì tốt qua nhiều năm, qua nhiều nhóm phát triển.</a:t>
            </a:r>
          </a:p>
          <a:p>
            <a:pPr algn="l" fontAlgn="base">
              <a:buFont typeface="Arial" panose="020B0604020202020204" pitchFamily="34" charset="0"/>
              <a:buChar char="•"/>
            </a:pPr>
            <a:r>
              <a:rPr lang="en-US" b="0" i="0" dirty="0">
                <a:solidFill>
                  <a:srgbClr val="0A0A23"/>
                </a:solidFill>
                <a:effectLst/>
                <a:latin typeface="inherit"/>
              </a:rPr>
              <a:t>Performance Cost: </a:t>
            </a:r>
            <a:r>
              <a:rPr lang="vi-VN" b="0" i="0" dirty="0">
                <a:solidFill>
                  <a:srgbClr val="0A0A23"/>
                </a:solidFill>
                <a:effectLst/>
                <a:latin typeface="inherit"/>
              </a:rPr>
              <a:t>Ứng dụng không được chậm và phương pháp thiết kế của chúng tôi không được làm mọi thứ chậm lại.</a:t>
            </a:r>
            <a:endParaRPr lang="en-VN" dirty="0"/>
          </a:p>
        </p:txBody>
      </p:sp>
      <p:sp>
        <p:nvSpPr>
          <p:cNvPr id="4" name="Slide Number Placeholder 3"/>
          <p:cNvSpPr>
            <a:spLocks noGrp="1"/>
          </p:cNvSpPr>
          <p:nvPr>
            <p:ph type="sldNum" sz="quarter" idx="5"/>
          </p:nvPr>
        </p:nvSpPr>
        <p:spPr/>
        <p:txBody>
          <a:bodyPr/>
          <a:lstStyle/>
          <a:p>
            <a:fld id="{05AE44E3-8BB5-7C48-B067-E2FC0FDA183D}" type="slidenum">
              <a:rPr lang="en-VN" smtClean="0"/>
              <a:t>4</a:t>
            </a:fld>
            <a:endParaRPr lang="en-VN"/>
          </a:p>
        </p:txBody>
      </p:sp>
    </p:spTree>
    <p:extLst>
      <p:ext uri="{BB962C8B-B14F-4D97-AF65-F5344CB8AC3E}">
        <p14:creationId xmlns:p14="http://schemas.microsoft.com/office/powerpoint/2010/main" val="2424817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A0A23"/>
                </a:solidFill>
                <a:effectLst/>
                <a:latin typeface="Lato" panose="020F0502020204030203" pitchFamily="34" charset="0"/>
              </a:rPr>
              <a:t>Waterfall problem</a:t>
            </a:r>
          </a:p>
          <a:p>
            <a:endParaRPr lang="en-US" b="0" i="0" dirty="0">
              <a:solidFill>
                <a:srgbClr val="0A0A23"/>
              </a:solidFill>
              <a:effectLst/>
              <a:latin typeface="Lato" panose="020F0502020204030203" pitchFamily="34" charset="0"/>
            </a:endParaRPr>
          </a:p>
          <a:p>
            <a:r>
              <a:rPr lang="en-US" b="0" i="0" dirty="0">
                <a:solidFill>
                  <a:srgbClr val="0A0A23"/>
                </a:solidFill>
                <a:effectLst/>
                <a:latin typeface="Lato" panose="020F0502020204030203" pitchFamily="34" charset="0"/>
              </a:rPr>
              <a:t>Another problem is, child components (</a:t>
            </a:r>
            <a:r>
              <a:rPr lang="en-US" b="0" i="0" dirty="0" err="1">
                <a:solidFill>
                  <a:srgbClr val="0A0A23"/>
                </a:solidFill>
                <a:effectLst/>
                <a:latin typeface="Lato" panose="020F0502020204030203" pitchFamily="34" charset="0"/>
              </a:rPr>
              <a:t>ComponentA</a:t>
            </a:r>
            <a:r>
              <a:rPr lang="en-US" b="0" i="0" dirty="0">
                <a:solidFill>
                  <a:srgbClr val="0A0A23"/>
                </a:solidFill>
                <a:effectLst/>
                <a:latin typeface="Lato" panose="020F0502020204030203" pitchFamily="34" charset="0"/>
              </a:rPr>
              <a:t> and </a:t>
            </a:r>
            <a:r>
              <a:rPr lang="en-US" b="0" i="0" dirty="0" err="1">
                <a:solidFill>
                  <a:srgbClr val="0A0A23"/>
                </a:solidFill>
                <a:effectLst/>
                <a:latin typeface="Lato" panose="020F0502020204030203" pitchFamily="34" charset="0"/>
              </a:rPr>
              <a:t>ComponentB</a:t>
            </a:r>
            <a:r>
              <a:rPr lang="en-US" b="0" i="0" dirty="0">
                <a:solidFill>
                  <a:srgbClr val="0A0A23"/>
                </a:solidFill>
                <a:effectLst/>
                <a:latin typeface="Lato" panose="020F0502020204030203" pitchFamily="34" charset="0"/>
              </a:rPr>
              <a:t>) are not even rendered until the </a:t>
            </a:r>
            <a:r>
              <a:rPr lang="en-US" b="1" i="0" dirty="0">
                <a:effectLst/>
                <a:latin typeface="Lato" panose="020F0502020204030203" pitchFamily="34" charset="0"/>
              </a:rPr>
              <a:t>Wrapper </a:t>
            </a:r>
            <a:r>
              <a:rPr lang="en-US" b="0" i="0" dirty="0">
                <a:solidFill>
                  <a:srgbClr val="0A0A23"/>
                </a:solidFill>
                <a:effectLst/>
                <a:latin typeface="Lato" panose="020F0502020204030203" pitchFamily="34" charset="0"/>
              </a:rPr>
              <a:t>component get the response from the API call it made (refer to image 2), which results in a waterfall. Sequential data fetching always introduces waterfalls.</a:t>
            </a:r>
          </a:p>
          <a:p>
            <a:endParaRPr lang="en-US" b="0" i="0" dirty="0">
              <a:solidFill>
                <a:srgbClr val="0A0A23"/>
              </a:solidFill>
              <a:effectLst/>
              <a:latin typeface="Lato" panose="020F0502020204030203" pitchFamily="34" charset="0"/>
            </a:endParaRPr>
          </a:p>
          <a:p>
            <a:r>
              <a:rPr lang="en-US" b="0" i="0" dirty="0">
                <a:solidFill>
                  <a:srgbClr val="0A0A23"/>
                </a:solidFill>
                <a:effectLst/>
                <a:latin typeface="Lato" panose="020F0502020204030203" pitchFamily="34" charset="0"/>
              </a:rPr>
              <a:t>In our example, only after getting the response to the API call in the Wrapper component are the other two components rendered.</a:t>
            </a:r>
          </a:p>
          <a:p>
            <a:endParaRPr lang="en-US" b="0" i="0" dirty="0">
              <a:solidFill>
                <a:srgbClr val="0A0A23"/>
              </a:solidFill>
              <a:effectLst/>
              <a:latin typeface="Lato" panose="020F0502020204030203" pitchFamily="34" charset="0"/>
            </a:endParaRPr>
          </a:p>
          <a:p>
            <a:r>
              <a:rPr lang="en-US" b="0" i="0" dirty="0">
                <a:solidFill>
                  <a:srgbClr val="0A0A23"/>
                </a:solidFill>
                <a:effectLst/>
                <a:latin typeface="Lato" panose="020F0502020204030203" pitchFamily="34" charset="0"/>
              </a:rPr>
              <a:t>How can we solve this problem? Well, we can do a single fetch to get all the data in the </a:t>
            </a:r>
            <a:r>
              <a:rPr lang="en-US" b="1" i="0" dirty="0">
                <a:effectLst/>
                <a:latin typeface="Lato" panose="020F0502020204030203" pitchFamily="34" charset="0"/>
              </a:rPr>
              <a:t>App</a:t>
            </a:r>
            <a:r>
              <a:rPr lang="en-US" b="0" i="0" dirty="0">
                <a:solidFill>
                  <a:srgbClr val="0A0A23"/>
                </a:solidFill>
                <a:effectLst/>
                <a:latin typeface="Lato" panose="020F0502020204030203" pitchFamily="34" charset="0"/>
              </a:rPr>
              <a:t> component, and then pass the necessary data to each component. Something like this:</a:t>
            </a:r>
            <a:endParaRPr lang="en-VN" dirty="0"/>
          </a:p>
          <a:p>
            <a:endParaRPr lang="en-VN" dirty="0"/>
          </a:p>
        </p:txBody>
      </p:sp>
      <p:sp>
        <p:nvSpPr>
          <p:cNvPr id="4" name="Slide Number Placeholder 3"/>
          <p:cNvSpPr>
            <a:spLocks noGrp="1"/>
          </p:cNvSpPr>
          <p:nvPr>
            <p:ph type="sldNum" sz="quarter" idx="5"/>
          </p:nvPr>
        </p:nvSpPr>
        <p:spPr/>
        <p:txBody>
          <a:bodyPr/>
          <a:lstStyle/>
          <a:p>
            <a:fld id="{05AE44E3-8BB5-7C48-B067-E2FC0FDA183D}" type="slidenum">
              <a:rPr lang="en-VN" smtClean="0"/>
              <a:t>7</a:t>
            </a:fld>
            <a:endParaRPr lang="en-VN"/>
          </a:p>
        </p:txBody>
      </p:sp>
    </p:spTree>
    <p:extLst>
      <p:ext uri="{BB962C8B-B14F-4D97-AF65-F5344CB8AC3E}">
        <p14:creationId xmlns:p14="http://schemas.microsoft.com/office/powerpoint/2010/main" val="2308183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A0A23"/>
                </a:solidFill>
                <a:effectLst/>
                <a:latin typeface="Lato" panose="020F0502020204030203" pitchFamily="34" charset="0"/>
              </a:rPr>
              <a:t>For example, if we remove </a:t>
            </a:r>
            <a:r>
              <a:rPr lang="en-US" b="1" i="0" dirty="0" err="1">
                <a:effectLst/>
                <a:latin typeface="Lato" panose="020F0502020204030203" pitchFamily="34" charset="0"/>
              </a:rPr>
              <a:t>ComponentA</a:t>
            </a:r>
            <a:r>
              <a:rPr lang="en-US" b="0" i="0" dirty="0">
                <a:solidFill>
                  <a:srgbClr val="0A0A23"/>
                </a:solidFill>
                <a:effectLst/>
                <a:latin typeface="Lato" panose="020F0502020204030203" pitchFamily="34" charset="0"/>
              </a:rPr>
              <a:t> in the future, we also want to remove </a:t>
            </a:r>
            <a:r>
              <a:rPr lang="en-US" b="1" i="0" dirty="0" err="1">
                <a:effectLst/>
                <a:latin typeface="Lato" panose="020F0502020204030203" pitchFamily="34" charset="0"/>
              </a:rPr>
              <a:t>componentAData</a:t>
            </a:r>
            <a:r>
              <a:rPr lang="en-US" b="0" i="0" dirty="0">
                <a:solidFill>
                  <a:srgbClr val="0A0A23"/>
                </a:solidFill>
                <a:effectLst/>
                <a:latin typeface="Lato" panose="020F0502020204030203" pitchFamily="34" charset="0"/>
              </a:rPr>
              <a:t> from the API response, since we </a:t>
            </a:r>
            <a:r>
              <a:rPr lang="en-US" b="0" i="0" dirty="0" err="1">
                <a:solidFill>
                  <a:srgbClr val="0A0A23"/>
                </a:solidFill>
                <a:effectLst/>
                <a:latin typeface="Lato" panose="020F0502020204030203" pitchFamily="34" charset="0"/>
              </a:rPr>
              <a:t>dont</a:t>
            </a:r>
            <a:r>
              <a:rPr lang="en-US" b="0" i="0" dirty="0">
                <a:solidFill>
                  <a:srgbClr val="0A0A23"/>
                </a:solidFill>
                <a:effectLst/>
                <a:latin typeface="Lato" panose="020F0502020204030203" pitchFamily="34" charset="0"/>
              </a:rPr>
              <a:t> </a:t>
            </a:r>
            <a:r>
              <a:rPr lang="en-US" b="0" i="0" dirty="0" err="1">
                <a:solidFill>
                  <a:srgbClr val="0A0A23"/>
                </a:solidFill>
                <a:effectLst/>
                <a:latin typeface="Lato" panose="020F0502020204030203" pitchFamily="34" charset="0"/>
              </a:rPr>
              <a:t>wan't</a:t>
            </a:r>
            <a:r>
              <a:rPr lang="en-US" b="0" i="0" dirty="0">
                <a:solidFill>
                  <a:srgbClr val="0A0A23"/>
                </a:solidFill>
                <a:effectLst/>
                <a:latin typeface="Lato" panose="020F0502020204030203" pitchFamily="34" charset="0"/>
              </a:rPr>
              <a:t> to deal with data not used by the component. After all, if there's no </a:t>
            </a:r>
            <a:r>
              <a:rPr lang="en-US" b="0" i="0" dirty="0" err="1">
                <a:solidFill>
                  <a:srgbClr val="0A0A23"/>
                </a:solidFill>
                <a:effectLst/>
                <a:latin typeface="Lato" panose="020F0502020204030203" pitchFamily="34" charset="0"/>
              </a:rPr>
              <a:t>ComponentA</a:t>
            </a:r>
            <a:r>
              <a:rPr lang="en-US" b="0" i="0" dirty="0">
                <a:solidFill>
                  <a:srgbClr val="0A0A23"/>
                </a:solidFill>
                <a:effectLst/>
                <a:latin typeface="Lato" panose="020F0502020204030203" pitchFamily="34" charset="0"/>
              </a:rPr>
              <a:t>, then there's no need of </a:t>
            </a:r>
            <a:r>
              <a:rPr lang="en-US" b="0" i="0" dirty="0" err="1">
                <a:solidFill>
                  <a:srgbClr val="0A0A23"/>
                </a:solidFill>
                <a:effectLst/>
                <a:latin typeface="Lato" panose="020F0502020204030203" pitchFamily="34" charset="0"/>
              </a:rPr>
              <a:t>ComponentAData</a:t>
            </a:r>
            <a:r>
              <a:rPr lang="en-US" b="0" i="0" dirty="0">
                <a:solidFill>
                  <a:srgbClr val="0A0A23"/>
                </a:solidFill>
                <a:effectLst/>
                <a:latin typeface="Lato" panose="020F0502020204030203" pitchFamily="34" charset="0"/>
              </a:rPr>
              <a:t>.</a:t>
            </a:r>
          </a:p>
          <a:p>
            <a:endParaRPr lang="en-US" b="0" i="0" dirty="0">
              <a:solidFill>
                <a:srgbClr val="0A0A23"/>
              </a:solidFill>
              <a:effectLst/>
              <a:latin typeface="Lato" panose="020F050202020403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A0A23"/>
                </a:solidFill>
                <a:effectLst/>
                <a:latin typeface="Lato" panose="020F0502020204030203" pitchFamily="34" charset="0"/>
              </a:rPr>
              <a:t>=&gt; </a:t>
            </a:r>
            <a:r>
              <a:rPr lang="en-US" b="1" i="0" dirty="0">
                <a:effectLst/>
                <a:latin typeface="-apple-system"/>
              </a:rPr>
              <a:t>Maintainability Issues</a:t>
            </a:r>
          </a:p>
        </p:txBody>
      </p:sp>
      <p:sp>
        <p:nvSpPr>
          <p:cNvPr id="4" name="Slide Number Placeholder 3"/>
          <p:cNvSpPr>
            <a:spLocks noGrp="1"/>
          </p:cNvSpPr>
          <p:nvPr>
            <p:ph type="sldNum" sz="quarter" idx="5"/>
          </p:nvPr>
        </p:nvSpPr>
        <p:spPr/>
        <p:txBody>
          <a:bodyPr/>
          <a:lstStyle/>
          <a:p>
            <a:fld id="{05AE44E3-8BB5-7C48-B067-E2FC0FDA183D}" type="slidenum">
              <a:rPr lang="en-VN" smtClean="0"/>
              <a:t>8</a:t>
            </a:fld>
            <a:endParaRPr lang="en-VN"/>
          </a:p>
        </p:txBody>
      </p:sp>
    </p:spTree>
    <p:extLst>
      <p:ext uri="{BB962C8B-B14F-4D97-AF65-F5344CB8AC3E}">
        <p14:creationId xmlns:p14="http://schemas.microsoft.com/office/powerpoint/2010/main" val="2203479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effectLst/>
              <a:latin typeface="-apple-system"/>
            </a:endParaRPr>
          </a:p>
        </p:txBody>
      </p:sp>
      <p:sp>
        <p:nvSpPr>
          <p:cNvPr id="4" name="Slide Number Placeholder 3"/>
          <p:cNvSpPr>
            <a:spLocks noGrp="1"/>
          </p:cNvSpPr>
          <p:nvPr>
            <p:ph type="sldNum" sz="quarter" idx="5"/>
          </p:nvPr>
        </p:nvSpPr>
        <p:spPr/>
        <p:txBody>
          <a:bodyPr/>
          <a:lstStyle/>
          <a:p>
            <a:fld id="{05AE44E3-8BB5-7C48-B067-E2FC0FDA183D}" type="slidenum">
              <a:rPr lang="en-VN" smtClean="0"/>
              <a:t>9</a:t>
            </a:fld>
            <a:endParaRPr lang="en-VN"/>
          </a:p>
        </p:txBody>
      </p:sp>
    </p:spTree>
    <p:extLst>
      <p:ext uri="{BB962C8B-B14F-4D97-AF65-F5344CB8AC3E}">
        <p14:creationId xmlns:p14="http://schemas.microsoft.com/office/powerpoint/2010/main" val="352921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12/4/23</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52435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12/4/23</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83465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12/4/23</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4718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12/4/23</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03482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12/4/23</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91314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12/4/23</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208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12/4/23</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36597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12/4/23</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99654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12/4/23</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491989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12/4/23</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36614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12/4/23</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4608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lIns="109728" tIns="109728" rIns="109728" bIns="91440" anchor="ctr"/>
          <a:lstStyle>
            <a:lvl1pPr algn="just">
              <a:defRPr sz="1200" spc="50" baseline="0">
                <a:solidFill>
                  <a:schemeClr val="tx1"/>
                </a:solidFill>
              </a:defRPr>
            </a:lvl1pPr>
          </a:lstStyle>
          <a:p>
            <a:pPr algn="r"/>
            <a:fld id="{A37D6D71-8B28-4ED6-B932-04B197003D23}" type="datetimeFigureOut">
              <a:rPr lang="en-US" smtClean="0"/>
              <a:pPr algn="r"/>
              <a:t>12/4/23</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lIns="109728" tIns="109728" rIns="109728" bIns="91440" anchor="ctr"/>
          <a:lstStyle>
            <a:lvl1pPr algn="l">
              <a:defRPr sz="1100" cap="none"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lIns="109728" tIns="109728" rIns="109728" bIns="9144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7327034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6600" b="1" kern="1200" cap="none" spc="120" baseline="0">
          <a:solidFill>
            <a:schemeClr val="bg1"/>
          </a:solidFill>
          <a:latin typeface="+mj-lt"/>
          <a:ea typeface="+mj-ea"/>
          <a:cs typeface="+mj-cs"/>
        </a:defRPr>
      </a:lvl1pPr>
    </p:titleStyle>
    <p:bodyStyle>
      <a:lvl1pPr marL="0" indent="0" algn="l" defTabSz="914400" rtl="0" eaLnBrk="1" latinLnBrk="0" hangingPunct="1">
        <a:lnSpc>
          <a:spcPct val="114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14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14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14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14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image" Target="../media/image28.sv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nd white room with a blue sky&#10;&#10;Description automatically generated">
            <a:extLst>
              <a:ext uri="{FF2B5EF4-FFF2-40B4-BE49-F238E27FC236}">
                <a16:creationId xmlns:a16="http://schemas.microsoft.com/office/drawing/2014/main" id="{C89B69F6-88A4-802A-4A87-ACCF3CB2FDC7}"/>
              </a:ext>
            </a:extLst>
          </p:cNvPr>
          <p:cNvPicPr>
            <a:picLocks noChangeAspect="1"/>
          </p:cNvPicPr>
          <p:nvPr/>
        </p:nvPicPr>
        <p:blipFill rotWithShape="1">
          <a:blip r:embed="rId2">
            <a:alphaModFix amt="60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2D4242C3-A155-17B4-258D-A20C40BFDBAA}"/>
              </a:ext>
            </a:extLst>
          </p:cNvPr>
          <p:cNvSpPr>
            <a:spLocks noGrp="1"/>
          </p:cNvSpPr>
          <p:nvPr>
            <p:ph type="ctrTitle"/>
          </p:nvPr>
        </p:nvSpPr>
        <p:spPr>
          <a:xfrm>
            <a:off x="961644" y="1395860"/>
            <a:ext cx="10268712" cy="3227832"/>
          </a:xfrm>
        </p:spPr>
        <p:txBody>
          <a:bodyPr anchor="b">
            <a:normAutofit/>
          </a:bodyPr>
          <a:lstStyle/>
          <a:p>
            <a:r>
              <a:rPr lang="en-US" dirty="0"/>
              <a:t>React Server Component</a:t>
            </a:r>
          </a:p>
        </p:txBody>
      </p:sp>
      <p:pic>
        <p:nvPicPr>
          <p:cNvPr id="13" name="Picture 12">
            <a:extLst>
              <a:ext uri="{FF2B5EF4-FFF2-40B4-BE49-F238E27FC236}">
                <a16:creationId xmlns:a16="http://schemas.microsoft.com/office/drawing/2014/main" id="{E1DE0AD0-41D8-D09D-7C86-922729FDB288}"/>
              </a:ext>
            </a:extLst>
          </p:cNvPr>
          <p:cNvPicPr>
            <a:picLocks noChangeAspect="1"/>
          </p:cNvPicPr>
          <p:nvPr/>
        </p:nvPicPr>
        <p:blipFill>
          <a:blip r:embed="rId3"/>
          <a:stretch>
            <a:fillRect/>
          </a:stretch>
        </p:blipFill>
        <p:spPr>
          <a:xfrm>
            <a:off x="-1" y="-1"/>
            <a:ext cx="1520891" cy="1200078"/>
          </a:xfrm>
          <a:prstGeom prst="rect">
            <a:avLst/>
          </a:prstGeom>
        </p:spPr>
      </p:pic>
      <p:pic>
        <p:nvPicPr>
          <p:cNvPr id="10" name="Picture 9">
            <a:extLst>
              <a:ext uri="{FF2B5EF4-FFF2-40B4-BE49-F238E27FC236}">
                <a16:creationId xmlns:a16="http://schemas.microsoft.com/office/drawing/2014/main" id="{BCB035F1-E3A8-D782-FE73-03DDCA0D4D8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7383" b="92617" l="9880" r="89880">
                        <a14:foregroundMark x1="61446" y1="7718" x2="61446" y2="7718"/>
                        <a14:foregroundMark x1="85301" y1="33893" x2="85301" y2="33893"/>
                        <a14:foregroundMark x1="70602" y1="37584" x2="70602" y2="37584"/>
                        <a14:foregroundMark x1="36627" y1="20470" x2="36627" y2="20470"/>
                        <a14:foregroundMark x1="68916" y1="92617" x2="68916" y2="92617"/>
                        <a14:foregroundMark x1="89639" y1="50000" x2="89639" y2="50000"/>
                        <a14:foregroundMark x1="36386" y1="23490" x2="36386" y2="23490"/>
                        <a14:foregroundMark x1="38313" y1="31879" x2="38313" y2="31879"/>
                        <a14:foregroundMark x1="24096" y1="16779" x2="28193" y2="42953"/>
                        <a14:foregroundMark x1="28434" y1="42953" x2="29398" y2="44295"/>
                      </a14:backgroundRemoval>
                    </a14:imgEffect>
                  </a14:imgLayer>
                </a14:imgProps>
              </a:ext>
            </a:extLst>
          </a:blip>
          <a:stretch>
            <a:fillRect/>
          </a:stretch>
        </p:blipFill>
        <p:spPr>
          <a:xfrm>
            <a:off x="8466092" y="4147301"/>
            <a:ext cx="3919388" cy="2814404"/>
          </a:xfrm>
          <a:prstGeom prst="rect">
            <a:avLst/>
          </a:prstGeom>
        </p:spPr>
      </p:pic>
    </p:spTree>
    <p:extLst>
      <p:ext uri="{BB962C8B-B14F-4D97-AF65-F5344CB8AC3E}">
        <p14:creationId xmlns:p14="http://schemas.microsoft.com/office/powerpoint/2010/main" val="38127198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D52BF8-0BDE-6786-8CF4-AC18F36A1B48}"/>
              </a:ext>
            </a:extLst>
          </p:cNvPr>
          <p:cNvPicPr>
            <a:picLocks noChangeAspect="1"/>
          </p:cNvPicPr>
          <p:nvPr/>
        </p:nvPicPr>
        <p:blipFill>
          <a:blip r:embed="rId2"/>
          <a:stretch>
            <a:fillRect/>
          </a:stretch>
        </p:blipFill>
        <p:spPr>
          <a:xfrm>
            <a:off x="4152550" y="345417"/>
            <a:ext cx="8039450" cy="1486107"/>
          </a:xfrm>
          <a:prstGeom prst="rect">
            <a:avLst/>
          </a:prstGeom>
        </p:spPr>
      </p:pic>
      <p:pic>
        <p:nvPicPr>
          <p:cNvPr id="6" name="Picture 5">
            <a:extLst>
              <a:ext uri="{FF2B5EF4-FFF2-40B4-BE49-F238E27FC236}">
                <a16:creationId xmlns:a16="http://schemas.microsoft.com/office/drawing/2014/main" id="{B6308138-6532-BCD7-DE45-41113350D84C}"/>
              </a:ext>
            </a:extLst>
          </p:cNvPr>
          <p:cNvPicPr>
            <a:picLocks noChangeAspect="1"/>
          </p:cNvPicPr>
          <p:nvPr/>
        </p:nvPicPr>
        <p:blipFill>
          <a:blip r:embed="rId3"/>
          <a:stretch>
            <a:fillRect/>
          </a:stretch>
        </p:blipFill>
        <p:spPr>
          <a:xfrm>
            <a:off x="0" y="345417"/>
            <a:ext cx="4152550" cy="1486107"/>
          </a:xfrm>
          <a:prstGeom prst="rect">
            <a:avLst/>
          </a:prstGeom>
        </p:spPr>
      </p:pic>
      <p:sp>
        <p:nvSpPr>
          <p:cNvPr id="10" name="Rectangle 9">
            <a:extLst>
              <a:ext uri="{FF2B5EF4-FFF2-40B4-BE49-F238E27FC236}">
                <a16:creationId xmlns:a16="http://schemas.microsoft.com/office/drawing/2014/main" id="{288388B3-EBAB-4CC3-E1DB-E0067A79EF27}"/>
              </a:ext>
            </a:extLst>
          </p:cNvPr>
          <p:cNvSpPr/>
          <p:nvPr/>
        </p:nvSpPr>
        <p:spPr>
          <a:xfrm>
            <a:off x="1267093" y="3562349"/>
            <a:ext cx="10206447" cy="5960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8000" b="1" dirty="0">
                <a:ln>
                  <a:solidFill>
                    <a:srgbClr val="FFFF00"/>
                  </a:solidFill>
                </a:ln>
                <a:solidFill>
                  <a:srgbClr val="FF0000"/>
                </a:solidFill>
                <a:latin typeface="Times New Roman" panose="02020603050405020304" pitchFamily="18" charset="0"/>
                <a:cs typeface="Times New Roman" panose="02020603050405020304" pitchFamily="18" charset="0"/>
              </a:rPr>
              <a:t>The solution is </a:t>
            </a:r>
          </a:p>
          <a:p>
            <a:pPr algn="ctr"/>
            <a:r>
              <a:rPr lang="en-SG" sz="8000" b="1" dirty="0">
                <a:ln>
                  <a:solidFill>
                    <a:srgbClr val="FFFF00"/>
                  </a:solidFill>
                </a:ln>
                <a:solidFill>
                  <a:srgbClr val="FF0000"/>
                </a:solidFill>
                <a:latin typeface="Times New Roman" panose="02020603050405020304" pitchFamily="18" charset="0"/>
                <a:cs typeface="Times New Roman" panose="02020603050405020304" pitchFamily="18" charset="0"/>
              </a:rPr>
              <a:t>Server Component</a:t>
            </a:r>
          </a:p>
        </p:txBody>
      </p:sp>
      <p:sp>
        <p:nvSpPr>
          <p:cNvPr id="13" name="Rectangle 12">
            <a:extLst>
              <a:ext uri="{FF2B5EF4-FFF2-40B4-BE49-F238E27FC236}">
                <a16:creationId xmlns:a16="http://schemas.microsoft.com/office/drawing/2014/main" id="{3BBD9BFE-D01A-7F30-AA5A-A7DD9025C928}"/>
              </a:ext>
            </a:extLst>
          </p:cNvPr>
          <p:cNvSpPr/>
          <p:nvPr/>
        </p:nvSpPr>
        <p:spPr>
          <a:xfrm>
            <a:off x="-181557" y="2506159"/>
            <a:ext cx="4515660" cy="252031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2500" b="1" dirty="0">
                <a:latin typeface="Times New Roman" panose="02020603050405020304" pitchFamily="18" charset="0"/>
                <a:cs typeface="Times New Roman" panose="02020603050405020304" pitchFamily="18" charset="0"/>
              </a:rPr>
              <a:t>Explain…</a:t>
            </a:r>
          </a:p>
        </p:txBody>
      </p:sp>
      <p:sp>
        <p:nvSpPr>
          <p:cNvPr id="15" name="Rectangle 14">
            <a:extLst>
              <a:ext uri="{FF2B5EF4-FFF2-40B4-BE49-F238E27FC236}">
                <a16:creationId xmlns:a16="http://schemas.microsoft.com/office/drawing/2014/main" id="{F1233ED3-C805-88A9-03DD-B4F391DE0148}"/>
              </a:ext>
            </a:extLst>
          </p:cNvPr>
          <p:cNvSpPr/>
          <p:nvPr/>
        </p:nvSpPr>
        <p:spPr>
          <a:xfrm>
            <a:off x="2364528" y="5701112"/>
            <a:ext cx="8504857" cy="5960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3500" b="1" dirty="0">
                <a:solidFill>
                  <a:schemeClr val="tx1"/>
                </a:solidFill>
                <a:latin typeface="Times New Roman" panose="02020603050405020304" pitchFamily="18" charset="0"/>
                <a:cs typeface="Times New Roman" panose="02020603050405020304" pitchFamily="18" charset="0"/>
              </a:rPr>
              <a:t>RSC is a component render from the server</a:t>
            </a:r>
          </a:p>
        </p:txBody>
      </p:sp>
      <p:sp>
        <p:nvSpPr>
          <p:cNvPr id="2" name="Chevron 1"/>
          <p:cNvSpPr/>
          <p:nvPr/>
        </p:nvSpPr>
        <p:spPr>
          <a:xfrm>
            <a:off x="1899558" y="3009900"/>
            <a:ext cx="609600" cy="625929"/>
          </a:xfrm>
          <a:prstGeom prst="chevron">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1484808" y="3009900"/>
            <a:ext cx="609600" cy="625929"/>
          </a:xfrm>
          <a:prstGeom prst="chevron">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p:nvSpPr>
        <p:spPr>
          <a:xfrm>
            <a:off x="1070058" y="3009900"/>
            <a:ext cx="609600" cy="625929"/>
          </a:xfrm>
          <a:prstGeom prst="chevron">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Down Arrow 2"/>
          <p:cNvSpPr/>
          <p:nvPr/>
        </p:nvSpPr>
        <p:spPr>
          <a:xfrm>
            <a:off x="843643" y="424543"/>
            <a:ext cx="898071" cy="1311728"/>
          </a:xfrm>
          <a:prstGeom prst="downArrow">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9339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0-#ppt_w/2"/>
                                          </p:val>
                                        </p:tav>
                                        <p:tav tm="100000">
                                          <p:val>
                                            <p:strVal val="#ppt_x"/>
                                          </p:val>
                                        </p:tav>
                                      </p:tavLst>
                                    </p:anim>
                                    <p:anim calcmode="lin" valueType="num">
                                      <p:cBhvr additive="base">
                                        <p:cTn id="15" dur="500" fill="hold"/>
                                        <p:tgtEl>
                                          <p:spTgt spid="8"/>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0-#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0-#ppt_w/2"/>
                                          </p:val>
                                        </p:tav>
                                        <p:tav tm="100000">
                                          <p:val>
                                            <p:strVal val="#ppt_x"/>
                                          </p:val>
                                        </p:tav>
                                      </p:tavLst>
                                    </p:anim>
                                    <p:anim calcmode="lin" valueType="num">
                                      <p:cBhvr additive="base">
                                        <p:cTn id="27"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circle(in)">
                                      <p:cBhvr>
                                        <p:cTn id="3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2" grpId="0" animBg="1"/>
      <p:bldP spid="8" grpId="0" animBg="1"/>
      <p:bldP spid="9"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46B066-B7C0-C20F-C9F2-B0718AE83769}"/>
              </a:ext>
            </a:extLst>
          </p:cNvPr>
          <p:cNvPicPr>
            <a:picLocks noChangeAspect="1"/>
          </p:cNvPicPr>
          <p:nvPr/>
        </p:nvPicPr>
        <p:blipFill>
          <a:blip r:embed="rId2"/>
          <a:stretch>
            <a:fillRect/>
          </a:stretch>
        </p:blipFill>
        <p:spPr>
          <a:xfrm>
            <a:off x="0" y="67113"/>
            <a:ext cx="12192000" cy="6702803"/>
          </a:xfrm>
          <a:prstGeom prst="rect">
            <a:avLst/>
          </a:prstGeom>
        </p:spPr>
      </p:pic>
      <p:sp>
        <p:nvSpPr>
          <p:cNvPr id="3" name="Flowchart: Delay 2">
            <a:extLst>
              <a:ext uri="{FF2B5EF4-FFF2-40B4-BE49-F238E27FC236}">
                <a16:creationId xmlns:a16="http://schemas.microsoft.com/office/drawing/2014/main" id="{C607A485-A774-FE3B-F888-22A3175D662A}"/>
              </a:ext>
            </a:extLst>
          </p:cNvPr>
          <p:cNvSpPr/>
          <p:nvPr/>
        </p:nvSpPr>
        <p:spPr>
          <a:xfrm>
            <a:off x="0" y="0"/>
            <a:ext cx="5132614" cy="6858000"/>
          </a:xfrm>
          <a:prstGeom prst="flowChartDelay">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 name="Picture 4">
            <a:extLst>
              <a:ext uri="{FF2B5EF4-FFF2-40B4-BE49-F238E27FC236}">
                <a16:creationId xmlns:a16="http://schemas.microsoft.com/office/drawing/2014/main" id="{BCB035F1-E3A8-D782-FE73-03DDCA0D4D8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383" b="92617" l="9880" r="89880">
                        <a14:foregroundMark x1="61446" y1="7718" x2="61446" y2="7718"/>
                        <a14:foregroundMark x1="85301" y1="33893" x2="85301" y2="33893"/>
                        <a14:foregroundMark x1="70602" y1="37584" x2="70602" y2="37584"/>
                        <a14:foregroundMark x1="36627" y1="20470" x2="36627" y2="20470"/>
                        <a14:foregroundMark x1="68916" y1="92617" x2="68916" y2="92617"/>
                        <a14:foregroundMark x1="89639" y1="50000" x2="89639" y2="50000"/>
                        <a14:foregroundMark x1="36386" y1="23490" x2="36386" y2="23490"/>
                        <a14:foregroundMark x1="38313" y1="31879" x2="38313" y2="31879"/>
                        <a14:foregroundMark x1="24096" y1="16779" x2="28193" y2="42953"/>
                        <a14:foregroundMark x1="28434" y1="42953" x2="29398" y2="44295"/>
                      </a14:backgroundRemoval>
                    </a14:imgEffect>
                  </a14:imgLayer>
                </a14:imgProps>
              </a:ext>
            </a:extLst>
          </a:blip>
          <a:stretch>
            <a:fillRect/>
          </a:stretch>
        </p:blipFill>
        <p:spPr>
          <a:xfrm rot="274725">
            <a:off x="6229710" y="2220000"/>
            <a:ext cx="4940244" cy="3547452"/>
          </a:xfrm>
          <a:prstGeom prst="rect">
            <a:avLst/>
          </a:prstGeom>
        </p:spPr>
      </p:pic>
      <p:pic>
        <p:nvPicPr>
          <p:cNvPr id="7" name="Picture 6">
            <a:extLst>
              <a:ext uri="{FF2B5EF4-FFF2-40B4-BE49-F238E27FC236}">
                <a16:creationId xmlns:a16="http://schemas.microsoft.com/office/drawing/2014/main" id="{1E775D5C-D5C5-641A-16BE-AF55CD6781CC}"/>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903315">
            <a:off x="8982635" y="1010897"/>
            <a:ext cx="718304" cy="805717"/>
          </a:xfrm>
          <a:prstGeom prst="rect">
            <a:avLst/>
          </a:prstGeom>
        </p:spPr>
      </p:pic>
      <p:pic>
        <p:nvPicPr>
          <p:cNvPr id="8" name="Picture 7">
            <a:extLst>
              <a:ext uri="{FF2B5EF4-FFF2-40B4-BE49-F238E27FC236}">
                <a16:creationId xmlns:a16="http://schemas.microsoft.com/office/drawing/2014/main" id="{3CD763A7-485C-A63F-7518-E4A819313687}"/>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903315">
            <a:off x="5880365" y="392488"/>
            <a:ext cx="463584" cy="519999"/>
          </a:xfrm>
          <a:prstGeom prst="rect">
            <a:avLst/>
          </a:prstGeom>
        </p:spPr>
      </p:pic>
      <p:pic>
        <p:nvPicPr>
          <p:cNvPr id="9" name="Picture 8">
            <a:extLst>
              <a:ext uri="{FF2B5EF4-FFF2-40B4-BE49-F238E27FC236}">
                <a16:creationId xmlns:a16="http://schemas.microsoft.com/office/drawing/2014/main" id="{A035F811-4529-8F77-0790-73F5191D52C4}"/>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317868">
            <a:off x="8963631" y="6012433"/>
            <a:ext cx="718304" cy="805717"/>
          </a:xfrm>
          <a:prstGeom prst="rect">
            <a:avLst/>
          </a:prstGeom>
        </p:spPr>
      </p:pic>
      <p:pic>
        <p:nvPicPr>
          <p:cNvPr id="10" name="Picture 9">
            <a:extLst>
              <a:ext uri="{FF2B5EF4-FFF2-40B4-BE49-F238E27FC236}">
                <a16:creationId xmlns:a16="http://schemas.microsoft.com/office/drawing/2014/main" id="{98057C02-507C-442D-46D8-838362772703}"/>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317868">
            <a:off x="5861361" y="5394024"/>
            <a:ext cx="463584" cy="519999"/>
          </a:xfrm>
          <a:prstGeom prst="rect">
            <a:avLst/>
          </a:prstGeom>
        </p:spPr>
      </p:pic>
      <p:pic>
        <p:nvPicPr>
          <p:cNvPr id="12" name="Picture 11">
            <a:extLst>
              <a:ext uri="{FF2B5EF4-FFF2-40B4-BE49-F238E27FC236}">
                <a16:creationId xmlns:a16="http://schemas.microsoft.com/office/drawing/2014/main" id="{2C686AAA-16B7-63D7-FCC0-D964C6E19F5D}"/>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4294">
            <a:off x="6270325" y="2737166"/>
            <a:ext cx="718304" cy="805717"/>
          </a:xfrm>
          <a:prstGeom prst="rect">
            <a:avLst/>
          </a:prstGeom>
        </p:spPr>
      </p:pic>
      <p:pic>
        <p:nvPicPr>
          <p:cNvPr id="13" name="Picture 12">
            <a:extLst>
              <a:ext uri="{FF2B5EF4-FFF2-40B4-BE49-F238E27FC236}">
                <a16:creationId xmlns:a16="http://schemas.microsoft.com/office/drawing/2014/main" id="{CB15C3A3-1166-966B-BC89-E975F39B59C0}"/>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4294">
            <a:off x="11059343" y="2995885"/>
            <a:ext cx="1008591" cy="1131330"/>
          </a:xfrm>
          <a:prstGeom prst="rect">
            <a:avLst/>
          </a:prstGeom>
        </p:spPr>
      </p:pic>
      <p:sp>
        <p:nvSpPr>
          <p:cNvPr id="14" name="Rectangle 13">
            <a:extLst>
              <a:ext uri="{FF2B5EF4-FFF2-40B4-BE49-F238E27FC236}">
                <a16:creationId xmlns:a16="http://schemas.microsoft.com/office/drawing/2014/main" id="{1FFAD5CB-4891-0013-595D-AB65DD3E847D}"/>
              </a:ext>
            </a:extLst>
          </p:cNvPr>
          <p:cNvSpPr/>
          <p:nvPr/>
        </p:nvSpPr>
        <p:spPr>
          <a:xfrm>
            <a:off x="638315" y="362918"/>
            <a:ext cx="322978" cy="68606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7000" b="1" dirty="0">
                <a:solidFill>
                  <a:schemeClr val="tx1"/>
                </a:solidFill>
                <a:effectLst>
                  <a:outerShdw blurRad="50800" dist="38100" dir="8100000" algn="tr" rotWithShape="0">
                    <a:prstClr val="black">
                      <a:alpha val="40000"/>
                    </a:prstClr>
                  </a:outerShdw>
                </a:effectLst>
                <a:latin typeface="Bodoni MT Black" panose="02070A03080606020203" pitchFamily="18" charset="0"/>
                <a:cs typeface="Times New Roman" panose="02020603050405020304" pitchFamily="18" charset="0"/>
              </a:rPr>
              <a:t>2</a:t>
            </a:r>
          </a:p>
        </p:txBody>
      </p:sp>
      <p:sp>
        <p:nvSpPr>
          <p:cNvPr id="15" name="Rectangle 14">
            <a:extLst>
              <a:ext uri="{FF2B5EF4-FFF2-40B4-BE49-F238E27FC236}">
                <a16:creationId xmlns:a16="http://schemas.microsoft.com/office/drawing/2014/main" id="{A59D43D4-36E5-1CFA-19ED-83A290336963}"/>
              </a:ext>
            </a:extLst>
          </p:cNvPr>
          <p:cNvSpPr/>
          <p:nvPr/>
        </p:nvSpPr>
        <p:spPr>
          <a:xfrm>
            <a:off x="482564" y="1928944"/>
            <a:ext cx="4424216"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6000" b="1" dirty="0">
                <a:solidFill>
                  <a:schemeClr val="tx1"/>
                </a:solidFill>
                <a:latin typeface="Times New Roman" panose="02020603050405020304" pitchFamily="18" charset="0"/>
                <a:cs typeface="Times New Roman" panose="02020603050405020304" pitchFamily="18" charset="0"/>
              </a:rPr>
              <a:t>Explain</a:t>
            </a:r>
          </a:p>
          <a:p>
            <a:r>
              <a:rPr lang="en-SG" sz="3600" b="1" dirty="0">
                <a:solidFill>
                  <a:schemeClr val="tx1"/>
                </a:solidFill>
                <a:latin typeface="Times New Roman" panose="02020603050405020304" pitchFamily="18" charset="0"/>
                <a:cs typeface="Times New Roman" panose="02020603050405020304" pitchFamily="18" charset="0"/>
              </a:rPr>
              <a:t>SSR &amp; RSC &amp; RCC</a:t>
            </a:r>
          </a:p>
        </p:txBody>
      </p:sp>
      <p:pic>
        <p:nvPicPr>
          <p:cNvPr id="6" name="Picture 5">
            <a:extLst>
              <a:ext uri="{FF2B5EF4-FFF2-40B4-BE49-F238E27FC236}">
                <a16:creationId xmlns:a16="http://schemas.microsoft.com/office/drawing/2014/main" id="{A51A1710-B979-40F3-1FE1-0AC837E61562}"/>
              </a:ext>
            </a:extLst>
          </p:cNvPr>
          <p:cNvPicPr>
            <a:picLocks noChangeAspect="1"/>
          </p:cNvPicPr>
          <p:nvPr/>
        </p:nvPicPr>
        <p:blipFill>
          <a:blip r:embed="rId7"/>
          <a:stretch>
            <a:fillRect/>
          </a:stretch>
        </p:blipFill>
        <p:spPr>
          <a:xfrm>
            <a:off x="-1" y="3091687"/>
            <a:ext cx="4512129" cy="1804077"/>
          </a:xfrm>
          <a:prstGeom prst="rect">
            <a:avLst/>
          </a:prstGeom>
        </p:spPr>
      </p:pic>
    </p:spTree>
    <p:extLst>
      <p:ext uri="{BB962C8B-B14F-4D97-AF65-F5344CB8AC3E}">
        <p14:creationId xmlns:p14="http://schemas.microsoft.com/office/powerpoint/2010/main" val="8064449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5"/>
                                        </p:tgtEl>
                                      </p:cBhvr>
                                    </p:animEffect>
                                    <p:animScale>
                                      <p:cBhvr>
                                        <p:cTn id="7" dur="250" autoRev="1" fill="hold"/>
                                        <p:tgtEl>
                                          <p:spTgt spid="1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7206520-C5E9-829A-9FB3-26B80B26684C}"/>
              </a:ext>
            </a:extLst>
          </p:cNvPr>
          <p:cNvSpPr/>
          <p:nvPr/>
        </p:nvSpPr>
        <p:spPr>
          <a:xfrm>
            <a:off x="0" y="0"/>
            <a:ext cx="4776186" cy="981512"/>
          </a:xfrm>
          <a:prstGeom prst="rect">
            <a:avLst/>
          </a:prstGeom>
          <a:solidFill>
            <a:schemeClr val="accent6">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fr-FR" sz="3200" b="1" i="0" dirty="0">
                <a:effectLst/>
                <a:latin typeface="inherit"/>
              </a:rPr>
              <a:t>Server Components vs Client Components</a:t>
            </a:r>
            <a:endParaRPr lang="fr-FR" sz="3200" b="1" i="0" dirty="0">
              <a:effectLst/>
              <a:latin typeface="-apple-system"/>
            </a:endParaRPr>
          </a:p>
        </p:txBody>
      </p:sp>
      <p:pic>
        <p:nvPicPr>
          <p:cNvPr id="14" name="Picture 13">
            <a:extLst>
              <a:ext uri="{FF2B5EF4-FFF2-40B4-BE49-F238E27FC236}">
                <a16:creationId xmlns:a16="http://schemas.microsoft.com/office/drawing/2014/main" id="{B54D8C79-7A58-F770-48F4-B13FEA4F89B5}"/>
              </a:ext>
            </a:extLst>
          </p:cNvPr>
          <p:cNvPicPr>
            <a:picLocks noChangeAspect="1"/>
          </p:cNvPicPr>
          <p:nvPr/>
        </p:nvPicPr>
        <p:blipFill>
          <a:blip r:embed="rId2"/>
          <a:stretch>
            <a:fillRect/>
          </a:stretch>
        </p:blipFill>
        <p:spPr>
          <a:xfrm>
            <a:off x="354900" y="2243646"/>
            <a:ext cx="5214750" cy="2596496"/>
          </a:xfrm>
          <a:prstGeom prst="rect">
            <a:avLst/>
          </a:prstGeom>
        </p:spPr>
      </p:pic>
      <p:pic>
        <p:nvPicPr>
          <p:cNvPr id="19" name="Picture 18">
            <a:extLst>
              <a:ext uri="{FF2B5EF4-FFF2-40B4-BE49-F238E27FC236}">
                <a16:creationId xmlns:a16="http://schemas.microsoft.com/office/drawing/2014/main" id="{110B30CC-D51C-E18A-7055-AC656A8E2506}"/>
              </a:ext>
            </a:extLst>
          </p:cNvPr>
          <p:cNvPicPr>
            <a:picLocks noChangeAspect="1"/>
          </p:cNvPicPr>
          <p:nvPr/>
        </p:nvPicPr>
        <p:blipFill>
          <a:blip r:embed="rId3"/>
          <a:stretch>
            <a:fillRect/>
          </a:stretch>
        </p:blipFill>
        <p:spPr>
          <a:xfrm>
            <a:off x="6622349" y="2265717"/>
            <a:ext cx="5214751" cy="2582131"/>
          </a:xfrm>
          <a:prstGeom prst="rect">
            <a:avLst/>
          </a:prstGeom>
        </p:spPr>
      </p:pic>
    </p:spTree>
    <p:extLst>
      <p:ext uri="{BB962C8B-B14F-4D97-AF65-F5344CB8AC3E}">
        <p14:creationId xmlns:p14="http://schemas.microsoft.com/office/powerpoint/2010/main" val="4414242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500" fill="hold"/>
                                        <p:tgtEl>
                                          <p:spTgt spid="19"/>
                                        </p:tgtEl>
                                        <p:attrNameLst>
                                          <p:attrName>ppt_w</p:attrName>
                                        </p:attrNameLst>
                                      </p:cBhvr>
                                      <p:tavLst>
                                        <p:tav tm="0">
                                          <p:val>
                                            <p:fltVal val="0"/>
                                          </p:val>
                                        </p:tav>
                                        <p:tav tm="100000">
                                          <p:val>
                                            <p:strVal val="#ppt_w"/>
                                          </p:val>
                                        </p:tav>
                                      </p:tavLst>
                                    </p:anim>
                                    <p:anim calcmode="lin" valueType="num">
                                      <p:cBhvr>
                                        <p:cTn id="15" dur="500" fill="hold"/>
                                        <p:tgtEl>
                                          <p:spTgt spid="19"/>
                                        </p:tgtEl>
                                        <p:attrNameLst>
                                          <p:attrName>ppt_h</p:attrName>
                                        </p:attrNameLst>
                                      </p:cBhvr>
                                      <p:tavLst>
                                        <p:tav tm="0">
                                          <p:val>
                                            <p:fltVal val="0"/>
                                          </p:val>
                                        </p:tav>
                                        <p:tav tm="100000">
                                          <p:val>
                                            <p:strVal val="#ppt_h"/>
                                          </p:val>
                                        </p:tav>
                                      </p:tavLst>
                                    </p:anim>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7206520-C5E9-829A-9FB3-26B80B26684C}"/>
              </a:ext>
            </a:extLst>
          </p:cNvPr>
          <p:cNvSpPr/>
          <p:nvPr/>
        </p:nvSpPr>
        <p:spPr>
          <a:xfrm>
            <a:off x="-1" y="0"/>
            <a:ext cx="6525987" cy="981512"/>
          </a:xfrm>
          <a:prstGeom prst="rect">
            <a:avLst/>
          </a:prstGeom>
          <a:solidFill>
            <a:schemeClr val="accent6">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sz="3200" b="1" i="0" dirty="0">
                <a:effectLst/>
                <a:latin typeface="-apple-system"/>
              </a:rPr>
              <a:t>How to Use Client and Server Components Together</a:t>
            </a:r>
          </a:p>
        </p:txBody>
      </p:sp>
      <p:pic>
        <p:nvPicPr>
          <p:cNvPr id="3" name="Picture 2">
            <a:extLst>
              <a:ext uri="{FF2B5EF4-FFF2-40B4-BE49-F238E27FC236}">
                <a16:creationId xmlns:a16="http://schemas.microsoft.com/office/drawing/2014/main" id="{CD8570FA-481C-C462-5B25-F9C8CF16AF56}"/>
              </a:ext>
            </a:extLst>
          </p:cNvPr>
          <p:cNvPicPr>
            <a:picLocks noChangeAspect="1"/>
          </p:cNvPicPr>
          <p:nvPr/>
        </p:nvPicPr>
        <p:blipFill>
          <a:blip r:embed="rId2"/>
          <a:stretch>
            <a:fillRect/>
          </a:stretch>
        </p:blipFill>
        <p:spPr>
          <a:xfrm>
            <a:off x="1000648" y="1382636"/>
            <a:ext cx="4077538" cy="3289659"/>
          </a:xfrm>
          <a:prstGeom prst="rect">
            <a:avLst/>
          </a:prstGeom>
        </p:spPr>
      </p:pic>
      <p:sp>
        <p:nvSpPr>
          <p:cNvPr id="6" name="Rectangle 5">
            <a:extLst>
              <a:ext uri="{FF2B5EF4-FFF2-40B4-BE49-F238E27FC236}">
                <a16:creationId xmlns:a16="http://schemas.microsoft.com/office/drawing/2014/main" id="{AC5A0597-1E90-99D8-1A6E-B80454703D4F}"/>
              </a:ext>
            </a:extLst>
          </p:cNvPr>
          <p:cNvSpPr/>
          <p:nvPr/>
        </p:nvSpPr>
        <p:spPr>
          <a:xfrm>
            <a:off x="6309291" y="1633008"/>
            <a:ext cx="4064857" cy="34719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fontAlgn="base"/>
            <a:r>
              <a:rPr lang="en-US" sz="2000" dirty="0">
                <a:solidFill>
                  <a:schemeClr val="tx1"/>
                </a:solidFill>
                <a:latin typeface="Times New Roman" panose="02020603050405020304" pitchFamily="18" charset="0"/>
                <a:cs typeface="Times New Roman" panose="02020603050405020304" pitchFamily="18" charset="0"/>
              </a:rPr>
              <a:t>- You can import Client Components inside Server Components.</a:t>
            </a:r>
          </a:p>
          <a:p>
            <a:pPr fontAlgn="base"/>
            <a:endParaRPr lang="en-US" sz="2000" dirty="0">
              <a:solidFill>
                <a:schemeClr val="tx1"/>
              </a:solidFill>
              <a:latin typeface="Times New Roman" panose="02020603050405020304" pitchFamily="18" charset="0"/>
              <a:cs typeface="Times New Roman" panose="02020603050405020304" pitchFamily="18" charset="0"/>
            </a:endParaRPr>
          </a:p>
          <a:p>
            <a:pPr fontAlgn="base"/>
            <a:r>
              <a:rPr lang="en-US" sz="2000" dirty="0">
                <a:solidFill>
                  <a:schemeClr val="tx1"/>
                </a:solidFill>
                <a:latin typeface="Times New Roman" panose="02020603050405020304" pitchFamily="18" charset="0"/>
                <a:cs typeface="Times New Roman" panose="02020603050405020304" pitchFamily="18" charset="0"/>
              </a:rPr>
              <a:t>- You cannot import Server Components inside Client Components.</a:t>
            </a:r>
          </a:p>
          <a:p>
            <a:pPr fontAlgn="base"/>
            <a:endParaRPr lang="en-US" sz="2000" dirty="0">
              <a:solidFill>
                <a:schemeClr val="tx1"/>
              </a:solidFill>
              <a:latin typeface="Times New Roman" panose="02020603050405020304" pitchFamily="18" charset="0"/>
              <a:cs typeface="Times New Roman" panose="02020603050405020304" pitchFamily="18" charset="0"/>
            </a:endParaRPr>
          </a:p>
          <a:p>
            <a:pPr fontAlgn="base"/>
            <a:r>
              <a:rPr lang="en-US" sz="2000" dirty="0">
                <a:solidFill>
                  <a:schemeClr val="tx1"/>
                </a:solidFill>
                <a:latin typeface="Times New Roman" panose="02020603050405020304" pitchFamily="18" charset="0"/>
                <a:cs typeface="Times New Roman" panose="02020603050405020304" pitchFamily="18" charset="0"/>
              </a:rPr>
              <a:t>- You can pass a Server Component as a child prop to a Client Component inside Server Component.</a:t>
            </a:r>
          </a:p>
        </p:txBody>
      </p:sp>
      <p:pic>
        <p:nvPicPr>
          <p:cNvPr id="10" name="Picture 9">
            <a:extLst>
              <a:ext uri="{FF2B5EF4-FFF2-40B4-BE49-F238E27FC236}">
                <a16:creationId xmlns:a16="http://schemas.microsoft.com/office/drawing/2014/main" id="{0A563A36-C3BC-7DE0-D1D8-4D2396DB5BF5}"/>
              </a:ext>
            </a:extLst>
          </p:cNvPr>
          <p:cNvPicPr>
            <a:picLocks noChangeAspect="1"/>
          </p:cNvPicPr>
          <p:nvPr/>
        </p:nvPicPr>
        <p:blipFill>
          <a:blip r:embed="rId3"/>
          <a:stretch>
            <a:fillRect/>
          </a:stretch>
        </p:blipFill>
        <p:spPr>
          <a:xfrm>
            <a:off x="1000649" y="4854606"/>
            <a:ext cx="4077538" cy="1368478"/>
          </a:xfrm>
          <a:prstGeom prst="rect">
            <a:avLst/>
          </a:prstGeom>
        </p:spPr>
      </p:pic>
    </p:spTree>
    <p:extLst>
      <p:ext uri="{BB962C8B-B14F-4D97-AF65-F5344CB8AC3E}">
        <p14:creationId xmlns:p14="http://schemas.microsoft.com/office/powerpoint/2010/main" val="59162340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1000" fill="hold"/>
                                        <p:tgtEl>
                                          <p:spTgt spid="10"/>
                                        </p:tgtEl>
                                        <p:attrNameLst>
                                          <p:attrName>ppt_w</p:attrName>
                                        </p:attrNameLst>
                                      </p:cBhvr>
                                      <p:tavLst>
                                        <p:tav tm="0">
                                          <p:val>
                                            <p:fltVal val="0"/>
                                          </p:val>
                                        </p:tav>
                                        <p:tav tm="100000">
                                          <p:val>
                                            <p:strVal val="#ppt_w"/>
                                          </p:val>
                                        </p:tav>
                                      </p:tavLst>
                                    </p:anim>
                                    <p:anim calcmode="lin" valueType="num">
                                      <p:cBhvr>
                                        <p:cTn id="14" dur="1000" fill="hold"/>
                                        <p:tgtEl>
                                          <p:spTgt spid="10"/>
                                        </p:tgtEl>
                                        <p:attrNameLst>
                                          <p:attrName>ppt_h</p:attrName>
                                        </p:attrNameLst>
                                      </p:cBhvr>
                                      <p:tavLst>
                                        <p:tav tm="0">
                                          <p:val>
                                            <p:fltVal val="0"/>
                                          </p:val>
                                        </p:tav>
                                        <p:tav tm="100000">
                                          <p:val>
                                            <p:strVal val="#ppt_h"/>
                                          </p:val>
                                        </p:tav>
                                      </p:tavLst>
                                    </p:anim>
                                    <p:anim calcmode="lin" valueType="num">
                                      <p:cBhvr>
                                        <p:cTn id="15" dur="1000" fill="hold"/>
                                        <p:tgtEl>
                                          <p:spTgt spid="10"/>
                                        </p:tgtEl>
                                        <p:attrNameLst>
                                          <p:attrName>style.rotation</p:attrName>
                                        </p:attrNameLst>
                                      </p:cBhvr>
                                      <p:tavLst>
                                        <p:tav tm="0">
                                          <p:val>
                                            <p:fltVal val="90"/>
                                          </p:val>
                                        </p:tav>
                                        <p:tav tm="100000">
                                          <p:val>
                                            <p:fltVal val="0"/>
                                          </p:val>
                                        </p:tav>
                                      </p:tavLst>
                                    </p:anim>
                                    <p:animEffect transition="in" filter="fade">
                                      <p:cBhvr>
                                        <p:cTn id="16" dur="1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 calcmode="lin" valueType="num">
                                      <p:cBhvr>
                                        <p:cTn id="23" dur="1000" fill="hold"/>
                                        <p:tgtEl>
                                          <p:spTgt spid="6"/>
                                        </p:tgtEl>
                                        <p:attrNameLst>
                                          <p:attrName>style.rotation</p:attrName>
                                        </p:attrNameLst>
                                      </p:cBhvr>
                                      <p:tavLst>
                                        <p:tav tm="0">
                                          <p:val>
                                            <p:fltVal val="90"/>
                                          </p:val>
                                        </p:tav>
                                        <p:tav tm="100000">
                                          <p:val>
                                            <p:fltVal val="0"/>
                                          </p:val>
                                        </p:tav>
                                      </p:tavLst>
                                    </p:anim>
                                    <p:animEffect transition="in" filter="fade">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7206520-C5E9-829A-9FB3-26B80B26684C}"/>
              </a:ext>
            </a:extLst>
          </p:cNvPr>
          <p:cNvSpPr/>
          <p:nvPr/>
        </p:nvSpPr>
        <p:spPr>
          <a:xfrm>
            <a:off x="-1" y="0"/>
            <a:ext cx="6319158" cy="981512"/>
          </a:xfrm>
          <a:prstGeom prst="rect">
            <a:avLst/>
          </a:prstGeom>
          <a:solidFill>
            <a:schemeClr val="accent6">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sz="3200" b="1" i="0" dirty="0">
                <a:effectLst/>
                <a:latin typeface="-apple-system"/>
              </a:rPr>
              <a:t>Aren't RSCs the Same as Server Side Rendering (SSR)?</a:t>
            </a:r>
          </a:p>
        </p:txBody>
      </p:sp>
      <p:sp>
        <p:nvSpPr>
          <p:cNvPr id="4" name="Rectangle 3">
            <a:extLst>
              <a:ext uri="{FF2B5EF4-FFF2-40B4-BE49-F238E27FC236}">
                <a16:creationId xmlns:a16="http://schemas.microsoft.com/office/drawing/2014/main" id="{460D9458-882F-025C-09B9-E05F68B215CB}"/>
              </a:ext>
            </a:extLst>
          </p:cNvPr>
          <p:cNvSpPr/>
          <p:nvPr/>
        </p:nvSpPr>
        <p:spPr>
          <a:xfrm>
            <a:off x="1512098" y="5511499"/>
            <a:ext cx="9176119" cy="146624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fontAlgn="base">
              <a:buFont typeface="Wingdings" panose="05000000000000000000" pitchFamily="2" charset="2"/>
              <a:buChar char="Ø"/>
            </a:pPr>
            <a:r>
              <a:rPr lang="en-US" sz="2000" b="1" dirty="0">
                <a:solidFill>
                  <a:srgbClr val="FF0000"/>
                </a:solidFill>
                <a:latin typeface="Times New Roman" panose="02020603050405020304" pitchFamily="18" charset="0"/>
                <a:cs typeface="Times New Roman" panose="02020603050405020304" pitchFamily="18" charset="0"/>
              </a:rPr>
              <a:t>Summary: SSR is useful for faster loading of the initial page of your application. You can use SSR and RSCs together in your application without any problems.</a:t>
            </a:r>
          </a:p>
        </p:txBody>
      </p:sp>
      <p:sp>
        <p:nvSpPr>
          <p:cNvPr id="7" name="Rectangle 6">
            <a:extLst>
              <a:ext uri="{FF2B5EF4-FFF2-40B4-BE49-F238E27FC236}">
                <a16:creationId xmlns:a16="http://schemas.microsoft.com/office/drawing/2014/main" id="{07206520-C5E9-829A-9FB3-26B80B26684C}"/>
              </a:ext>
            </a:extLst>
          </p:cNvPr>
          <p:cNvSpPr/>
          <p:nvPr/>
        </p:nvSpPr>
        <p:spPr>
          <a:xfrm>
            <a:off x="2879270" y="1428125"/>
            <a:ext cx="6319158" cy="270619"/>
          </a:xfrm>
          <a:prstGeom prst="rect">
            <a:avLst/>
          </a:prstGeom>
          <a:solidFill>
            <a:schemeClr val="accent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endParaRPr lang="en-US" sz="3200" b="1" i="0" dirty="0">
              <a:effectLst/>
              <a:latin typeface="-apple-system"/>
            </a:endParaRPr>
          </a:p>
        </p:txBody>
      </p:sp>
      <p:sp>
        <p:nvSpPr>
          <p:cNvPr id="3" name="Snip and Round Single Corner Rectangle 2"/>
          <p:cNvSpPr/>
          <p:nvPr/>
        </p:nvSpPr>
        <p:spPr>
          <a:xfrm flipH="1">
            <a:off x="2572064" y="1694479"/>
            <a:ext cx="3295336" cy="3945500"/>
          </a:xfrm>
          <a:prstGeom prst="snipRoundRect">
            <a:avLst>
              <a:gd name="adj1" fmla="val 12963"/>
              <a:gd name="adj2" fmla="val 8796"/>
            </a:avLst>
          </a:prstGeom>
          <a:solidFill>
            <a:schemeClr val="accent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fontAlgn="base"/>
            <a:endParaRPr lang="en-US" sz="3200" b="1">
              <a:latin typeface="-apple-system"/>
            </a:endParaRPr>
          </a:p>
        </p:txBody>
      </p:sp>
      <p:sp>
        <p:nvSpPr>
          <p:cNvPr id="6" name="Rectangle 5">
            <a:extLst>
              <a:ext uri="{FF2B5EF4-FFF2-40B4-BE49-F238E27FC236}">
                <a16:creationId xmlns:a16="http://schemas.microsoft.com/office/drawing/2014/main" id="{AC5A0597-1E90-99D8-1A6E-B80454703D4F}"/>
              </a:ext>
            </a:extLst>
          </p:cNvPr>
          <p:cNvSpPr/>
          <p:nvPr/>
        </p:nvSpPr>
        <p:spPr>
          <a:xfrm>
            <a:off x="2786742" y="1909472"/>
            <a:ext cx="3001256" cy="34719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fontAlgn="base"/>
            <a:r>
              <a:rPr lang="en-US" sz="2000" b="1" dirty="0">
                <a:solidFill>
                  <a:srgbClr val="FF0000"/>
                </a:solidFill>
                <a:latin typeface="Times New Roman" panose="02020603050405020304" pitchFamily="18" charset="0"/>
                <a:cs typeface="Times New Roman" panose="02020603050405020304" pitchFamily="18" charset="0"/>
              </a:rPr>
              <a:t>SSR: </a:t>
            </a:r>
            <a:r>
              <a:rPr lang="en-US" sz="2000" dirty="0">
                <a:solidFill>
                  <a:schemeClr val="tx1"/>
                </a:solidFill>
                <a:latin typeface="Times New Roman" panose="02020603050405020304" pitchFamily="18" charset="0"/>
                <a:cs typeface="Times New Roman" panose="02020603050405020304" pitchFamily="18" charset="0"/>
              </a:rPr>
              <a:t>Send the raw HTML from the server to the client, then all the client side JavaScript gets downloaded. React starts the Hydration process to transform the HTML to an interactive React component. In SSR the component doesn't stay on the server.</a:t>
            </a:r>
          </a:p>
        </p:txBody>
      </p:sp>
      <p:sp>
        <p:nvSpPr>
          <p:cNvPr id="9" name="Snip and Round Single Corner Rectangle 8"/>
          <p:cNvSpPr/>
          <p:nvPr/>
        </p:nvSpPr>
        <p:spPr>
          <a:xfrm>
            <a:off x="6029399" y="1698743"/>
            <a:ext cx="3428041" cy="3945500"/>
          </a:xfrm>
          <a:prstGeom prst="snipRoundRect">
            <a:avLst>
              <a:gd name="adj1" fmla="val 11917"/>
              <a:gd name="adj2" fmla="val 7851"/>
            </a:avLst>
          </a:prstGeom>
          <a:solidFill>
            <a:schemeClr val="accent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fontAlgn="base"/>
            <a:endParaRPr lang="en-US" sz="3200" b="1">
              <a:latin typeface="-apple-system"/>
            </a:endParaRPr>
          </a:p>
        </p:txBody>
      </p:sp>
      <p:sp>
        <p:nvSpPr>
          <p:cNvPr id="2" name="Rectangle 1">
            <a:extLst>
              <a:ext uri="{FF2B5EF4-FFF2-40B4-BE49-F238E27FC236}">
                <a16:creationId xmlns:a16="http://schemas.microsoft.com/office/drawing/2014/main" id="{F4361BE9-1449-C62C-4056-3287BE47789D}"/>
              </a:ext>
            </a:extLst>
          </p:cNvPr>
          <p:cNvSpPr/>
          <p:nvPr/>
        </p:nvSpPr>
        <p:spPr>
          <a:xfrm>
            <a:off x="6100158" y="1006609"/>
            <a:ext cx="3428042" cy="34719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fontAlgn="base"/>
            <a:r>
              <a:rPr lang="en-US" sz="2000" b="1" dirty="0">
                <a:solidFill>
                  <a:srgbClr val="FF0000"/>
                </a:solidFill>
                <a:latin typeface="Times New Roman" panose="02020603050405020304" pitchFamily="18" charset="0"/>
                <a:cs typeface="Times New Roman" panose="02020603050405020304" pitchFamily="18" charset="0"/>
              </a:rPr>
              <a:t>RSC: </a:t>
            </a:r>
            <a:r>
              <a:rPr lang="en-US" sz="2000" dirty="0">
                <a:solidFill>
                  <a:schemeClr val="tx1"/>
                </a:solidFill>
                <a:latin typeface="Times New Roman" panose="02020603050405020304" pitchFamily="18" charset="0"/>
                <a:cs typeface="Times New Roman" panose="02020603050405020304" pitchFamily="18" charset="0"/>
              </a:rPr>
              <a:t>The components stay on the server and have access to the server infrastructure without making any network roundtrips.</a:t>
            </a:r>
          </a:p>
        </p:txBody>
      </p:sp>
    </p:spTree>
    <p:extLst>
      <p:ext uri="{BB962C8B-B14F-4D97-AF65-F5344CB8AC3E}">
        <p14:creationId xmlns:p14="http://schemas.microsoft.com/office/powerpoint/2010/main" val="160352169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0-#ppt_w/2"/>
                                          </p:val>
                                        </p:tav>
                                        <p:tav tm="100000">
                                          <p:val>
                                            <p:strVal val="#ppt_x"/>
                                          </p:val>
                                        </p:tav>
                                      </p:tavLst>
                                    </p:anim>
                                    <p:anim calcmode="lin" valueType="num">
                                      <p:cBhvr additive="base">
                                        <p:cTn id="3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P spid="6" grpId="0"/>
      <p:bldP spid="9"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1E784E-F26D-572A-D9EF-CB835F515092}"/>
              </a:ext>
            </a:extLst>
          </p:cNvPr>
          <p:cNvPicPr>
            <a:picLocks noChangeAspect="1"/>
          </p:cNvPicPr>
          <p:nvPr/>
        </p:nvPicPr>
        <p:blipFill>
          <a:blip r:embed="rId2"/>
          <a:stretch>
            <a:fillRect/>
          </a:stretch>
        </p:blipFill>
        <p:spPr>
          <a:xfrm>
            <a:off x="0" y="67113"/>
            <a:ext cx="12192000" cy="6811315"/>
          </a:xfrm>
          <a:prstGeom prst="rect">
            <a:avLst/>
          </a:prstGeom>
        </p:spPr>
      </p:pic>
      <p:sp>
        <p:nvSpPr>
          <p:cNvPr id="3" name="Flowchart: Delay 2">
            <a:extLst>
              <a:ext uri="{FF2B5EF4-FFF2-40B4-BE49-F238E27FC236}">
                <a16:creationId xmlns:a16="http://schemas.microsoft.com/office/drawing/2014/main" id="{C607A485-A774-FE3B-F888-22A3175D662A}"/>
              </a:ext>
            </a:extLst>
          </p:cNvPr>
          <p:cNvSpPr/>
          <p:nvPr/>
        </p:nvSpPr>
        <p:spPr>
          <a:xfrm>
            <a:off x="0" y="0"/>
            <a:ext cx="4953162" cy="6878428"/>
          </a:xfrm>
          <a:prstGeom prst="flowChartDelay">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 name="Picture 4">
            <a:extLst>
              <a:ext uri="{FF2B5EF4-FFF2-40B4-BE49-F238E27FC236}">
                <a16:creationId xmlns:a16="http://schemas.microsoft.com/office/drawing/2014/main" id="{BCB035F1-E3A8-D782-FE73-03DDCA0D4D8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383" b="92617" l="9880" r="89880">
                        <a14:foregroundMark x1="61446" y1="7718" x2="61446" y2="7718"/>
                        <a14:foregroundMark x1="85301" y1="33893" x2="85301" y2="33893"/>
                        <a14:foregroundMark x1="70602" y1="37584" x2="70602" y2="37584"/>
                        <a14:foregroundMark x1="36627" y1="20470" x2="36627" y2="20470"/>
                        <a14:foregroundMark x1="68916" y1="92617" x2="68916" y2="92617"/>
                        <a14:foregroundMark x1="89639" y1="50000" x2="89639" y2="50000"/>
                        <a14:foregroundMark x1="36386" y1="23490" x2="36386" y2="23490"/>
                        <a14:foregroundMark x1="38313" y1="31879" x2="38313" y2="31879"/>
                        <a14:foregroundMark x1="24096" y1="16779" x2="28193" y2="42953"/>
                        <a14:foregroundMark x1="28434" y1="42953" x2="29398" y2="44295"/>
                      </a14:backgroundRemoval>
                    </a14:imgEffect>
                  </a14:imgLayer>
                </a14:imgProps>
              </a:ext>
            </a:extLst>
          </a:blip>
          <a:stretch>
            <a:fillRect/>
          </a:stretch>
        </p:blipFill>
        <p:spPr>
          <a:xfrm rot="274725">
            <a:off x="6229710" y="2220000"/>
            <a:ext cx="4940244" cy="3547452"/>
          </a:xfrm>
          <a:prstGeom prst="rect">
            <a:avLst/>
          </a:prstGeom>
        </p:spPr>
      </p:pic>
      <p:pic>
        <p:nvPicPr>
          <p:cNvPr id="7" name="Picture 6">
            <a:extLst>
              <a:ext uri="{FF2B5EF4-FFF2-40B4-BE49-F238E27FC236}">
                <a16:creationId xmlns:a16="http://schemas.microsoft.com/office/drawing/2014/main" id="{1E775D5C-D5C5-641A-16BE-AF55CD6781CC}"/>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903315">
            <a:off x="8982635" y="1010897"/>
            <a:ext cx="718304" cy="805717"/>
          </a:xfrm>
          <a:prstGeom prst="rect">
            <a:avLst/>
          </a:prstGeom>
        </p:spPr>
      </p:pic>
      <p:pic>
        <p:nvPicPr>
          <p:cNvPr id="8" name="Picture 7">
            <a:extLst>
              <a:ext uri="{FF2B5EF4-FFF2-40B4-BE49-F238E27FC236}">
                <a16:creationId xmlns:a16="http://schemas.microsoft.com/office/drawing/2014/main" id="{3CD763A7-485C-A63F-7518-E4A819313687}"/>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903315">
            <a:off x="5880365" y="392488"/>
            <a:ext cx="463584" cy="519999"/>
          </a:xfrm>
          <a:prstGeom prst="rect">
            <a:avLst/>
          </a:prstGeom>
        </p:spPr>
      </p:pic>
      <p:pic>
        <p:nvPicPr>
          <p:cNvPr id="9" name="Picture 8">
            <a:extLst>
              <a:ext uri="{FF2B5EF4-FFF2-40B4-BE49-F238E27FC236}">
                <a16:creationId xmlns:a16="http://schemas.microsoft.com/office/drawing/2014/main" id="{A035F811-4529-8F77-0790-73F5191D52C4}"/>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317868">
            <a:off x="8963631" y="6012433"/>
            <a:ext cx="718304" cy="805717"/>
          </a:xfrm>
          <a:prstGeom prst="rect">
            <a:avLst/>
          </a:prstGeom>
        </p:spPr>
      </p:pic>
      <p:pic>
        <p:nvPicPr>
          <p:cNvPr id="10" name="Picture 9">
            <a:extLst>
              <a:ext uri="{FF2B5EF4-FFF2-40B4-BE49-F238E27FC236}">
                <a16:creationId xmlns:a16="http://schemas.microsoft.com/office/drawing/2014/main" id="{98057C02-507C-442D-46D8-838362772703}"/>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317868">
            <a:off x="5861361" y="5394024"/>
            <a:ext cx="463584" cy="519999"/>
          </a:xfrm>
          <a:prstGeom prst="rect">
            <a:avLst/>
          </a:prstGeom>
        </p:spPr>
      </p:pic>
      <p:pic>
        <p:nvPicPr>
          <p:cNvPr id="12" name="Picture 11">
            <a:extLst>
              <a:ext uri="{FF2B5EF4-FFF2-40B4-BE49-F238E27FC236}">
                <a16:creationId xmlns:a16="http://schemas.microsoft.com/office/drawing/2014/main" id="{2C686AAA-16B7-63D7-FCC0-D964C6E19F5D}"/>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4294">
            <a:off x="6270325" y="2737166"/>
            <a:ext cx="718304" cy="805717"/>
          </a:xfrm>
          <a:prstGeom prst="rect">
            <a:avLst/>
          </a:prstGeom>
        </p:spPr>
      </p:pic>
      <p:pic>
        <p:nvPicPr>
          <p:cNvPr id="13" name="Picture 12">
            <a:extLst>
              <a:ext uri="{FF2B5EF4-FFF2-40B4-BE49-F238E27FC236}">
                <a16:creationId xmlns:a16="http://schemas.microsoft.com/office/drawing/2014/main" id="{CB15C3A3-1166-966B-BC89-E975F39B59C0}"/>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4294">
            <a:off x="11059343" y="2995885"/>
            <a:ext cx="1008591" cy="1131330"/>
          </a:xfrm>
          <a:prstGeom prst="rect">
            <a:avLst/>
          </a:prstGeom>
        </p:spPr>
      </p:pic>
      <p:sp>
        <p:nvSpPr>
          <p:cNvPr id="14" name="Rectangle 13">
            <a:extLst>
              <a:ext uri="{FF2B5EF4-FFF2-40B4-BE49-F238E27FC236}">
                <a16:creationId xmlns:a16="http://schemas.microsoft.com/office/drawing/2014/main" id="{1FFAD5CB-4891-0013-595D-AB65DD3E847D}"/>
              </a:ext>
            </a:extLst>
          </p:cNvPr>
          <p:cNvSpPr/>
          <p:nvPr/>
        </p:nvSpPr>
        <p:spPr>
          <a:xfrm>
            <a:off x="171793" y="866343"/>
            <a:ext cx="779929" cy="685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7000" b="1" dirty="0">
                <a:solidFill>
                  <a:schemeClr val="tx1"/>
                </a:solidFill>
                <a:effectLst>
                  <a:outerShdw blurRad="50800" dist="38100" dir="8100000" algn="tr" rotWithShape="0">
                    <a:prstClr val="black">
                      <a:alpha val="40000"/>
                    </a:prstClr>
                  </a:outerShdw>
                </a:effectLst>
                <a:latin typeface="Bodoni MT Black" panose="02070A03080606020203" pitchFamily="18" charset="0"/>
                <a:cs typeface="Times New Roman" panose="02020603050405020304" pitchFamily="18" charset="0"/>
              </a:rPr>
              <a:t>3</a:t>
            </a:r>
          </a:p>
        </p:txBody>
      </p:sp>
      <p:sp>
        <p:nvSpPr>
          <p:cNvPr id="15" name="Rectangle 14">
            <a:extLst>
              <a:ext uri="{FF2B5EF4-FFF2-40B4-BE49-F238E27FC236}">
                <a16:creationId xmlns:a16="http://schemas.microsoft.com/office/drawing/2014/main" id="{A59D43D4-36E5-1CFA-19ED-83A290336963}"/>
              </a:ext>
            </a:extLst>
          </p:cNvPr>
          <p:cNvSpPr/>
          <p:nvPr/>
        </p:nvSpPr>
        <p:spPr>
          <a:xfrm>
            <a:off x="264473" y="2028472"/>
            <a:ext cx="4424216"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6000" b="1" dirty="0">
                <a:solidFill>
                  <a:schemeClr val="tx1"/>
                </a:solidFill>
                <a:latin typeface="Times New Roman" panose="02020603050405020304" pitchFamily="18" charset="0"/>
                <a:cs typeface="Times New Roman" panose="02020603050405020304" pitchFamily="18" charset="0"/>
              </a:rPr>
              <a:t>Features </a:t>
            </a:r>
          </a:p>
        </p:txBody>
      </p:sp>
      <p:pic>
        <p:nvPicPr>
          <p:cNvPr id="6" name="Picture 5">
            <a:extLst>
              <a:ext uri="{FF2B5EF4-FFF2-40B4-BE49-F238E27FC236}">
                <a16:creationId xmlns:a16="http://schemas.microsoft.com/office/drawing/2014/main" id="{A859BDD6-39CF-8AAE-1705-45685B39FF2E}"/>
              </a:ext>
            </a:extLst>
          </p:cNvPr>
          <p:cNvPicPr>
            <a:picLocks noChangeAspect="1"/>
          </p:cNvPicPr>
          <p:nvPr/>
        </p:nvPicPr>
        <p:blipFill>
          <a:blip r:embed="rId7"/>
          <a:stretch>
            <a:fillRect/>
          </a:stretch>
        </p:blipFill>
        <p:spPr>
          <a:xfrm>
            <a:off x="17089" y="3258708"/>
            <a:ext cx="4187949" cy="1903613"/>
          </a:xfrm>
          <a:prstGeom prst="rect">
            <a:avLst/>
          </a:prstGeom>
        </p:spPr>
      </p:pic>
    </p:spTree>
    <p:extLst>
      <p:ext uri="{BB962C8B-B14F-4D97-AF65-F5344CB8AC3E}">
        <p14:creationId xmlns:p14="http://schemas.microsoft.com/office/powerpoint/2010/main" val="403010535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5"/>
                                        </p:tgtEl>
                                      </p:cBhvr>
                                    </p:animEffect>
                                    <p:animScale>
                                      <p:cBhvr>
                                        <p:cTn id="7" dur="250" autoRev="1" fill="hold"/>
                                        <p:tgtEl>
                                          <p:spTgt spid="1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Top Corners Rounded 37">
            <a:extLst>
              <a:ext uri="{FF2B5EF4-FFF2-40B4-BE49-F238E27FC236}">
                <a16:creationId xmlns:a16="http://schemas.microsoft.com/office/drawing/2014/main" id="{94694ACE-0B7C-0015-5707-024019B807C2}"/>
              </a:ext>
            </a:extLst>
          </p:cNvPr>
          <p:cNvSpPr/>
          <p:nvPr/>
        </p:nvSpPr>
        <p:spPr>
          <a:xfrm>
            <a:off x="0" y="632317"/>
            <a:ext cx="12192000" cy="6225683"/>
          </a:xfrm>
          <a:prstGeom prst="round2SameRect">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8A8FEB9-5BFD-8B7C-4153-44F6028F2772}"/>
              </a:ext>
            </a:extLst>
          </p:cNvPr>
          <p:cNvGrpSpPr/>
          <p:nvPr/>
        </p:nvGrpSpPr>
        <p:grpSpPr>
          <a:xfrm>
            <a:off x="4299214" y="2365697"/>
            <a:ext cx="4465500" cy="2656849"/>
            <a:chOff x="4500362" y="2866094"/>
            <a:chExt cx="3072927" cy="1770551"/>
          </a:xfrm>
        </p:grpSpPr>
        <p:pic>
          <p:nvPicPr>
            <p:cNvPr id="3" name="Picture 2">
              <a:extLst>
                <a:ext uri="{FF2B5EF4-FFF2-40B4-BE49-F238E27FC236}">
                  <a16:creationId xmlns:a16="http://schemas.microsoft.com/office/drawing/2014/main" id="{55C5AC1A-E32F-703F-5134-64E5A3947AB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4500362" y="2866094"/>
              <a:ext cx="3072927" cy="1770551"/>
            </a:xfrm>
            <a:prstGeom prst="rect">
              <a:avLst/>
            </a:prstGeom>
          </p:spPr>
        </p:pic>
        <p:sp>
          <p:nvSpPr>
            <p:cNvPr id="4" name="Flowchart: Connector 3">
              <a:extLst>
                <a:ext uri="{FF2B5EF4-FFF2-40B4-BE49-F238E27FC236}">
                  <a16:creationId xmlns:a16="http://schemas.microsoft.com/office/drawing/2014/main" id="{8725AEBD-4DFC-9DEC-344B-9DBEA8E9B3A9}"/>
                </a:ext>
              </a:extLst>
            </p:cNvPr>
            <p:cNvSpPr/>
            <p:nvPr/>
          </p:nvSpPr>
          <p:spPr>
            <a:xfrm>
              <a:off x="5114045" y="3100894"/>
              <a:ext cx="1200756" cy="1207550"/>
            </a:xfrm>
            <a:prstGeom prst="flowChartConnector">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Rectangle 6">
            <a:extLst>
              <a:ext uri="{FF2B5EF4-FFF2-40B4-BE49-F238E27FC236}">
                <a16:creationId xmlns:a16="http://schemas.microsoft.com/office/drawing/2014/main" id="{0308C856-C799-5452-B2F0-D352C878A19D}"/>
              </a:ext>
            </a:extLst>
          </p:cNvPr>
          <p:cNvSpPr/>
          <p:nvPr/>
        </p:nvSpPr>
        <p:spPr>
          <a:xfrm>
            <a:off x="421516" y="73282"/>
            <a:ext cx="11509224" cy="605117"/>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4000" b="1" dirty="0">
                <a:solidFill>
                  <a:schemeClr val="bg1"/>
                </a:solidFill>
                <a:latin typeface="Times New Roman" panose="02020603050405020304" pitchFamily="18" charset="0"/>
                <a:cs typeface="Times New Roman" panose="02020603050405020304" pitchFamily="18" charset="0"/>
              </a:rPr>
              <a:t>3.1 Do and Don’t of React Server Component</a:t>
            </a:r>
          </a:p>
        </p:txBody>
      </p:sp>
      <p:cxnSp>
        <p:nvCxnSpPr>
          <p:cNvPr id="9" name="Straight Connector 8">
            <a:extLst>
              <a:ext uri="{FF2B5EF4-FFF2-40B4-BE49-F238E27FC236}">
                <a16:creationId xmlns:a16="http://schemas.microsoft.com/office/drawing/2014/main" id="{93062125-5870-A926-81A8-70A28638A95B}"/>
              </a:ext>
            </a:extLst>
          </p:cNvPr>
          <p:cNvCxnSpPr/>
          <p:nvPr/>
        </p:nvCxnSpPr>
        <p:spPr>
          <a:xfrm>
            <a:off x="583076" y="1862456"/>
            <a:ext cx="3510752"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BA048AA-B359-53F9-37A7-D4FA2554CA11}"/>
              </a:ext>
            </a:extLst>
          </p:cNvPr>
          <p:cNvCxnSpPr/>
          <p:nvPr/>
        </p:nvCxnSpPr>
        <p:spPr>
          <a:xfrm>
            <a:off x="7908063" y="1862456"/>
            <a:ext cx="351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97354ED-921B-FFCB-C77F-10AA3263C0F8}"/>
              </a:ext>
            </a:extLst>
          </p:cNvPr>
          <p:cNvSpPr/>
          <p:nvPr/>
        </p:nvSpPr>
        <p:spPr>
          <a:xfrm>
            <a:off x="1441865" y="1285746"/>
            <a:ext cx="1485893"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4000" b="1" dirty="0">
                <a:solidFill>
                  <a:srgbClr val="00B050"/>
                </a:solidFill>
                <a:latin typeface="Times New Roman" panose="02020603050405020304" pitchFamily="18" charset="0"/>
                <a:cs typeface="Times New Roman" panose="02020603050405020304" pitchFamily="18" charset="0"/>
              </a:rPr>
              <a:t>Do</a:t>
            </a:r>
          </a:p>
        </p:txBody>
      </p:sp>
      <p:sp>
        <p:nvSpPr>
          <p:cNvPr id="12" name="Rectangle 11">
            <a:extLst>
              <a:ext uri="{FF2B5EF4-FFF2-40B4-BE49-F238E27FC236}">
                <a16:creationId xmlns:a16="http://schemas.microsoft.com/office/drawing/2014/main" id="{B500BCD9-B8DC-2E9A-735B-1091510234B3}"/>
              </a:ext>
            </a:extLst>
          </p:cNvPr>
          <p:cNvSpPr/>
          <p:nvPr/>
        </p:nvSpPr>
        <p:spPr>
          <a:xfrm>
            <a:off x="9003458" y="1257339"/>
            <a:ext cx="1485893"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4000" b="1" dirty="0">
                <a:solidFill>
                  <a:srgbClr val="FF0000"/>
                </a:solidFill>
                <a:latin typeface="Times New Roman" panose="02020603050405020304" pitchFamily="18" charset="0"/>
                <a:cs typeface="Times New Roman" panose="02020603050405020304" pitchFamily="18" charset="0"/>
              </a:rPr>
              <a:t>Don’t</a:t>
            </a:r>
          </a:p>
        </p:txBody>
      </p:sp>
      <p:pic>
        <p:nvPicPr>
          <p:cNvPr id="16" name="Graphic 15" descr="Badge Tick1 with solid fill">
            <a:extLst>
              <a:ext uri="{FF2B5EF4-FFF2-40B4-BE49-F238E27FC236}">
                <a16:creationId xmlns:a16="http://schemas.microsoft.com/office/drawing/2014/main" id="{91C302C9-FE54-5DD9-3A21-2FD0EAFC976A}"/>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1070" y="2355278"/>
            <a:ext cx="453006" cy="453006"/>
          </a:xfrm>
          <a:prstGeom prst="rect">
            <a:avLst/>
          </a:prstGeom>
        </p:spPr>
      </p:pic>
      <p:pic>
        <p:nvPicPr>
          <p:cNvPr id="18" name="Graphic 17" descr="Badge Cross with solid fill">
            <a:extLst>
              <a:ext uri="{FF2B5EF4-FFF2-40B4-BE49-F238E27FC236}">
                <a16:creationId xmlns:a16="http://schemas.microsoft.com/office/drawing/2014/main" id="{D8F07353-8EA4-B6DC-3E55-1181DAF6CF49}"/>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50863" y="2409248"/>
            <a:ext cx="457200" cy="457200"/>
          </a:xfrm>
          <a:prstGeom prst="rect">
            <a:avLst/>
          </a:prstGeom>
        </p:spPr>
      </p:pic>
      <p:pic>
        <p:nvPicPr>
          <p:cNvPr id="24" name="Graphic 23" descr="Badge Tick1 with solid fill">
            <a:extLst>
              <a:ext uri="{FF2B5EF4-FFF2-40B4-BE49-F238E27FC236}">
                <a16:creationId xmlns:a16="http://schemas.microsoft.com/office/drawing/2014/main" id="{A76D849A-B6C0-4DA5-3876-AAF7C6CEED9D}"/>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1070" y="3188781"/>
            <a:ext cx="453006" cy="453006"/>
          </a:xfrm>
          <a:prstGeom prst="rect">
            <a:avLst/>
          </a:prstGeom>
        </p:spPr>
      </p:pic>
      <p:sp>
        <p:nvSpPr>
          <p:cNvPr id="29" name="Rectangle 28">
            <a:extLst>
              <a:ext uri="{FF2B5EF4-FFF2-40B4-BE49-F238E27FC236}">
                <a16:creationId xmlns:a16="http://schemas.microsoft.com/office/drawing/2014/main" id="{184792F2-3E13-F28D-5C0F-6BF15D276B16}"/>
              </a:ext>
            </a:extLst>
          </p:cNvPr>
          <p:cNvSpPr/>
          <p:nvPr/>
        </p:nvSpPr>
        <p:spPr>
          <a:xfrm>
            <a:off x="1025560" y="2349541"/>
            <a:ext cx="3257489"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2000" dirty="0">
                <a:solidFill>
                  <a:schemeClr val="tx1"/>
                </a:solidFill>
                <a:latin typeface="Times New Roman" panose="02020603050405020304" pitchFamily="18" charset="0"/>
                <a:cs typeface="Times New Roman" panose="02020603050405020304" pitchFamily="18" charset="0"/>
              </a:rPr>
              <a:t>Use async/await with data sources: </a:t>
            </a:r>
            <a:r>
              <a:rPr lang="en-SG" sz="2000" dirty="0" err="1">
                <a:solidFill>
                  <a:schemeClr val="tx1"/>
                </a:solidFill>
                <a:latin typeface="Times New Roman" panose="02020603050405020304" pitchFamily="18" charset="0"/>
                <a:cs typeface="Times New Roman" panose="02020603050405020304" pitchFamily="18" charset="0"/>
              </a:rPr>
              <a:t>db</a:t>
            </a:r>
            <a:r>
              <a:rPr lang="en-SG" sz="2000" dirty="0">
                <a:solidFill>
                  <a:schemeClr val="tx1"/>
                </a:solidFill>
                <a:latin typeface="Times New Roman" panose="02020603050405020304" pitchFamily="18" charset="0"/>
                <a:cs typeface="Times New Roman" panose="02020603050405020304" pitchFamily="18" charset="0"/>
              </a:rPr>
              <a:t>, files</a:t>
            </a:r>
          </a:p>
        </p:txBody>
      </p:sp>
      <p:sp>
        <p:nvSpPr>
          <p:cNvPr id="30" name="Rectangle 29">
            <a:extLst>
              <a:ext uri="{FF2B5EF4-FFF2-40B4-BE49-F238E27FC236}">
                <a16:creationId xmlns:a16="http://schemas.microsoft.com/office/drawing/2014/main" id="{F01FF5AC-66BA-9A36-4B01-FE685233BAC2}"/>
              </a:ext>
            </a:extLst>
          </p:cNvPr>
          <p:cNvSpPr/>
          <p:nvPr/>
        </p:nvSpPr>
        <p:spPr>
          <a:xfrm>
            <a:off x="1053003" y="3402145"/>
            <a:ext cx="3257489"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2000" dirty="0">
                <a:solidFill>
                  <a:schemeClr val="tx1"/>
                </a:solidFill>
                <a:latin typeface="Times New Roman" panose="02020603050405020304" pitchFamily="18" charset="0"/>
                <a:cs typeface="Times New Roman" panose="02020603050405020304" pitchFamily="18" charset="0"/>
              </a:rPr>
              <a:t>Native elements like div, span, or Client Components</a:t>
            </a:r>
          </a:p>
        </p:txBody>
      </p:sp>
      <p:sp>
        <p:nvSpPr>
          <p:cNvPr id="33" name="Rectangle 32">
            <a:extLst>
              <a:ext uri="{FF2B5EF4-FFF2-40B4-BE49-F238E27FC236}">
                <a16:creationId xmlns:a16="http://schemas.microsoft.com/office/drawing/2014/main" id="{F6B30B22-1E85-5BEA-6A29-92C1F1A0639F}"/>
              </a:ext>
            </a:extLst>
          </p:cNvPr>
          <p:cNvSpPr/>
          <p:nvPr/>
        </p:nvSpPr>
        <p:spPr>
          <a:xfrm>
            <a:off x="8057025" y="2407705"/>
            <a:ext cx="3257489"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2000" dirty="0">
                <a:solidFill>
                  <a:schemeClr val="tx1"/>
                </a:solidFill>
                <a:latin typeface="Times New Roman" panose="02020603050405020304" pitchFamily="18" charset="0"/>
                <a:cs typeface="Times New Roman" panose="02020603050405020304" pitchFamily="18" charset="0"/>
              </a:rPr>
              <a:t>Cannot use hooks provided by React like </a:t>
            </a:r>
            <a:r>
              <a:rPr lang="en-SG" sz="2000" dirty="0" err="1">
                <a:solidFill>
                  <a:schemeClr val="tx1"/>
                </a:solidFill>
                <a:latin typeface="Times New Roman" panose="02020603050405020304" pitchFamily="18" charset="0"/>
                <a:cs typeface="Times New Roman" panose="02020603050405020304" pitchFamily="18" charset="0"/>
              </a:rPr>
              <a:t>useState</a:t>
            </a:r>
            <a:r>
              <a:rPr lang="en-SG" sz="2000" dirty="0">
                <a:solidFill>
                  <a:schemeClr val="tx1"/>
                </a:solidFill>
                <a:latin typeface="Times New Roman" panose="02020603050405020304" pitchFamily="18" charset="0"/>
                <a:cs typeface="Times New Roman" panose="02020603050405020304" pitchFamily="18" charset="0"/>
              </a:rPr>
              <a:t>, </a:t>
            </a:r>
            <a:r>
              <a:rPr lang="en-SG" sz="2000" dirty="0" err="1">
                <a:solidFill>
                  <a:schemeClr val="tx1"/>
                </a:solidFill>
                <a:latin typeface="Times New Roman" panose="02020603050405020304" pitchFamily="18" charset="0"/>
                <a:cs typeface="Times New Roman" panose="02020603050405020304" pitchFamily="18" charset="0"/>
              </a:rPr>
              <a:t>useReducer</a:t>
            </a:r>
            <a:r>
              <a:rPr lang="en-SG" sz="2000" dirty="0">
                <a:solidFill>
                  <a:schemeClr val="tx1"/>
                </a:solidFill>
                <a:latin typeface="Times New Roman" panose="02020603050405020304" pitchFamily="18" charset="0"/>
                <a:cs typeface="Times New Roman" panose="02020603050405020304" pitchFamily="18" charset="0"/>
              </a:rPr>
              <a:t>, </a:t>
            </a:r>
            <a:r>
              <a:rPr lang="en-SG" sz="2000" dirty="0" err="1">
                <a:solidFill>
                  <a:schemeClr val="tx1"/>
                </a:solidFill>
                <a:latin typeface="Times New Roman" panose="02020603050405020304" pitchFamily="18" charset="0"/>
                <a:cs typeface="Times New Roman" panose="02020603050405020304" pitchFamily="18" charset="0"/>
              </a:rPr>
              <a:t>useEffect</a:t>
            </a:r>
            <a:endParaRPr lang="en-SG" sz="2000" dirty="0">
              <a:solidFill>
                <a:schemeClr val="tx1"/>
              </a:solidFill>
              <a:latin typeface="Times New Roman" panose="02020603050405020304" pitchFamily="18" charset="0"/>
              <a:cs typeface="Times New Roman" panose="02020603050405020304" pitchFamily="18" charset="0"/>
            </a:endParaRPr>
          </a:p>
        </p:txBody>
      </p:sp>
      <p:pic>
        <p:nvPicPr>
          <p:cNvPr id="13" name="Graphic 12" descr="Badge Cross with solid fill">
            <a:extLst>
              <a:ext uri="{FF2B5EF4-FFF2-40B4-BE49-F238E27FC236}">
                <a16:creationId xmlns:a16="http://schemas.microsoft.com/office/drawing/2014/main" id="{E5455CB6-E7C8-F448-4DDF-1EF97F51A492}"/>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50863" y="3470022"/>
            <a:ext cx="457200" cy="457200"/>
          </a:xfrm>
          <a:prstGeom prst="rect">
            <a:avLst/>
          </a:prstGeom>
        </p:spPr>
      </p:pic>
      <p:sp>
        <p:nvSpPr>
          <p:cNvPr id="14" name="Rectangle 13">
            <a:extLst>
              <a:ext uri="{FF2B5EF4-FFF2-40B4-BE49-F238E27FC236}">
                <a16:creationId xmlns:a16="http://schemas.microsoft.com/office/drawing/2014/main" id="{5E4D26A5-804B-202C-E690-A155FF92F7DE}"/>
              </a:ext>
            </a:extLst>
          </p:cNvPr>
          <p:cNvSpPr/>
          <p:nvPr/>
        </p:nvSpPr>
        <p:spPr>
          <a:xfrm>
            <a:off x="8057025" y="3468479"/>
            <a:ext cx="3257489"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Times New Roman" panose="02020603050405020304" pitchFamily="18" charset="0"/>
                <a:cs typeface="Times New Roman" panose="02020603050405020304" pitchFamily="18" charset="0"/>
              </a:rPr>
              <a:t>Cannot use browser API's like Local Storage</a:t>
            </a:r>
            <a:endParaRPr lang="en-SG" sz="2000" dirty="0">
              <a:solidFill>
                <a:schemeClr val="tx1"/>
              </a:solidFill>
              <a:latin typeface="Times New Roman" panose="02020603050405020304" pitchFamily="18" charset="0"/>
              <a:cs typeface="Times New Roman" panose="02020603050405020304" pitchFamily="18" charset="0"/>
            </a:endParaRPr>
          </a:p>
        </p:txBody>
      </p:sp>
      <p:pic>
        <p:nvPicPr>
          <p:cNvPr id="15" name="Graphic 14" descr="Badge Cross with solid fill">
            <a:extLst>
              <a:ext uri="{FF2B5EF4-FFF2-40B4-BE49-F238E27FC236}">
                <a16:creationId xmlns:a16="http://schemas.microsoft.com/office/drawing/2014/main" id="{DF2D965E-2E61-AAF8-7560-B5AD58954D22}"/>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50863" y="4848224"/>
            <a:ext cx="457200" cy="457200"/>
          </a:xfrm>
          <a:prstGeom prst="rect">
            <a:avLst/>
          </a:prstGeom>
        </p:spPr>
      </p:pic>
      <p:sp>
        <p:nvSpPr>
          <p:cNvPr id="17" name="Rectangle 16">
            <a:extLst>
              <a:ext uri="{FF2B5EF4-FFF2-40B4-BE49-F238E27FC236}">
                <a16:creationId xmlns:a16="http://schemas.microsoft.com/office/drawing/2014/main" id="{2F6B1901-6D1C-80DB-09EB-C90915572DCF}"/>
              </a:ext>
            </a:extLst>
          </p:cNvPr>
          <p:cNvSpPr/>
          <p:nvPr/>
        </p:nvSpPr>
        <p:spPr>
          <a:xfrm>
            <a:off x="8057025" y="4846681"/>
            <a:ext cx="3257489"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fontAlgn="base"/>
            <a:r>
              <a:rPr lang="en-US" sz="2000" dirty="0">
                <a:solidFill>
                  <a:schemeClr val="tx1"/>
                </a:solidFill>
                <a:latin typeface="Times New Roman" panose="02020603050405020304" pitchFamily="18" charset="0"/>
                <a:cs typeface="Times New Roman" panose="02020603050405020304" pitchFamily="18" charset="0"/>
              </a:rPr>
              <a:t>Cannot use any utility functions that depend on browser only API's or custom hooks that depend on state or effects.</a:t>
            </a:r>
          </a:p>
        </p:txBody>
      </p:sp>
    </p:spTree>
    <p:extLst>
      <p:ext uri="{BB962C8B-B14F-4D97-AF65-F5344CB8AC3E}">
        <p14:creationId xmlns:p14="http://schemas.microsoft.com/office/powerpoint/2010/main" val="236086477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80">
                                          <p:stCondLst>
                                            <p:cond delay="0"/>
                                          </p:stCondLst>
                                        </p:cTn>
                                        <p:tgtEl>
                                          <p:spTgt spid="9"/>
                                        </p:tgtEl>
                                      </p:cBhvr>
                                    </p:animEffect>
                                    <p:anim calcmode="lin" valueType="num">
                                      <p:cBhvr>
                                        <p:cTn id="2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9" dur="26">
                                          <p:stCondLst>
                                            <p:cond delay="650"/>
                                          </p:stCondLst>
                                        </p:cTn>
                                        <p:tgtEl>
                                          <p:spTgt spid="9"/>
                                        </p:tgtEl>
                                      </p:cBhvr>
                                      <p:to x="100000" y="60000"/>
                                    </p:animScale>
                                    <p:animScale>
                                      <p:cBhvr>
                                        <p:cTn id="30" dur="166" decel="50000">
                                          <p:stCondLst>
                                            <p:cond delay="676"/>
                                          </p:stCondLst>
                                        </p:cTn>
                                        <p:tgtEl>
                                          <p:spTgt spid="9"/>
                                        </p:tgtEl>
                                      </p:cBhvr>
                                      <p:to x="100000" y="100000"/>
                                    </p:animScale>
                                    <p:animScale>
                                      <p:cBhvr>
                                        <p:cTn id="31" dur="26">
                                          <p:stCondLst>
                                            <p:cond delay="1312"/>
                                          </p:stCondLst>
                                        </p:cTn>
                                        <p:tgtEl>
                                          <p:spTgt spid="9"/>
                                        </p:tgtEl>
                                      </p:cBhvr>
                                      <p:to x="100000" y="80000"/>
                                    </p:animScale>
                                    <p:animScale>
                                      <p:cBhvr>
                                        <p:cTn id="32" dur="166" decel="50000">
                                          <p:stCondLst>
                                            <p:cond delay="1338"/>
                                          </p:stCondLst>
                                        </p:cTn>
                                        <p:tgtEl>
                                          <p:spTgt spid="9"/>
                                        </p:tgtEl>
                                      </p:cBhvr>
                                      <p:to x="100000" y="100000"/>
                                    </p:animScale>
                                    <p:animScale>
                                      <p:cBhvr>
                                        <p:cTn id="33" dur="26">
                                          <p:stCondLst>
                                            <p:cond delay="1642"/>
                                          </p:stCondLst>
                                        </p:cTn>
                                        <p:tgtEl>
                                          <p:spTgt spid="9"/>
                                        </p:tgtEl>
                                      </p:cBhvr>
                                      <p:to x="100000" y="90000"/>
                                    </p:animScale>
                                    <p:animScale>
                                      <p:cBhvr>
                                        <p:cTn id="34" dur="166" decel="50000">
                                          <p:stCondLst>
                                            <p:cond delay="1668"/>
                                          </p:stCondLst>
                                        </p:cTn>
                                        <p:tgtEl>
                                          <p:spTgt spid="9"/>
                                        </p:tgtEl>
                                      </p:cBhvr>
                                      <p:to x="100000" y="100000"/>
                                    </p:animScale>
                                    <p:animScale>
                                      <p:cBhvr>
                                        <p:cTn id="35" dur="26">
                                          <p:stCondLst>
                                            <p:cond delay="1808"/>
                                          </p:stCondLst>
                                        </p:cTn>
                                        <p:tgtEl>
                                          <p:spTgt spid="9"/>
                                        </p:tgtEl>
                                      </p:cBhvr>
                                      <p:to x="100000" y="95000"/>
                                    </p:animScale>
                                    <p:animScale>
                                      <p:cBhvr>
                                        <p:cTn id="36" dur="166" decel="50000">
                                          <p:stCondLst>
                                            <p:cond delay="1834"/>
                                          </p:stCondLst>
                                        </p:cTn>
                                        <p:tgtEl>
                                          <p:spTgt spid="9"/>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randombar(horizontal)">
                                      <p:cBhvr>
                                        <p:cTn id="41" dur="500"/>
                                        <p:tgtEl>
                                          <p:spTgt spid="29"/>
                                        </p:tgtEl>
                                      </p:cBhvr>
                                    </p:animEffect>
                                  </p:childTnLst>
                                </p:cTn>
                              </p:par>
                              <p:par>
                                <p:cTn id="42" presetID="14" presetClass="entr" presetSubtype="1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randombar(horizontal)">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randombar(horizontal)">
                                      <p:cBhvr>
                                        <p:cTn id="49" dur="500"/>
                                        <p:tgtEl>
                                          <p:spTgt spid="30"/>
                                        </p:tgtEl>
                                      </p:cBhvr>
                                    </p:animEffect>
                                  </p:childTnLst>
                                </p:cTn>
                              </p:par>
                              <p:par>
                                <p:cTn id="50" presetID="14" presetClass="entr" presetSubtype="10"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randombar(horizontal)">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down)">
                                      <p:cBhvr>
                                        <p:cTn id="57" dur="580">
                                          <p:stCondLst>
                                            <p:cond delay="0"/>
                                          </p:stCondLst>
                                        </p:cTn>
                                        <p:tgtEl>
                                          <p:spTgt spid="12"/>
                                        </p:tgtEl>
                                      </p:cBhvr>
                                    </p:animEffect>
                                    <p:anim calcmode="lin" valueType="num">
                                      <p:cBhvr>
                                        <p:cTn id="5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3" dur="26">
                                          <p:stCondLst>
                                            <p:cond delay="650"/>
                                          </p:stCondLst>
                                        </p:cTn>
                                        <p:tgtEl>
                                          <p:spTgt spid="12"/>
                                        </p:tgtEl>
                                      </p:cBhvr>
                                      <p:to x="100000" y="60000"/>
                                    </p:animScale>
                                    <p:animScale>
                                      <p:cBhvr>
                                        <p:cTn id="64" dur="166" decel="50000">
                                          <p:stCondLst>
                                            <p:cond delay="676"/>
                                          </p:stCondLst>
                                        </p:cTn>
                                        <p:tgtEl>
                                          <p:spTgt spid="12"/>
                                        </p:tgtEl>
                                      </p:cBhvr>
                                      <p:to x="100000" y="100000"/>
                                    </p:animScale>
                                    <p:animScale>
                                      <p:cBhvr>
                                        <p:cTn id="65" dur="26">
                                          <p:stCondLst>
                                            <p:cond delay="1312"/>
                                          </p:stCondLst>
                                        </p:cTn>
                                        <p:tgtEl>
                                          <p:spTgt spid="12"/>
                                        </p:tgtEl>
                                      </p:cBhvr>
                                      <p:to x="100000" y="80000"/>
                                    </p:animScale>
                                    <p:animScale>
                                      <p:cBhvr>
                                        <p:cTn id="66" dur="166" decel="50000">
                                          <p:stCondLst>
                                            <p:cond delay="1338"/>
                                          </p:stCondLst>
                                        </p:cTn>
                                        <p:tgtEl>
                                          <p:spTgt spid="12"/>
                                        </p:tgtEl>
                                      </p:cBhvr>
                                      <p:to x="100000" y="100000"/>
                                    </p:animScale>
                                    <p:animScale>
                                      <p:cBhvr>
                                        <p:cTn id="67" dur="26">
                                          <p:stCondLst>
                                            <p:cond delay="1642"/>
                                          </p:stCondLst>
                                        </p:cTn>
                                        <p:tgtEl>
                                          <p:spTgt spid="12"/>
                                        </p:tgtEl>
                                      </p:cBhvr>
                                      <p:to x="100000" y="90000"/>
                                    </p:animScale>
                                    <p:animScale>
                                      <p:cBhvr>
                                        <p:cTn id="68" dur="166" decel="50000">
                                          <p:stCondLst>
                                            <p:cond delay="1668"/>
                                          </p:stCondLst>
                                        </p:cTn>
                                        <p:tgtEl>
                                          <p:spTgt spid="12"/>
                                        </p:tgtEl>
                                      </p:cBhvr>
                                      <p:to x="100000" y="100000"/>
                                    </p:animScale>
                                    <p:animScale>
                                      <p:cBhvr>
                                        <p:cTn id="69" dur="26">
                                          <p:stCondLst>
                                            <p:cond delay="1808"/>
                                          </p:stCondLst>
                                        </p:cTn>
                                        <p:tgtEl>
                                          <p:spTgt spid="12"/>
                                        </p:tgtEl>
                                      </p:cBhvr>
                                      <p:to x="100000" y="95000"/>
                                    </p:animScale>
                                    <p:animScale>
                                      <p:cBhvr>
                                        <p:cTn id="70" dur="166" decel="50000">
                                          <p:stCondLst>
                                            <p:cond delay="1834"/>
                                          </p:stCondLst>
                                        </p:cTn>
                                        <p:tgtEl>
                                          <p:spTgt spid="12"/>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wipe(down)">
                                      <p:cBhvr>
                                        <p:cTn id="73" dur="580">
                                          <p:stCondLst>
                                            <p:cond delay="0"/>
                                          </p:stCondLst>
                                        </p:cTn>
                                        <p:tgtEl>
                                          <p:spTgt spid="10"/>
                                        </p:tgtEl>
                                      </p:cBhvr>
                                    </p:animEffect>
                                    <p:anim calcmode="lin" valueType="num">
                                      <p:cBhvr>
                                        <p:cTn id="7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79" dur="26">
                                          <p:stCondLst>
                                            <p:cond delay="650"/>
                                          </p:stCondLst>
                                        </p:cTn>
                                        <p:tgtEl>
                                          <p:spTgt spid="10"/>
                                        </p:tgtEl>
                                      </p:cBhvr>
                                      <p:to x="100000" y="60000"/>
                                    </p:animScale>
                                    <p:animScale>
                                      <p:cBhvr>
                                        <p:cTn id="80" dur="166" decel="50000">
                                          <p:stCondLst>
                                            <p:cond delay="676"/>
                                          </p:stCondLst>
                                        </p:cTn>
                                        <p:tgtEl>
                                          <p:spTgt spid="10"/>
                                        </p:tgtEl>
                                      </p:cBhvr>
                                      <p:to x="100000" y="100000"/>
                                    </p:animScale>
                                    <p:animScale>
                                      <p:cBhvr>
                                        <p:cTn id="81" dur="26">
                                          <p:stCondLst>
                                            <p:cond delay="1312"/>
                                          </p:stCondLst>
                                        </p:cTn>
                                        <p:tgtEl>
                                          <p:spTgt spid="10"/>
                                        </p:tgtEl>
                                      </p:cBhvr>
                                      <p:to x="100000" y="80000"/>
                                    </p:animScale>
                                    <p:animScale>
                                      <p:cBhvr>
                                        <p:cTn id="82" dur="166" decel="50000">
                                          <p:stCondLst>
                                            <p:cond delay="1338"/>
                                          </p:stCondLst>
                                        </p:cTn>
                                        <p:tgtEl>
                                          <p:spTgt spid="10"/>
                                        </p:tgtEl>
                                      </p:cBhvr>
                                      <p:to x="100000" y="100000"/>
                                    </p:animScale>
                                    <p:animScale>
                                      <p:cBhvr>
                                        <p:cTn id="83" dur="26">
                                          <p:stCondLst>
                                            <p:cond delay="1642"/>
                                          </p:stCondLst>
                                        </p:cTn>
                                        <p:tgtEl>
                                          <p:spTgt spid="10"/>
                                        </p:tgtEl>
                                      </p:cBhvr>
                                      <p:to x="100000" y="90000"/>
                                    </p:animScale>
                                    <p:animScale>
                                      <p:cBhvr>
                                        <p:cTn id="84" dur="166" decel="50000">
                                          <p:stCondLst>
                                            <p:cond delay="1668"/>
                                          </p:stCondLst>
                                        </p:cTn>
                                        <p:tgtEl>
                                          <p:spTgt spid="10"/>
                                        </p:tgtEl>
                                      </p:cBhvr>
                                      <p:to x="100000" y="100000"/>
                                    </p:animScale>
                                    <p:animScale>
                                      <p:cBhvr>
                                        <p:cTn id="85" dur="26">
                                          <p:stCondLst>
                                            <p:cond delay="1808"/>
                                          </p:stCondLst>
                                        </p:cTn>
                                        <p:tgtEl>
                                          <p:spTgt spid="10"/>
                                        </p:tgtEl>
                                      </p:cBhvr>
                                      <p:to x="100000" y="95000"/>
                                    </p:animScale>
                                    <p:animScale>
                                      <p:cBhvr>
                                        <p:cTn id="86" dur="166" decel="50000">
                                          <p:stCondLst>
                                            <p:cond delay="1834"/>
                                          </p:stCondLst>
                                        </p:cTn>
                                        <p:tgtEl>
                                          <p:spTgt spid="10"/>
                                        </p:tgtEl>
                                      </p:cBhvr>
                                      <p:to x="100000" y="100000"/>
                                    </p:animScale>
                                  </p:childTnLst>
                                </p:cTn>
                              </p:par>
                            </p:childTnLst>
                          </p:cTn>
                        </p:par>
                      </p:childTnLst>
                    </p:cTn>
                  </p:par>
                  <p:par>
                    <p:cTn id="87" fill="hold">
                      <p:stCondLst>
                        <p:cond delay="indefinite"/>
                      </p:stCondLst>
                      <p:childTnLst>
                        <p:par>
                          <p:cTn id="88" fill="hold">
                            <p:stCondLst>
                              <p:cond delay="0"/>
                            </p:stCondLst>
                            <p:childTnLst>
                              <p:par>
                                <p:cTn id="89" presetID="14" presetClass="entr" presetSubtype="10" fill="hold" grpId="0" nodeType="click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randombar(horizontal)">
                                      <p:cBhvr>
                                        <p:cTn id="91" dur="500"/>
                                        <p:tgtEl>
                                          <p:spTgt spid="33"/>
                                        </p:tgtEl>
                                      </p:cBhvr>
                                    </p:animEffect>
                                  </p:childTnLst>
                                </p:cTn>
                              </p:par>
                              <p:par>
                                <p:cTn id="92" presetID="14" presetClass="entr" presetSubtype="10" fill="hold" nodeType="with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randombar(horizontal)">
                                      <p:cBhvr>
                                        <p:cTn id="94" dur="500"/>
                                        <p:tgtEl>
                                          <p:spTgt spid="18"/>
                                        </p:tgtEl>
                                      </p:cBhvr>
                                    </p:animEffect>
                                  </p:childTnLst>
                                </p:cTn>
                              </p:par>
                            </p:childTnLst>
                          </p:cTn>
                        </p:par>
                      </p:childTnLst>
                    </p:cTn>
                  </p:par>
                  <p:par>
                    <p:cTn id="95" fill="hold">
                      <p:stCondLst>
                        <p:cond delay="indefinite"/>
                      </p:stCondLst>
                      <p:childTnLst>
                        <p:par>
                          <p:cTn id="96" fill="hold">
                            <p:stCondLst>
                              <p:cond delay="0"/>
                            </p:stCondLst>
                            <p:childTnLst>
                              <p:par>
                                <p:cTn id="97" presetID="14" presetClass="entr" presetSubtype="10" fill="hold" grpId="0" nodeType="click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randombar(horizontal)">
                                      <p:cBhvr>
                                        <p:cTn id="99" dur="500"/>
                                        <p:tgtEl>
                                          <p:spTgt spid="14"/>
                                        </p:tgtEl>
                                      </p:cBhvr>
                                    </p:animEffect>
                                  </p:childTnLst>
                                </p:cTn>
                              </p:par>
                              <p:par>
                                <p:cTn id="100" presetID="14" presetClass="entr" presetSubtype="10" fill="hold" nodeType="with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randombar(horizontal)">
                                      <p:cBhvr>
                                        <p:cTn id="102" dur="500"/>
                                        <p:tgtEl>
                                          <p:spTgt spid="13"/>
                                        </p:tgtEl>
                                      </p:cBhvr>
                                    </p:animEffect>
                                  </p:childTnLst>
                                </p:cTn>
                              </p:par>
                            </p:childTnLst>
                          </p:cTn>
                        </p:par>
                      </p:childTnLst>
                    </p:cTn>
                  </p:par>
                  <p:par>
                    <p:cTn id="103" fill="hold">
                      <p:stCondLst>
                        <p:cond delay="indefinite"/>
                      </p:stCondLst>
                      <p:childTnLst>
                        <p:par>
                          <p:cTn id="104" fill="hold">
                            <p:stCondLst>
                              <p:cond delay="0"/>
                            </p:stCondLst>
                            <p:childTnLst>
                              <p:par>
                                <p:cTn id="105" presetID="14" presetClass="entr" presetSubtype="10" fill="hold" grpId="0" nodeType="clickEffect">
                                  <p:stCondLst>
                                    <p:cond delay="0"/>
                                  </p:stCondLst>
                                  <p:childTnLst>
                                    <p:set>
                                      <p:cBhvr>
                                        <p:cTn id="106" dur="1" fill="hold">
                                          <p:stCondLst>
                                            <p:cond delay="0"/>
                                          </p:stCondLst>
                                        </p:cTn>
                                        <p:tgtEl>
                                          <p:spTgt spid="17"/>
                                        </p:tgtEl>
                                        <p:attrNameLst>
                                          <p:attrName>style.visibility</p:attrName>
                                        </p:attrNameLst>
                                      </p:cBhvr>
                                      <p:to>
                                        <p:strVal val="visible"/>
                                      </p:to>
                                    </p:set>
                                    <p:animEffect transition="in" filter="randombar(horizontal)">
                                      <p:cBhvr>
                                        <p:cTn id="107" dur="500"/>
                                        <p:tgtEl>
                                          <p:spTgt spid="17"/>
                                        </p:tgtEl>
                                      </p:cBhvr>
                                    </p:animEffect>
                                  </p:childTnLst>
                                </p:cTn>
                              </p:par>
                              <p:par>
                                <p:cTn id="108" presetID="14" presetClass="entr" presetSubtype="10" fill="hold" nodeType="withEffect">
                                  <p:stCondLst>
                                    <p:cond delay="0"/>
                                  </p:stCondLst>
                                  <p:childTnLst>
                                    <p:set>
                                      <p:cBhvr>
                                        <p:cTn id="109" dur="1" fill="hold">
                                          <p:stCondLst>
                                            <p:cond delay="0"/>
                                          </p:stCondLst>
                                        </p:cTn>
                                        <p:tgtEl>
                                          <p:spTgt spid="15"/>
                                        </p:tgtEl>
                                        <p:attrNameLst>
                                          <p:attrName>style.visibility</p:attrName>
                                        </p:attrNameLst>
                                      </p:cBhvr>
                                      <p:to>
                                        <p:strVal val="visible"/>
                                      </p:to>
                                    </p:set>
                                    <p:animEffect transition="in" filter="randombar(horizontal)">
                                      <p:cBhvr>
                                        <p:cTn id="1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9" grpId="0"/>
      <p:bldP spid="30" grpId="0"/>
      <p:bldP spid="33" grpId="0"/>
      <p:bldP spid="14"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188959-3C11-C614-B736-EC1C9637EE70}"/>
              </a:ext>
            </a:extLst>
          </p:cNvPr>
          <p:cNvSpPr/>
          <p:nvPr/>
        </p:nvSpPr>
        <p:spPr>
          <a:xfrm>
            <a:off x="0" y="715"/>
            <a:ext cx="6674318" cy="60511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lnSpcReduction="10000"/>
          </a:bodyPr>
          <a:lstStyle/>
          <a:p>
            <a:pPr>
              <a:lnSpc>
                <a:spcPct val="90000"/>
              </a:lnSpc>
              <a:spcBef>
                <a:spcPct val="0"/>
              </a:spcBef>
              <a:spcAft>
                <a:spcPts val="600"/>
              </a:spcAft>
            </a:pPr>
            <a:endParaRPr lang="en-US" sz="4000" b="1" cap="all" spc="120" dirty="0">
              <a:solidFill>
                <a:schemeClr val="bg1"/>
              </a:solidFill>
              <a:latin typeface="+mj-lt"/>
              <a:ea typeface="+mj-ea"/>
              <a:cs typeface="+mj-cs"/>
            </a:endParaRPr>
          </a:p>
        </p:txBody>
      </p:sp>
      <p:sp>
        <p:nvSpPr>
          <p:cNvPr id="6" name="Rectangle 5">
            <a:extLst>
              <a:ext uri="{FF2B5EF4-FFF2-40B4-BE49-F238E27FC236}">
                <a16:creationId xmlns:a16="http://schemas.microsoft.com/office/drawing/2014/main" id="{938C4CEF-C7F2-D1CA-E02A-714C19385529}"/>
              </a:ext>
            </a:extLst>
          </p:cNvPr>
          <p:cNvSpPr/>
          <p:nvPr/>
        </p:nvSpPr>
        <p:spPr>
          <a:xfrm>
            <a:off x="85512" y="0"/>
            <a:ext cx="6588806"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3500" b="1" dirty="0">
                <a:solidFill>
                  <a:schemeClr val="bg1"/>
                </a:solidFill>
                <a:latin typeface="Times New Roman" panose="02020603050405020304" pitchFamily="18" charset="0"/>
                <a:cs typeface="Times New Roman" panose="02020603050405020304" pitchFamily="18" charset="0"/>
              </a:rPr>
              <a:t>3.2 Zero bundle size components</a:t>
            </a:r>
          </a:p>
        </p:txBody>
      </p:sp>
      <p:sp>
        <p:nvSpPr>
          <p:cNvPr id="13" name="Rectangle 12">
            <a:extLst>
              <a:ext uri="{FF2B5EF4-FFF2-40B4-BE49-F238E27FC236}">
                <a16:creationId xmlns:a16="http://schemas.microsoft.com/office/drawing/2014/main" id="{7E8A21E9-5047-1BD6-9935-AF6729D1C10B}"/>
              </a:ext>
            </a:extLst>
          </p:cNvPr>
          <p:cNvSpPr/>
          <p:nvPr/>
        </p:nvSpPr>
        <p:spPr>
          <a:xfrm>
            <a:off x="85512" y="581476"/>
            <a:ext cx="11338096" cy="19757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fontAlgn="base">
              <a:buFontTx/>
              <a:buChar char="-"/>
            </a:pPr>
            <a:r>
              <a:rPr lang="en-US" sz="2000" dirty="0">
                <a:solidFill>
                  <a:schemeClr val="tx1"/>
                </a:solidFill>
                <a:latin typeface="Times New Roman" panose="02020603050405020304" pitchFamily="18" charset="0"/>
                <a:cs typeface="Times New Roman" panose="02020603050405020304" pitchFamily="18" charset="0"/>
              </a:rPr>
              <a:t>Using libraries is helpful to developers, but it increases the bundle size and can hurt application performance.</a:t>
            </a:r>
          </a:p>
          <a:p>
            <a:pPr marL="342900" indent="-342900" fontAlgn="base">
              <a:buFontTx/>
              <a:buChar char="-"/>
            </a:pPr>
            <a:r>
              <a:rPr lang="en-US" sz="2000" dirty="0">
                <a:solidFill>
                  <a:schemeClr val="tx1"/>
                </a:solidFill>
                <a:latin typeface="Times New Roman" panose="02020603050405020304" pitchFamily="18" charset="0"/>
                <a:cs typeface="Times New Roman" panose="02020603050405020304" pitchFamily="18" charset="0"/>
              </a:rPr>
              <a:t>Server Components allow developers to render static content on the server. You can freely use third-party packages in Server Components while incurring </a:t>
            </a:r>
            <a:r>
              <a:rPr lang="en-US" sz="2000" b="1" dirty="0">
                <a:solidFill>
                  <a:schemeClr val="tx1"/>
                </a:solidFill>
                <a:latin typeface="Times New Roman" panose="02020603050405020304" pitchFamily="18" charset="0"/>
                <a:cs typeface="Times New Roman" panose="02020603050405020304" pitchFamily="18" charset="0"/>
              </a:rPr>
              <a:t>zero impact on bundle size</a:t>
            </a:r>
            <a:r>
              <a:rPr lang="en-US" sz="2000" dirty="0">
                <a:solidFill>
                  <a:schemeClr val="tx1"/>
                </a:solidFill>
                <a:latin typeface="Times New Roman" panose="02020603050405020304" pitchFamily="18" charset="0"/>
                <a:cs typeface="Times New Roman" panose="02020603050405020304" pitchFamily="18" charset="0"/>
              </a:rPr>
              <a:t>.</a:t>
            </a:r>
          </a:p>
        </p:txBody>
      </p:sp>
      <p:sp>
        <p:nvSpPr>
          <p:cNvPr id="14" name="Rectangle 13">
            <a:extLst>
              <a:ext uri="{FF2B5EF4-FFF2-40B4-BE49-F238E27FC236}">
                <a16:creationId xmlns:a16="http://schemas.microsoft.com/office/drawing/2014/main" id="{E63DA5B5-6166-AFD5-0DA3-A7A52D87D3F7}"/>
              </a:ext>
            </a:extLst>
          </p:cNvPr>
          <p:cNvSpPr/>
          <p:nvPr/>
        </p:nvSpPr>
        <p:spPr>
          <a:xfrm>
            <a:off x="181769" y="4590332"/>
            <a:ext cx="11241839" cy="19757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fontAlgn="base">
              <a:buFontTx/>
              <a:buChar char="-"/>
            </a:pPr>
            <a:r>
              <a:rPr lang="en-US" sz="2000" dirty="0">
                <a:solidFill>
                  <a:schemeClr val="tx1"/>
                </a:solidFill>
                <a:latin typeface="Times New Roman" panose="02020603050405020304" pitchFamily="18" charset="0"/>
                <a:cs typeface="Times New Roman" panose="02020603050405020304" pitchFamily="18" charset="0"/>
              </a:rPr>
              <a:t>If we render the above example as a Server Component, we can use the exact same code for our feature but avoid sending it to the client – a code savings of over 240K (uncompressed).</a:t>
            </a:r>
          </a:p>
        </p:txBody>
      </p:sp>
      <p:pic>
        <p:nvPicPr>
          <p:cNvPr id="15" name="Picture 14">
            <a:extLst>
              <a:ext uri="{FF2B5EF4-FFF2-40B4-BE49-F238E27FC236}">
                <a16:creationId xmlns:a16="http://schemas.microsoft.com/office/drawing/2014/main" id="{CA2B385A-9A88-5812-59DD-AD6D63C6F77C}"/>
              </a:ext>
            </a:extLst>
          </p:cNvPr>
          <p:cNvPicPr>
            <a:picLocks noChangeAspect="1"/>
          </p:cNvPicPr>
          <p:nvPr/>
        </p:nvPicPr>
        <p:blipFill>
          <a:blip r:embed="rId2"/>
          <a:stretch>
            <a:fillRect/>
          </a:stretch>
        </p:blipFill>
        <p:spPr>
          <a:xfrm>
            <a:off x="2688449" y="2541335"/>
            <a:ext cx="6132221" cy="1987451"/>
          </a:xfrm>
          <a:prstGeom prst="rect">
            <a:avLst/>
          </a:prstGeom>
        </p:spPr>
      </p:pic>
    </p:spTree>
    <p:extLst>
      <p:ext uri="{BB962C8B-B14F-4D97-AF65-F5344CB8AC3E}">
        <p14:creationId xmlns:p14="http://schemas.microsoft.com/office/powerpoint/2010/main" val="12206795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188959-3C11-C614-B736-EC1C9637EE70}"/>
              </a:ext>
            </a:extLst>
          </p:cNvPr>
          <p:cNvSpPr/>
          <p:nvPr/>
        </p:nvSpPr>
        <p:spPr>
          <a:xfrm>
            <a:off x="0" y="715"/>
            <a:ext cx="6674318" cy="60511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lnSpcReduction="10000"/>
          </a:bodyPr>
          <a:lstStyle/>
          <a:p>
            <a:pPr>
              <a:lnSpc>
                <a:spcPct val="90000"/>
              </a:lnSpc>
              <a:spcBef>
                <a:spcPct val="0"/>
              </a:spcBef>
              <a:spcAft>
                <a:spcPts val="600"/>
              </a:spcAft>
            </a:pPr>
            <a:endParaRPr lang="en-US" sz="4000" b="1" cap="all" spc="120" dirty="0">
              <a:solidFill>
                <a:schemeClr val="bg1"/>
              </a:solidFill>
              <a:latin typeface="+mj-lt"/>
              <a:ea typeface="+mj-ea"/>
              <a:cs typeface="+mj-cs"/>
            </a:endParaRPr>
          </a:p>
        </p:txBody>
      </p:sp>
      <p:sp>
        <p:nvSpPr>
          <p:cNvPr id="6" name="Rectangle 5">
            <a:extLst>
              <a:ext uri="{FF2B5EF4-FFF2-40B4-BE49-F238E27FC236}">
                <a16:creationId xmlns:a16="http://schemas.microsoft.com/office/drawing/2014/main" id="{938C4CEF-C7F2-D1CA-E02A-714C19385529}"/>
              </a:ext>
            </a:extLst>
          </p:cNvPr>
          <p:cNvSpPr/>
          <p:nvPr/>
        </p:nvSpPr>
        <p:spPr>
          <a:xfrm>
            <a:off x="85512" y="0"/>
            <a:ext cx="6588806"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3500" b="1" dirty="0">
                <a:solidFill>
                  <a:schemeClr val="bg1"/>
                </a:solidFill>
                <a:latin typeface="Times New Roman" panose="02020603050405020304" pitchFamily="18" charset="0"/>
                <a:cs typeface="Times New Roman" panose="02020603050405020304" pitchFamily="18" charset="0"/>
              </a:rPr>
              <a:t>3.2 Zero bundle size components</a:t>
            </a:r>
          </a:p>
        </p:txBody>
      </p:sp>
      <p:sp>
        <p:nvSpPr>
          <p:cNvPr id="13" name="Rectangle 12">
            <a:extLst>
              <a:ext uri="{FF2B5EF4-FFF2-40B4-BE49-F238E27FC236}">
                <a16:creationId xmlns:a16="http://schemas.microsoft.com/office/drawing/2014/main" id="{7E8A21E9-5047-1BD6-9935-AF6729D1C10B}"/>
              </a:ext>
            </a:extLst>
          </p:cNvPr>
          <p:cNvSpPr/>
          <p:nvPr/>
        </p:nvSpPr>
        <p:spPr>
          <a:xfrm>
            <a:off x="85512" y="581476"/>
            <a:ext cx="11338096" cy="19757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fontAlgn="base">
              <a:buFontTx/>
              <a:buChar char="-"/>
            </a:pPr>
            <a:r>
              <a:rPr lang="en-US" sz="2000" dirty="0">
                <a:solidFill>
                  <a:schemeClr val="tx1"/>
                </a:solidFill>
                <a:latin typeface="Times New Roman" panose="02020603050405020304" pitchFamily="18" charset="0"/>
                <a:cs typeface="Times New Roman" panose="02020603050405020304" pitchFamily="18" charset="0"/>
              </a:rPr>
              <a:t>In short, if you are using any third party library inside Server Component, the library is not included in the client side bundle. This reduces the JavaScript bundle size.</a:t>
            </a:r>
          </a:p>
        </p:txBody>
      </p:sp>
      <p:pic>
        <p:nvPicPr>
          <p:cNvPr id="2" name="Picture 1">
            <a:extLst>
              <a:ext uri="{FF2B5EF4-FFF2-40B4-BE49-F238E27FC236}">
                <a16:creationId xmlns:a16="http://schemas.microsoft.com/office/drawing/2014/main" id="{17A5FD49-EA73-B3B1-3CE5-4BB0AAB452A6}"/>
              </a:ext>
            </a:extLst>
          </p:cNvPr>
          <p:cNvPicPr>
            <a:picLocks noChangeAspect="1"/>
          </p:cNvPicPr>
          <p:nvPr/>
        </p:nvPicPr>
        <p:blipFill>
          <a:blip r:embed="rId2"/>
          <a:stretch>
            <a:fillRect/>
          </a:stretch>
        </p:blipFill>
        <p:spPr>
          <a:xfrm>
            <a:off x="2530930" y="2802550"/>
            <a:ext cx="6336528" cy="1787782"/>
          </a:xfrm>
          <a:prstGeom prst="rect">
            <a:avLst/>
          </a:prstGeom>
        </p:spPr>
      </p:pic>
    </p:spTree>
    <p:extLst>
      <p:ext uri="{BB962C8B-B14F-4D97-AF65-F5344CB8AC3E}">
        <p14:creationId xmlns:p14="http://schemas.microsoft.com/office/powerpoint/2010/main" val="381561999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16696D-1225-2551-5E03-55E6277508D6}"/>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5DD28128-9453-78FD-53E9-F6D11D2F81CD}"/>
              </a:ext>
            </a:extLst>
          </p:cNvPr>
          <p:cNvSpPr/>
          <p:nvPr/>
        </p:nvSpPr>
        <p:spPr>
          <a:xfrm>
            <a:off x="0" y="0"/>
            <a:ext cx="6674318" cy="60511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lnSpcReduction="10000"/>
          </a:bodyPr>
          <a:lstStyle/>
          <a:p>
            <a:pPr>
              <a:lnSpc>
                <a:spcPct val="90000"/>
              </a:lnSpc>
              <a:spcBef>
                <a:spcPct val="0"/>
              </a:spcBef>
              <a:spcAft>
                <a:spcPts val="600"/>
              </a:spcAft>
            </a:pPr>
            <a:endParaRPr lang="en-US" sz="4000" b="1" cap="all" spc="120" dirty="0">
              <a:solidFill>
                <a:schemeClr val="bg1"/>
              </a:solidFill>
              <a:latin typeface="+mj-lt"/>
              <a:ea typeface="+mj-ea"/>
              <a:cs typeface="+mj-cs"/>
            </a:endParaRPr>
          </a:p>
        </p:txBody>
      </p:sp>
      <p:sp>
        <p:nvSpPr>
          <p:cNvPr id="5" name="Rectangle 4">
            <a:extLst>
              <a:ext uri="{FF2B5EF4-FFF2-40B4-BE49-F238E27FC236}">
                <a16:creationId xmlns:a16="http://schemas.microsoft.com/office/drawing/2014/main" id="{C4AA3FE0-BC8D-1C0C-0C98-FE06C22B3A11}"/>
              </a:ext>
            </a:extLst>
          </p:cNvPr>
          <p:cNvSpPr/>
          <p:nvPr/>
        </p:nvSpPr>
        <p:spPr>
          <a:xfrm>
            <a:off x="0" y="0"/>
            <a:ext cx="6588806"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3500" b="1" dirty="0">
                <a:solidFill>
                  <a:schemeClr val="bg1"/>
                </a:solidFill>
                <a:latin typeface="Times New Roman" panose="02020603050405020304" pitchFamily="18" charset="0"/>
                <a:cs typeface="Times New Roman" panose="02020603050405020304" pitchFamily="18" charset="0"/>
              </a:rPr>
              <a:t>3.3 Complete access to backend</a:t>
            </a:r>
          </a:p>
        </p:txBody>
      </p:sp>
      <p:pic>
        <p:nvPicPr>
          <p:cNvPr id="6" name="Picture 5">
            <a:extLst>
              <a:ext uri="{FF2B5EF4-FFF2-40B4-BE49-F238E27FC236}">
                <a16:creationId xmlns:a16="http://schemas.microsoft.com/office/drawing/2014/main" id="{AEC714DD-D2E7-1AB4-F86F-D30E2F6345F3}"/>
              </a:ext>
            </a:extLst>
          </p:cNvPr>
          <p:cNvPicPr>
            <a:picLocks noChangeAspect="1"/>
          </p:cNvPicPr>
          <p:nvPr/>
        </p:nvPicPr>
        <p:blipFill>
          <a:blip r:embed="rId3"/>
          <a:stretch>
            <a:fillRect/>
          </a:stretch>
        </p:blipFill>
        <p:spPr>
          <a:xfrm>
            <a:off x="1856895" y="2721430"/>
            <a:ext cx="6878010" cy="1881088"/>
          </a:xfrm>
          <a:prstGeom prst="rect">
            <a:avLst/>
          </a:prstGeom>
        </p:spPr>
      </p:pic>
      <p:sp>
        <p:nvSpPr>
          <p:cNvPr id="7" name="Rectangle 6">
            <a:extLst>
              <a:ext uri="{FF2B5EF4-FFF2-40B4-BE49-F238E27FC236}">
                <a16:creationId xmlns:a16="http://schemas.microsoft.com/office/drawing/2014/main" id="{B8073413-5557-776E-D33F-DAFDF284C8B2}"/>
              </a:ext>
            </a:extLst>
          </p:cNvPr>
          <p:cNvSpPr/>
          <p:nvPr/>
        </p:nvSpPr>
        <p:spPr>
          <a:xfrm>
            <a:off x="1014103" y="1229111"/>
            <a:ext cx="9176119" cy="171631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fontAlgn="base">
              <a:buFontTx/>
              <a:buChar char="-"/>
            </a:pPr>
            <a:r>
              <a:rPr lang="en-US" sz="2000" dirty="0">
                <a:solidFill>
                  <a:schemeClr val="tx1"/>
                </a:solidFill>
                <a:latin typeface="Times New Roman" panose="02020603050405020304" pitchFamily="18" charset="0"/>
                <a:cs typeface="Times New Roman" panose="02020603050405020304" pitchFamily="18" charset="0"/>
              </a:rPr>
              <a:t>Server Components can take advantage of direct backend access to use databases, internal (micro) services, and other backend-only data sources.</a:t>
            </a:r>
          </a:p>
        </p:txBody>
      </p:sp>
    </p:spTree>
    <p:extLst>
      <p:ext uri="{BB962C8B-B14F-4D97-AF65-F5344CB8AC3E}">
        <p14:creationId xmlns:p14="http://schemas.microsoft.com/office/powerpoint/2010/main" val="164952794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2B06E4-8AC2-E107-F4EB-D017D15D1C2F}"/>
              </a:ext>
            </a:extLst>
          </p:cNvPr>
          <p:cNvSpPr/>
          <p:nvPr/>
        </p:nvSpPr>
        <p:spPr>
          <a:xfrm>
            <a:off x="2912569" y="1279071"/>
            <a:ext cx="9462246" cy="457200"/>
          </a:xfrm>
          <a:prstGeom prst="rect">
            <a:avLst/>
          </a:prstGeom>
          <a:solidFill>
            <a:schemeClr val="tx2">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Rectangle 1">
            <a:extLst>
              <a:ext uri="{FF2B5EF4-FFF2-40B4-BE49-F238E27FC236}">
                <a16:creationId xmlns:a16="http://schemas.microsoft.com/office/drawing/2014/main" id="{6DB0ACE8-FB69-909F-DDAE-C7A25460D27B}"/>
              </a:ext>
            </a:extLst>
          </p:cNvPr>
          <p:cNvSpPr/>
          <p:nvPr/>
        </p:nvSpPr>
        <p:spPr>
          <a:xfrm>
            <a:off x="0" y="0"/>
            <a:ext cx="2918012" cy="6858000"/>
          </a:xfrm>
          <a:prstGeom prst="rect">
            <a:avLst/>
          </a:prstGeom>
          <a:solidFill>
            <a:schemeClr val="tx2">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0959829E-9B6B-E422-4121-3D431A2B7ED5}"/>
              </a:ext>
            </a:extLst>
          </p:cNvPr>
          <p:cNvSpPr/>
          <p:nvPr/>
        </p:nvSpPr>
        <p:spPr>
          <a:xfrm>
            <a:off x="4527170" y="129907"/>
            <a:ext cx="5903258" cy="115476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6000" b="1" dirty="0">
                <a:solidFill>
                  <a:schemeClr val="tx2">
                    <a:lumMod val="50000"/>
                  </a:schemeClr>
                </a:solidFill>
                <a:effectLst>
                  <a:outerShdw blurRad="50800" dist="38100" dir="8100000" algn="tr" rotWithShape="0">
                    <a:prstClr val="black">
                      <a:alpha val="40000"/>
                    </a:prstClr>
                  </a:outerShdw>
                </a:effectLst>
                <a:latin typeface="Times New Roman" panose="02020603050405020304" pitchFamily="18" charset="0"/>
                <a:cs typeface="Times New Roman" panose="02020603050405020304" pitchFamily="18" charset="0"/>
              </a:rPr>
              <a:t>OUTLINE</a:t>
            </a:r>
          </a:p>
        </p:txBody>
      </p:sp>
      <p:sp>
        <p:nvSpPr>
          <p:cNvPr id="6" name="Rectangle 5">
            <a:extLst>
              <a:ext uri="{FF2B5EF4-FFF2-40B4-BE49-F238E27FC236}">
                <a16:creationId xmlns:a16="http://schemas.microsoft.com/office/drawing/2014/main" id="{1FB9B4BF-A4F9-6D86-5456-84D69E21B1D5}"/>
              </a:ext>
            </a:extLst>
          </p:cNvPr>
          <p:cNvSpPr/>
          <p:nvPr/>
        </p:nvSpPr>
        <p:spPr>
          <a:xfrm>
            <a:off x="4504758" y="2063484"/>
            <a:ext cx="779929" cy="685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5000" b="1" dirty="0">
                <a:solidFill>
                  <a:schemeClr val="tx1"/>
                </a:solidFill>
                <a:effectLst>
                  <a:outerShdw blurRad="50800" dist="38100" dir="8100000" algn="tr" rotWithShape="0">
                    <a:prstClr val="black">
                      <a:alpha val="40000"/>
                    </a:prstClr>
                  </a:outerShdw>
                </a:effectLst>
                <a:latin typeface="Bodoni MT Black" panose="02070A03080606020203" pitchFamily="18" charset="0"/>
                <a:cs typeface="Times New Roman" panose="02020603050405020304" pitchFamily="18" charset="0"/>
              </a:rPr>
              <a:t>1</a:t>
            </a:r>
          </a:p>
        </p:txBody>
      </p:sp>
      <p:sp>
        <p:nvSpPr>
          <p:cNvPr id="7" name="Rectangle 6">
            <a:extLst>
              <a:ext uri="{FF2B5EF4-FFF2-40B4-BE49-F238E27FC236}">
                <a16:creationId xmlns:a16="http://schemas.microsoft.com/office/drawing/2014/main" id="{4B9D3A6E-0243-3A8E-9240-81045F5E2E25}"/>
              </a:ext>
            </a:extLst>
          </p:cNvPr>
          <p:cNvSpPr/>
          <p:nvPr/>
        </p:nvSpPr>
        <p:spPr>
          <a:xfrm>
            <a:off x="5662192" y="2130721"/>
            <a:ext cx="6225988"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4000" b="1" dirty="0">
                <a:solidFill>
                  <a:schemeClr val="tx1"/>
                </a:solidFill>
                <a:latin typeface="Times New Roman" panose="02020603050405020304" pitchFamily="18" charset="0"/>
                <a:cs typeface="Times New Roman" panose="02020603050405020304" pitchFamily="18" charset="0"/>
              </a:rPr>
              <a:t>Overview</a:t>
            </a:r>
          </a:p>
        </p:txBody>
      </p:sp>
      <p:sp>
        <p:nvSpPr>
          <p:cNvPr id="8" name="Rectangle 7">
            <a:extLst>
              <a:ext uri="{FF2B5EF4-FFF2-40B4-BE49-F238E27FC236}">
                <a16:creationId xmlns:a16="http://schemas.microsoft.com/office/drawing/2014/main" id="{E97D7D3D-8C14-FE53-9482-0A5F713FAC6C}"/>
              </a:ext>
            </a:extLst>
          </p:cNvPr>
          <p:cNvSpPr/>
          <p:nvPr/>
        </p:nvSpPr>
        <p:spPr>
          <a:xfrm>
            <a:off x="4504758" y="2942026"/>
            <a:ext cx="779929" cy="685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5000" b="1" dirty="0">
                <a:solidFill>
                  <a:schemeClr val="tx1"/>
                </a:solidFill>
                <a:effectLst>
                  <a:outerShdw blurRad="50800" dist="38100" dir="8100000" algn="tr" rotWithShape="0">
                    <a:prstClr val="black">
                      <a:alpha val="40000"/>
                    </a:prstClr>
                  </a:outerShdw>
                </a:effectLst>
                <a:latin typeface="Bodoni MT Black" panose="02070A03080606020203" pitchFamily="18" charset="0"/>
                <a:cs typeface="Times New Roman" panose="02020603050405020304" pitchFamily="18" charset="0"/>
              </a:rPr>
              <a:t>2</a:t>
            </a:r>
          </a:p>
        </p:txBody>
      </p:sp>
      <p:sp>
        <p:nvSpPr>
          <p:cNvPr id="9" name="Rectangle 8">
            <a:extLst>
              <a:ext uri="{FF2B5EF4-FFF2-40B4-BE49-F238E27FC236}">
                <a16:creationId xmlns:a16="http://schemas.microsoft.com/office/drawing/2014/main" id="{DC6F1155-F2D2-B4EF-2397-44338F415A73}"/>
              </a:ext>
            </a:extLst>
          </p:cNvPr>
          <p:cNvSpPr/>
          <p:nvPr/>
        </p:nvSpPr>
        <p:spPr>
          <a:xfrm>
            <a:off x="5662191" y="3022709"/>
            <a:ext cx="6420317"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4000" b="1" dirty="0">
                <a:solidFill>
                  <a:schemeClr val="tx1"/>
                </a:solidFill>
                <a:latin typeface="Times New Roman" panose="02020603050405020304" pitchFamily="18" charset="0"/>
                <a:cs typeface="Times New Roman" panose="02020603050405020304" pitchFamily="18" charset="0"/>
              </a:rPr>
              <a:t>Explain RSC &amp; SSR &amp; RCC</a:t>
            </a:r>
          </a:p>
        </p:txBody>
      </p:sp>
      <p:sp>
        <p:nvSpPr>
          <p:cNvPr id="10" name="Rectangle 9">
            <a:extLst>
              <a:ext uri="{FF2B5EF4-FFF2-40B4-BE49-F238E27FC236}">
                <a16:creationId xmlns:a16="http://schemas.microsoft.com/office/drawing/2014/main" id="{43EE246C-6D98-3A97-E8F1-78BC40828E07}"/>
              </a:ext>
            </a:extLst>
          </p:cNvPr>
          <p:cNvSpPr/>
          <p:nvPr/>
        </p:nvSpPr>
        <p:spPr>
          <a:xfrm>
            <a:off x="4504758" y="3916935"/>
            <a:ext cx="779929" cy="685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5000" b="1" dirty="0">
                <a:solidFill>
                  <a:schemeClr val="tx1"/>
                </a:solidFill>
                <a:effectLst>
                  <a:outerShdw blurRad="50800" dist="38100" dir="8100000" algn="tr" rotWithShape="0">
                    <a:prstClr val="black">
                      <a:alpha val="40000"/>
                    </a:prstClr>
                  </a:outerShdw>
                </a:effectLst>
                <a:latin typeface="Bodoni MT Black" panose="02070A03080606020203" pitchFamily="18" charset="0"/>
                <a:cs typeface="Times New Roman" panose="02020603050405020304" pitchFamily="18" charset="0"/>
              </a:rPr>
              <a:t>3</a:t>
            </a:r>
          </a:p>
        </p:txBody>
      </p:sp>
      <p:sp>
        <p:nvSpPr>
          <p:cNvPr id="11" name="Rectangle 10">
            <a:extLst>
              <a:ext uri="{FF2B5EF4-FFF2-40B4-BE49-F238E27FC236}">
                <a16:creationId xmlns:a16="http://schemas.microsoft.com/office/drawing/2014/main" id="{B7FE7FA4-0108-153C-9DBB-4CC7FA959AFA}"/>
              </a:ext>
            </a:extLst>
          </p:cNvPr>
          <p:cNvSpPr/>
          <p:nvPr/>
        </p:nvSpPr>
        <p:spPr>
          <a:xfrm>
            <a:off x="5662192" y="3984172"/>
            <a:ext cx="6225988"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4000" b="1" dirty="0">
                <a:solidFill>
                  <a:schemeClr val="tx1"/>
                </a:solidFill>
                <a:latin typeface="Times New Roman" panose="02020603050405020304" pitchFamily="18" charset="0"/>
                <a:cs typeface="Times New Roman" panose="02020603050405020304" pitchFamily="18" charset="0"/>
              </a:rPr>
              <a:t>Features</a:t>
            </a:r>
          </a:p>
        </p:txBody>
      </p:sp>
      <p:sp>
        <p:nvSpPr>
          <p:cNvPr id="16" name="Rectangle 15">
            <a:extLst>
              <a:ext uri="{FF2B5EF4-FFF2-40B4-BE49-F238E27FC236}">
                <a16:creationId xmlns:a16="http://schemas.microsoft.com/office/drawing/2014/main" id="{6BEC22E0-5F6F-1B2B-FEA8-857E4D85A095}"/>
              </a:ext>
            </a:extLst>
          </p:cNvPr>
          <p:cNvSpPr/>
          <p:nvPr/>
        </p:nvSpPr>
        <p:spPr>
          <a:xfrm>
            <a:off x="4527170" y="5948559"/>
            <a:ext cx="779929" cy="685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5000" b="1" dirty="0">
                <a:solidFill>
                  <a:schemeClr val="tx1"/>
                </a:solidFill>
                <a:effectLst>
                  <a:outerShdw blurRad="50800" dist="38100" dir="8100000" algn="tr" rotWithShape="0">
                    <a:prstClr val="black">
                      <a:alpha val="40000"/>
                    </a:prstClr>
                  </a:outerShdw>
                </a:effectLst>
                <a:latin typeface="Bodoni MT Black" panose="02070A03080606020203" pitchFamily="18" charset="0"/>
                <a:cs typeface="Times New Roman" panose="02020603050405020304" pitchFamily="18" charset="0"/>
              </a:rPr>
              <a:t>5</a:t>
            </a:r>
          </a:p>
        </p:txBody>
      </p:sp>
      <p:sp>
        <p:nvSpPr>
          <p:cNvPr id="17" name="Rectangle 16">
            <a:extLst>
              <a:ext uri="{FF2B5EF4-FFF2-40B4-BE49-F238E27FC236}">
                <a16:creationId xmlns:a16="http://schemas.microsoft.com/office/drawing/2014/main" id="{9E5776F4-E38B-C27E-A340-659F82E55431}"/>
              </a:ext>
            </a:extLst>
          </p:cNvPr>
          <p:cNvSpPr/>
          <p:nvPr/>
        </p:nvSpPr>
        <p:spPr>
          <a:xfrm>
            <a:off x="4509241" y="4992704"/>
            <a:ext cx="779929" cy="685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5000" b="1" dirty="0">
                <a:solidFill>
                  <a:schemeClr val="tx1"/>
                </a:solidFill>
                <a:effectLst>
                  <a:outerShdw blurRad="50800" dist="38100" dir="8100000" algn="tr" rotWithShape="0">
                    <a:prstClr val="black">
                      <a:alpha val="40000"/>
                    </a:prstClr>
                  </a:outerShdw>
                </a:effectLst>
                <a:latin typeface="Bodoni MT Black" panose="02070A03080606020203" pitchFamily="18" charset="0"/>
                <a:cs typeface="Times New Roman" panose="02020603050405020304" pitchFamily="18" charset="0"/>
              </a:rPr>
              <a:t>4</a:t>
            </a:r>
          </a:p>
        </p:txBody>
      </p:sp>
      <p:sp>
        <p:nvSpPr>
          <p:cNvPr id="18" name="Rectangle 17">
            <a:extLst>
              <a:ext uri="{FF2B5EF4-FFF2-40B4-BE49-F238E27FC236}">
                <a16:creationId xmlns:a16="http://schemas.microsoft.com/office/drawing/2014/main" id="{414C3CEA-2813-4584-9124-E29D6947EBA9}"/>
              </a:ext>
            </a:extLst>
          </p:cNvPr>
          <p:cNvSpPr/>
          <p:nvPr/>
        </p:nvSpPr>
        <p:spPr>
          <a:xfrm>
            <a:off x="5666675" y="5018959"/>
            <a:ext cx="6225988"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4000" b="1" dirty="0">
                <a:solidFill>
                  <a:schemeClr val="tx1"/>
                </a:solidFill>
                <a:latin typeface="Times New Roman" panose="02020603050405020304" pitchFamily="18" charset="0"/>
                <a:cs typeface="Times New Roman" panose="02020603050405020304" pitchFamily="18" charset="0"/>
              </a:rPr>
              <a:t>Demo</a:t>
            </a:r>
          </a:p>
        </p:txBody>
      </p:sp>
      <p:sp>
        <p:nvSpPr>
          <p:cNvPr id="20" name="Rectangle 19">
            <a:extLst>
              <a:ext uri="{FF2B5EF4-FFF2-40B4-BE49-F238E27FC236}">
                <a16:creationId xmlns:a16="http://schemas.microsoft.com/office/drawing/2014/main" id="{86C900D0-F439-C9C6-A208-ECAC6F631147}"/>
              </a:ext>
            </a:extLst>
          </p:cNvPr>
          <p:cNvSpPr/>
          <p:nvPr/>
        </p:nvSpPr>
        <p:spPr>
          <a:xfrm>
            <a:off x="5760804" y="5980422"/>
            <a:ext cx="6225988"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4000" b="1" dirty="0">
                <a:solidFill>
                  <a:schemeClr val="tx1"/>
                </a:solidFill>
                <a:latin typeface="Times New Roman" panose="02020603050405020304" pitchFamily="18" charset="0"/>
                <a:cs typeface="Times New Roman" panose="02020603050405020304" pitchFamily="18" charset="0"/>
              </a:rPr>
              <a:t>Wrapping up</a:t>
            </a:r>
          </a:p>
        </p:txBody>
      </p:sp>
      <p:pic>
        <p:nvPicPr>
          <p:cNvPr id="23" name="Picture 22">
            <a:extLst>
              <a:ext uri="{FF2B5EF4-FFF2-40B4-BE49-F238E27FC236}">
                <a16:creationId xmlns:a16="http://schemas.microsoft.com/office/drawing/2014/main" id="{F6546CAD-79EC-BFFE-03F8-87650F4961D1}"/>
              </a:ext>
            </a:extLst>
          </p:cNvPr>
          <p:cNvPicPr>
            <a:picLocks noChangeAspect="1"/>
          </p:cNvPicPr>
          <p:nvPr/>
        </p:nvPicPr>
        <p:blipFill>
          <a:blip r:embed="rId2"/>
          <a:srcRect l="4451" t="5629" r="4451"/>
          <a:stretch>
            <a:fillRect/>
          </a:stretch>
        </p:blipFill>
        <p:spPr>
          <a:xfrm>
            <a:off x="166140" y="129907"/>
            <a:ext cx="2563614" cy="2197852"/>
          </a:xfrm>
          <a:custGeom>
            <a:avLst/>
            <a:gdLst>
              <a:gd name="connsiteX0" fmla="*/ 755009 w 1510018"/>
              <a:gd name="connsiteY0" fmla="*/ 0 h 1294577"/>
              <a:gd name="connsiteX1" fmla="*/ 1510018 w 1510018"/>
              <a:gd name="connsiteY1" fmla="*/ 647289 h 1294577"/>
              <a:gd name="connsiteX2" fmla="*/ 907170 w 1510018"/>
              <a:gd name="connsiteY2" fmla="*/ 1281428 h 1294577"/>
              <a:gd name="connsiteX3" fmla="*/ 755021 w 1510018"/>
              <a:gd name="connsiteY3" fmla="*/ 1294577 h 1294577"/>
              <a:gd name="connsiteX4" fmla="*/ 754997 w 1510018"/>
              <a:gd name="connsiteY4" fmla="*/ 1294577 h 1294577"/>
              <a:gd name="connsiteX5" fmla="*/ 602848 w 1510018"/>
              <a:gd name="connsiteY5" fmla="*/ 1281428 h 1294577"/>
              <a:gd name="connsiteX6" fmla="*/ 0 w 1510018"/>
              <a:gd name="connsiteY6" fmla="*/ 647289 h 1294577"/>
              <a:gd name="connsiteX7" fmla="*/ 755009 w 1510018"/>
              <a:gd name="connsiteY7" fmla="*/ 0 h 1294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0018" h="1294577">
                <a:moveTo>
                  <a:pt x="755009" y="0"/>
                </a:moveTo>
                <a:cubicBezTo>
                  <a:pt x="1171989" y="0"/>
                  <a:pt x="1510018" y="289801"/>
                  <a:pt x="1510018" y="647289"/>
                </a:cubicBezTo>
                <a:cubicBezTo>
                  <a:pt x="1510018" y="960091"/>
                  <a:pt x="1251215" y="1221070"/>
                  <a:pt x="907170" y="1281428"/>
                </a:cubicBezTo>
                <a:lnTo>
                  <a:pt x="755021" y="1294577"/>
                </a:lnTo>
                <a:lnTo>
                  <a:pt x="754997" y="1294577"/>
                </a:lnTo>
                <a:lnTo>
                  <a:pt x="602848" y="1281428"/>
                </a:lnTo>
                <a:cubicBezTo>
                  <a:pt x="258804" y="1221070"/>
                  <a:pt x="0" y="960091"/>
                  <a:pt x="0" y="647289"/>
                </a:cubicBezTo>
                <a:cubicBezTo>
                  <a:pt x="0" y="289801"/>
                  <a:pt x="338029" y="0"/>
                  <a:pt x="755009" y="0"/>
                </a:cubicBezTo>
                <a:close/>
              </a:path>
            </a:pathLst>
          </a:custGeom>
        </p:spPr>
      </p:pic>
    </p:spTree>
    <p:extLst>
      <p:ext uri="{BB962C8B-B14F-4D97-AF65-F5344CB8AC3E}">
        <p14:creationId xmlns:p14="http://schemas.microsoft.com/office/powerpoint/2010/main" val="304235659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5"/>
                                        </p:tgtEl>
                                        <p:attrNameLst>
                                          <p:attrName>ppt_x</p:attrName>
                                          <p:attrName>ppt_y</p:attrName>
                                        </p:attrNameLst>
                                      </p:cBhvr>
                                    </p:animMotion>
                                  </p:childTnLst>
                                </p:cTn>
                              </p:par>
                              <p:par>
                                <p:cTn id="7" presetID="1" presetClass="path" presetSubtype="0" accel="50000" decel="50000" fill="hold" grpId="0" nodeType="withEffect">
                                  <p:stCondLst>
                                    <p:cond delay="0"/>
                                  </p:stCondLst>
                                  <p:childTnLst>
                                    <p:animMotion origin="layout" path="M 0 0 C 0.069 0 0.125 0.056 0.125 0.125 C 0.125 0.194 0.069 0.25 0 0.25 C -0.069 0.25 -0.125 0.194 -0.125 0.125 C -0.125 0.056 -0.069 0 0 0 Z" pathEditMode="relative" ptsTypes="">
                                      <p:cBhvr>
                                        <p:cTn id="8" dur="2000" fill="hold"/>
                                        <p:tgtEl>
                                          <p:spTgt spid="3"/>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000"/>
                                        <p:tgtEl>
                                          <p:spTgt spid="18"/>
                                        </p:tgtEl>
                                      </p:cBhvr>
                                    </p:animEffect>
                                    <p:anim calcmode="lin" valueType="num">
                                      <p:cBhvr>
                                        <p:cTn id="50" dur="1000" fill="hold"/>
                                        <p:tgtEl>
                                          <p:spTgt spid="18"/>
                                        </p:tgtEl>
                                        <p:attrNameLst>
                                          <p:attrName>ppt_x</p:attrName>
                                        </p:attrNameLst>
                                      </p:cBhvr>
                                      <p:tavLst>
                                        <p:tav tm="0">
                                          <p:val>
                                            <p:strVal val="#ppt_x"/>
                                          </p:val>
                                        </p:tav>
                                        <p:tav tm="100000">
                                          <p:val>
                                            <p:strVal val="#ppt_x"/>
                                          </p:val>
                                        </p:tav>
                                      </p:tavLst>
                                    </p:anim>
                                    <p:anim calcmode="lin" valueType="num">
                                      <p:cBhvr>
                                        <p:cTn id="51" dur="10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1000"/>
                                        <p:tgtEl>
                                          <p:spTgt spid="17"/>
                                        </p:tgtEl>
                                      </p:cBhvr>
                                    </p:animEffect>
                                    <p:anim calcmode="lin" valueType="num">
                                      <p:cBhvr>
                                        <p:cTn id="55" dur="1000" fill="hold"/>
                                        <p:tgtEl>
                                          <p:spTgt spid="17"/>
                                        </p:tgtEl>
                                        <p:attrNameLst>
                                          <p:attrName>ppt_x</p:attrName>
                                        </p:attrNameLst>
                                      </p:cBhvr>
                                      <p:tavLst>
                                        <p:tav tm="0">
                                          <p:val>
                                            <p:strVal val="#ppt_x"/>
                                          </p:val>
                                        </p:tav>
                                        <p:tav tm="100000">
                                          <p:val>
                                            <p:strVal val="#ppt_x"/>
                                          </p:val>
                                        </p:tav>
                                      </p:tavLst>
                                    </p:anim>
                                    <p:anim calcmode="lin" valueType="num">
                                      <p:cBhvr>
                                        <p:cTn id="5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1000"/>
                                        <p:tgtEl>
                                          <p:spTgt spid="20"/>
                                        </p:tgtEl>
                                      </p:cBhvr>
                                    </p:animEffect>
                                    <p:anim calcmode="lin" valueType="num">
                                      <p:cBhvr>
                                        <p:cTn id="62" dur="1000" fill="hold"/>
                                        <p:tgtEl>
                                          <p:spTgt spid="20"/>
                                        </p:tgtEl>
                                        <p:attrNameLst>
                                          <p:attrName>ppt_x</p:attrName>
                                        </p:attrNameLst>
                                      </p:cBhvr>
                                      <p:tavLst>
                                        <p:tav tm="0">
                                          <p:val>
                                            <p:strVal val="#ppt_x"/>
                                          </p:val>
                                        </p:tav>
                                        <p:tav tm="100000">
                                          <p:val>
                                            <p:strVal val="#ppt_x"/>
                                          </p:val>
                                        </p:tav>
                                      </p:tavLst>
                                    </p:anim>
                                    <p:anim calcmode="lin" valueType="num">
                                      <p:cBhvr>
                                        <p:cTn id="63" dur="1000" fill="hold"/>
                                        <p:tgtEl>
                                          <p:spTgt spid="20"/>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1000"/>
                                        <p:tgtEl>
                                          <p:spTgt spid="16"/>
                                        </p:tgtEl>
                                      </p:cBhvr>
                                    </p:animEffect>
                                    <p:anim calcmode="lin" valueType="num">
                                      <p:cBhvr>
                                        <p:cTn id="67" dur="1000" fill="hold"/>
                                        <p:tgtEl>
                                          <p:spTgt spid="16"/>
                                        </p:tgtEl>
                                        <p:attrNameLst>
                                          <p:attrName>ppt_x</p:attrName>
                                        </p:attrNameLst>
                                      </p:cBhvr>
                                      <p:tavLst>
                                        <p:tav tm="0">
                                          <p:val>
                                            <p:strVal val="#ppt_x"/>
                                          </p:val>
                                        </p:tav>
                                        <p:tav tm="100000">
                                          <p:val>
                                            <p:strVal val="#ppt_x"/>
                                          </p:val>
                                        </p:tav>
                                      </p:tavLst>
                                    </p:anim>
                                    <p:anim calcmode="lin" valueType="num">
                                      <p:cBhvr>
                                        <p:cTn id="6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7" grpId="0"/>
      <p:bldP spid="8" grpId="0"/>
      <p:bldP spid="9" grpId="0"/>
      <p:bldP spid="10" grpId="0"/>
      <p:bldP spid="11" grpId="0"/>
      <p:bldP spid="16" grpId="0"/>
      <p:bldP spid="17" grpId="0"/>
      <p:bldP spid="18"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16696D-1225-2551-5E03-55E6277508D6}"/>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5DD28128-9453-78FD-53E9-F6D11D2F81CD}"/>
              </a:ext>
            </a:extLst>
          </p:cNvPr>
          <p:cNvSpPr/>
          <p:nvPr/>
        </p:nvSpPr>
        <p:spPr>
          <a:xfrm>
            <a:off x="0" y="0"/>
            <a:ext cx="6674318" cy="60511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lnSpcReduction="10000"/>
          </a:bodyPr>
          <a:lstStyle/>
          <a:p>
            <a:pPr>
              <a:lnSpc>
                <a:spcPct val="90000"/>
              </a:lnSpc>
              <a:spcBef>
                <a:spcPct val="0"/>
              </a:spcBef>
              <a:spcAft>
                <a:spcPts val="600"/>
              </a:spcAft>
            </a:pPr>
            <a:endParaRPr lang="en-US" sz="4000" b="1" cap="all" spc="120" dirty="0">
              <a:solidFill>
                <a:schemeClr val="bg1"/>
              </a:solidFill>
              <a:latin typeface="+mj-lt"/>
              <a:ea typeface="+mj-ea"/>
              <a:cs typeface="+mj-cs"/>
            </a:endParaRPr>
          </a:p>
        </p:txBody>
      </p:sp>
      <p:sp>
        <p:nvSpPr>
          <p:cNvPr id="5" name="Rectangle 4">
            <a:extLst>
              <a:ext uri="{FF2B5EF4-FFF2-40B4-BE49-F238E27FC236}">
                <a16:creationId xmlns:a16="http://schemas.microsoft.com/office/drawing/2014/main" id="{C4AA3FE0-BC8D-1C0C-0C98-FE06C22B3A11}"/>
              </a:ext>
            </a:extLst>
          </p:cNvPr>
          <p:cNvSpPr/>
          <p:nvPr/>
        </p:nvSpPr>
        <p:spPr>
          <a:xfrm>
            <a:off x="0" y="0"/>
            <a:ext cx="6588806"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3500" b="1" dirty="0">
                <a:solidFill>
                  <a:schemeClr val="bg1"/>
                </a:solidFill>
                <a:latin typeface="Times New Roman" panose="02020603050405020304" pitchFamily="18" charset="0"/>
                <a:cs typeface="Times New Roman" panose="02020603050405020304" pitchFamily="18" charset="0"/>
              </a:rPr>
              <a:t>3.4 Automatic code </a:t>
            </a:r>
            <a:r>
              <a:rPr lang="en-SG" sz="3500" b="1" dirty="0" err="1">
                <a:solidFill>
                  <a:schemeClr val="bg1"/>
                </a:solidFill>
                <a:latin typeface="Times New Roman" panose="02020603050405020304" pitchFamily="18" charset="0"/>
                <a:cs typeface="Times New Roman" panose="02020603050405020304" pitchFamily="18" charset="0"/>
              </a:rPr>
              <a:t>spliting</a:t>
            </a:r>
            <a:endParaRPr lang="en-SG" sz="3500" b="1"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B8073413-5557-776E-D33F-DAFDF284C8B2}"/>
              </a:ext>
            </a:extLst>
          </p:cNvPr>
          <p:cNvSpPr/>
          <p:nvPr/>
        </p:nvSpPr>
        <p:spPr>
          <a:xfrm>
            <a:off x="53648" y="1347895"/>
            <a:ext cx="9809228" cy="151086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fontAlgn="base">
              <a:buFontTx/>
              <a:buChar char="-"/>
            </a:pPr>
            <a:r>
              <a:rPr lang="en-US" sz="2000" b="0" i="0" dirty="0">
                <a:solidFill>
                  <a:srgbClr val="0A0A23"/>
                </a:solidFill>
                <a:effectLst/>
                <a:latin typeface="Lato" panose="020F0502020204030203" pitchFamily="34" charset="0"/>
              </a:rPr>
              <a:t>Server Components treat all imports of Client Components as potential code-split points. Don’t send unnecessary component.</a:t>
            </a:r>
          </a:p>
          <a:p>
            <a:pPr fontAlgn="base"/>
            <a:endParaRPr lang="en-US" sz="2000" b="0" i="0" dirty="0">
              <a:solidFill>
                <a:srgbClr val="0A0A23"/>
              </a:solidFill>
              <a:effectLst/>
              <a:latin typeface="Lato" panose="020F0502020204030203" pitchFamily="34" charset="0"/>
            </a:endParaRPr>
          </a:p>
          <a:p>
            <a:pPr marL="342900" indent="-342900" fontAlgn="base">
              <a:buFontTx/>
              <a:buChar char="-"/>
            </a:pPr>
            <a:r>
              <a:rPr lang="en-US" sz="2000" dirty="0">
                <a:solidFill>
                  <a:srgbClr val="0A0A23"/>
                </a:solidFill>
                <a:latin typeface="Lato" panose="020F0502020204030203" pitchFamily="34" charset="0"/>
              </a:rPr>
              <a:t>The component will be loaded lazily (meaning, it won't be sent to the client immediately). So, only the JavaScript related to the component that is visible to the user is needed.</a:t>
            </a:r>
          </a:p>
        </p:txBody>
      </p:sp>
      <p:pic>
        <p:nvPicPr>
          <p:cNvPr id="8" name="Picture 7">
            <a:extLst>
              <a:ext uri="{FF2B5EF4-FFF2-40B4-BE49-F238E27FC236}">
                <a16:creationId xmlns:a16="http://schemas.microsoft.com/office/drawing/2014/main" id="{CF489899-FE1F-B401-5BB7-7FF219603DE6}"/>
              </a:ext>
            </a:extLst>
          </p:cNvPr>
          <p:cNvPicPr>
            <a:picLocks noChangeAspect="1"/>
          </p:cNvPicPr>
          <p:nvPr/>
        </p:nvPicPr>
        <p:blipFill>
          <a:blip r:embed="rId3"/>
          <a:stretch>
            <a:fillRect/>
          </a:stretch>
        </p:blipFill>
        <p:spPr>
          <a:xfrm>
            <a:off x="2132387" y="3160268"/>
            <a:ext cx="5853959" cy="2748604"/>
          </a:xfrm>
          <a:prstGeom prst="rect">
            <a:avLst/>
          </a:prstGeom>
        </p:spPr>
      </p:pic>
    </p:spTree>
    <p:extLst>
      <p:ext uri="{BB962C8B-B14F-4D97-AF65-F5344CB8AC3E}">
        <p14:creationId xmlns:p14="http://schemas.microsoft.com/office/powerpoint/2010/main" val="42949451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16696D-1225-2551-5E03-55E6277508D6}"/>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5DD28128-9453-78FD-53E9-F6D11D2F81CD}"/>
              </a:ext>
            </a:extLst>
          </p:cNvPr>
          <p:cNvSpPr/>
          <p:nvPr/>
        </p:nvSpPr>
        <p:spPr>
          <a:xfrm>
            <a:off x="0" y="0"/>
            <a:ext cx="6674318" cy="60511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lnSpcReduction="10000"/>
          </a:bodyPr>
          <a:lstStyle/>
          <a:p>
            <a:pPr>
              <a:lnSpc>
                <a:spcPct val="90000"/>
              </a:lnSpc>
              <a:spcBef>
                <a:spcPct val="0"/>
              </a:spcBef>
              <a:spcAft>
                <a:spcPts val="600"/>
              </a:spcAft>
            </a:pPr>
            <a:endParaRPr lang="en-US" sz="4000" b="1" cap="all" spc="120" dirty="0">
              <a:solidFill>
                <a:schemeClr val="bg1"/>
              </a:solidFill>
              <a:latin typeface="+mj-lt"/>
              <a:ea typeface="+mj-ea"/>
              <a:cs typeface="+mj-cs"/>
            </a:endParaRPr>
          </a:p>
        </p:txBody>
      </p:sp>
      <p:sp>
        <p:nvSpPr>
          <p:cNvPr id="5" name="Rectangle 4">
            <a:extLst>
              <a:ext uri="{FF2B5EF4-FFF2-40B4-BE49-F238E27FC236}">
                <a16:creationId xmlns:a16="http://schemas.microsoft.com/office/drawing/2014/main" id="{C4AA3FE0-BC8D-1C0C-0C98-FE06C22B3A11}"/>
              </a:ext>
            </a:extLst>
          </p:cNvPr>
          <p:cNvSpPr/>
          <p:nvPr/>
        </p:nvSpPr>
        <p:spPr>
          <a:xfrm>
            <a:off x="0" y="0"/>
            <a:ext cx="6588806"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3500" b="1" dirty="0">
                <a:solidFill>
                  <a:schemeClr val="bg1"/>
                </a:solidFill>
                <a:latin typeface="Times New Roman" panose="02020603050405020304" pitchFamily="18" charset="0"/>
                <a:cs typeface="Times New Roman" panose="02020603050405020304" pitchFamily="18" charset="0"/>
              </a:rPr>
              <a:t>3.5 No more waterfall</a:t>
            </a:r>
          </a:p>
        </p:txBody>
      </p:sp>
      <p:sp>
        <p:nvSpPr>
          <p:cNvPr id="7" name="Rectangle 6">
            <a:extLst>
              <a:ext uri="{FF2B5EF4-FFF2-40B4-BE49-F238E27FC236}">
                <a16:creationId xmlns:a16="http://schemas.microsoft.com/office/drawing/2014/main" id="{B8073413-5557-776E-D33F-DAFDF284C8B2}"/>
              </a:ext>
            </a:extLst>
          </p:cNvPr>
          <p:cNvSpPr/>
          <p:nvPr/>
        </p:nvSpPr>
        <p:spPr>
          <a:xfrm>
            <a:off x="108077" y="1189606"/>
            <a:ext cx="9809228" cy="151086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fontAlgn="base">
              <a:buFontTx/>
              <a:buChar char="-"/>
            </a:pPr>
            <a:r>
              <a:rPr lang="en-US" sz="2000" dirty="0">
                <a:solidFill>
                  <a:srgbClr val="0A0A23"/>
                </a:solidFill>
                <a:latin typeface="Lato" panose="020F0502020204030203" pitchFamily="34" charset="0"/>
              </a:rPr>
              <a:t>As discussed earlier, sequential data fetching introduces waterfalls. We wanted to find a way to avoid sequential round trip delay from client to server. (That is, we have to wait until one request finishes, and the request can take some time to fulfill since it has to travel from client to the server.)</a:t>
            </a:r>
          </a:p>
        </p:txBody>
      </p:sp>
      <p:pic>
        <p:nvPicPr>
          <p:cNvPr id="6" name="Picture 5">
            <a:extLst>
              <a:ext uri="{FF2B5EF4-FFF2-40B4-BE49-F238E27FC236}">
                <a16:creationId xmlns:a16="http://schemas.microsoft.com/office/drawing/2014/main" id="{400C7FA8-9EFB-2875-328C-81754381F7C8}"/>
              </a:ext>
            </a:extLst>
          </p:cNvPr>
          <p:cNvPicPr>
            <a:picLocks noChangeAspect="1"/>
          </p:cNvPicPr>
          <p:nvPr/>
        </p:nvPicPr>
        <p:blipFill>
          <a:blip r:embed="rId3"/>
          <a:stretch>
            <a:fillRect/>
          </a:stretch>
        </p:blipFill>
        <p:spPr>
          <a:xfrm>
            <a:off x="2230217" y="2813959"/>
            <a:ext cx="6897063" cy="2419688"/>
          </a:xfrm>
          <a:prstGeom prst="rect">
            <a:avLst/>
          </a:prstGeom>
        </p:spPr>
      </p:pic>
    </p:spTree>
    <p:extLst>
      <p:ext uri="{BB962C8B-B14F-4D97-AF65-F5344CB8AC3E}">
        <p14:creationId xmlns:p14="http://schemas.microsoft.com/office/powerpoint/2010/main" val="36399240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135664-8033-6CE0-F13A-037DC74F7C33}"/>
              </a:ext>
            </a:extLst>
          </p:cNvPr>
          <p:cNvPicPr>
            <a:picLocks noChangeAspect="1"/>
          </p:cNvPicPr>
          <p:nvPr/>
        </p:nvPicPr>
        <p:blipFill>
          <a:blip r:embed="rId2"/>
          <a:stretch>
            <a:fillRect/>
          </a:stretch>
        </p:blipFill>
        <p:spPr>
          <a:xfrm>
            <a:off x="0" y="77598"/>
            <a:ext cx="12192000" cy="6702803"/>
          </a:xfrm>
          <a:prstGeom prst="rect">
            <a:avLst/>
          </a:prstGeom>
        </p:spPr>
      </p:pic>
      <p:sp>
        <p:nvSpPr>
          <p:cNvPr id="3" name="Flowchart: Delay 2">
            <a:extLst>
              <a:ext uri="{FF2B5EF4-FFF2-40B4-BE49-F238E27FC236}">
                <a16:creationId xmlns:a16="http://schemas.microsoft.com/office/drawing/2014/main" id="{C607A485-A774-FE3B-F888-22A3175D662A}"/>
              </a:ext>
            </a:extLst>
          </p:cNvPr>
          <p:cNvSpPr/>
          <p:nvPr/>
        </p:nvSpPr>
        <p:spPr>
          <a:xfrm>
            <a:off x="-1" y="0"/>
            <a:ext cx="2084615" cy="6858000"/>
          </a:xfrm>
          <a:prstGeom prst="flowChartDelay">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 name="Picture 4">
            <a:extLst>
              <a:ext uri="{FF2B5EF4-FFF2-40B4-BE49-F238E27FC236}">
                <a16:creationId xmlns:a16="http://schemas.microsoft.com/office/drawing/2014/main" id="{BCB035F1-E3A8-D782-FE73-03DDCA0D4D8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383" b="92617" l="9880" r="89880">
                        <a14:foregroundMark x1="61446" y1="7718" x2="61446" y2="7718"/>
                        <a14:foregroundMark x1="85301" y1="33893" x2="85301" y2="33893"/>
                        <a14:foregroundMark x1="70602" y1="37584" x2="70602" y2="37584"/>
                        <a14:foregroundMark x1="36627" y1="20470" x2="36627" y2="20470"/>
                        <a14:foregroundMark x1="68916" y1="92617" x2="68916" y2="92617"/>
                        <a14:foregroundMark x1="89639" y1="50000" x2="89639" y2="50000"/>
                        <a14:foregroundMark x1="36386" y1="23490" x2="36386" y2="23490"/>
                        <a14:foregroundMark x1="38313" y1="31879" x2="38313" y2="31879"/>
                        <a14:foregroundMark x1="24096" y1="16779" x2="28193" y2="42953"/>
                        <a14:foregroundMark x1="28434" y1="42953" x2="29398" y2="44295"/>
                      </a14:backgroundRemoval>
                    </a14:imgEffect>
                  </a14:imgLayer>
                </a14:imgProps>
              </a:ext>
            </a:extLst>
          </a:blip>
          <a:stretch>
            <a:fillRect/>
          </a:stretch>
        </p:blipFill>
        <p:spPr>
          <a:xfrm rot="274725">
            <a:off x="7645415" y="3423416"/>
            <a:ext cx="4300974" cy="3088410"/>
          </a:xfrm>
          <a:prstGeom prst="rect">
            <a:avLst/>
          </a:prstGeom>
        </p:spPr>
      </p:pic>
      <p:pic>
        <p:nvPicPr>
          <p:cNvPr id="13" name="Picture 12">
            <a:extLst>
              <a:ext uri="{FF2B5EF4-FFF2-40B4-BE49-F238E27FC236}">
                <a16:creationId xmlns:a16="http://schemas.microsoft.com/office/drawing/2014/main" id="{CB15C3A3-1166-966B-BC89-E975F39B59C0}"/>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a:off x="9661882" y="2763942"/>
            <a:ext cx="954895" cy="1071100"/>
          </a:xfrm>
          <a:prstGeom prst="rect">
            <a:avLst/>
          </a:prstGeom>
        </p:spPr>
      </p:pic>
      <p:sp>
        <p:nvSpPr>
          <p:cNvPr id="14" name="Rectangle 13">
            <a:extLst>
              <a:ext uri="{FF2B5EF4-FFF2-40B4-BE49-F238E27FC236}">
                <a16:creationId xmlns:a16="http://schemas.microsoft.com/office/drawing/2014/main" id="{1FFAD5CB-4891-0013-595D-AB65DD3E847D}"/>
              </a:ext>
            </a:extLst>
          </p:cNvPr>
          <p:cNvSpPr/>
          <p:nvPr/>
        </p:nvSpPr>
        <p:spPr>
          <a:xfrm>
            <a:off x="482568" y="2570872"/>
            <a:ext cx="779929" cy="685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0000" b="1" dirty="0">
                <a:solidFill>
                  <a:schemeClr val="tx1"/>
                </a:solidFill>
                <a:effectLst>
                  <a:outerShdw blurRad="50800" dist="38100" dir="8100000" algn="tr" rotWithShape="0">
                    <a:prstClr val="black">
                      <a:alpha val="40000"/>
                    </a:prstClr>
                  </a:outerShdw>
                </a:effectLst>
                <a:latin typeface="Bodoni MT Black" panose="02070A03080606020203" pitchFamily="18" charset="0"/>
                <a:cs typeface="Times New Roman" panose="02020603050405020304" pitchFamily="18" charset="0"/>
              </a:rPr>
              <a:t>4</a:t>
            </a:r>
          </a:p>
        </p:txBody>
      </p:sp>
      <p:sp>
        <p:nvSpPr>
          <p:cNvPr id="15" name="Rectangle 14">
            <a:extLst>
              <a:ext uri="{FF2B5EF4-FFF2-40B4-BE49-F238E27FC236}">
                <a16:creationId xmlns:a16="http://schemas.microsoft.com/office/drawing/2014/main" id="{A59D43D4-36E5-1CFA-19ED-83A290336963}"/>
              </a:ext>
            </a:extLst>
          </p:cNvPr>
          <p:cNvSpPr/>
          <p:nvPr/>
        </p:nvSpPr>
        <p:spPr>
          <a:xfrm>
            <a:off x="3276437" y="2582048"/>
            <a:ext cx="5492006"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00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19710622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5"/>
                                        </p:tgtEl>
                                      </p:cBhvr>
                                    </p:animEffect>
                                    <p:animScale>
                                      <p:cBhvr>
                                        <p:cTn id="7" dur="250" autoRev="1" fill="hold"/>
                                        <p:tgtEl>
                                          <p:spTgt spid="1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BA511B5-3125-42C6-1FE4-8E37DD1364CA}"/>
              </a:ext>
            </a:extLst>
          </p:cNvPr>
          <p:cNvPicPr>
            <a:picLocks noChangeAspect="1"/>
          </p:cNvPicPr>
          <p:nvPr/>
        </p:nvPicPr>
        <p:blipFill>
          <a:blip r:embed="rId2"/>
          <a:stretch>
            <a:fillRect/>
          </a:stretch>
        </p:blipFill>
        <p:spPr>
          <a:xfrm>
            <a:off x="0" y="67113"/>
            <a:ext cx="12192000" cy="6702803"/>
          </a:xfrm>
          <a:prstGeom prst="rect">
            <a:avLst/>
          </a:prstGeom>
        </p:spPr>
      </p:pic>
      <p:sp>
        <p:nvSpPr>
          <p:cNvPr id="3" name="Flowchart: Delay 2">
            <a:extLst>
              <a:ext uri="{FF2B5EF4-FFF2-40B4-BE49-F238E27FC236}">
                <a16:creationId xmlns:a16="http://schemas.microsoft.com/office/drawing/2014/main" id="{C607A485-A774-FE3B-F888-22A3175D662A}"/>
              </a:ext>
            </a:extLst>
          </p:cNvPr>
          <p:cNvSpPr/>
          <p:nvPr/>
        </p:nvSpPr>
        <p:spPr>
          <a:xfrm>
            <a:off x="0" y="0"/>
            <a:ext cx="3249386" cy="6858000"/>
          </a:xfrm>
          <a:prstGeom prst="flowChartDelay">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1FFAD5CB-4891-0013-595D-AB65DD3E847D}"/>
              </a:ext>
            </a:extLst>
          </p:cNvPr>
          <p:cNvSpPr/>
          <p:nvPr/>
        </p:nvSpPr>
        <p:spPr>
          <a:xfrm>
            <a:off x="801899" y="1005368"/>
            <a:ext cx="779929" cy="685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7000" b="1" dirty="0">
                <a:solidFill>
                  <a:schemeClr val="tx1"/>
                </a:solidFill>
                <a:effectLst>
                  <a:outerShdw blurRad="50800" dist="38100" dir="8100000" algn="tr" rotWithShape="0">
                    <a:prstClr val="black">
                      <a:alpha val="40000"/>
                    </a:prstClr>
                  </a:outerShdw>
                </a:effectLst>
                <a:latin typeface="Bodoni MT Black" panose="02070A03080606020203" pitchFamily="18" charset="0"/>
                <a:cs typeface="Times New Roman" panose="02020603050405020304" pitchFamily="18" charset="0"/>
              </a:rPr>
              <a:t>5</a:t>
            </a:r>
          </a:p>
        </p:txBody>
      </p:sp>
      <p:sp>
        <p:nvSpPr>
          <p:cNvPr id="15" name="Rectangle 14">
            <a:extLst>
              <a:ext uri="{FF2B5EF4-FFF2-40B4-BE49-F238E27FC236}">
                <a16:creationId xmlns:a16="http://schemas.microsoft.com/office/drawing/2014/main" id="{A59D43D4-36E5-1CFA-19ED-83A290336963}"/>
              </a:ext>
            </a:extLst>
          </p:cNvPr>
          <p:cNvSpPr/>
          <p:nvPr/>
        </p:nvSpPr>
        <p:spPr>
          <a:xfrm>
            <a:off x="-88738" y="2552574"/>
            <a:ext cx="3338124"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4000" b="1" dirty="0">
                <a:solidFill>
                  <a:schemeClr val="tx1"/>
                </a:solidFill>
                <a:latin typeface="Times New Roman" panose="02020603050405020304" pitchFamily="18" charset="0"/>
                <a:cs typeface="Times New Roman" panose="02020603050405020304" pitchFamily="18" charset="0"/>
              </a:rPr>
              <a:t>Wrapping up</a:t>
            </a:r>
          </a:p>
        </p:txBody>
      </p:sp>
      <p:pic>
        <p:nvPicPr>
          <p:cNvPr id="4" name="Picture 3">
            <a:extLst>
              <a:ext uri="{FF2B5EF4-FFF2-40B4-BE49-F238E27FC236}">
                <a16:creationId xmlns:a16="http://schemas.microsoft.com/office/drawing/2014/main" id="{678C0506-3769-2A61-94E0-A80B9405CCA3}"/>
              </a:ext>
            </a:extLst>
          </p:cNvPr>
          <p:cNvPicPr>
            <a:picLocks noChangeAspect="1"/>
          </p:cNvPicPr>
          <p:nvPr/>
        </p:nvPicPr>
        <p:blipFill>
          <a:blip r:embed="rId3"/>
          <a:stretch>
            <a:fillRect/>
          </a:stretch>
        </p:blipFill>
        <p:spPr>
          <a:xfrm>
            <a:off x="277763" y="3557949"/>
            <a:ext cx="1962424" cy="1752845"/>
          </a:xfrm>
          <a:prstGeom prst="rect">
            <a:avLst/>
          </a:prstGeom>
        </p:spPr>
      </p:pic>
      <p:sp>
        <p:nvSpPr>
          <p:cNvPr id="2" name="Rectangle 1">
            <a:extLst>
              <a:ext uri="{FF2B5EF4-FFF2-40B4-BE49-F238E27FC236}">
                <a16:creationId xmlns:a16="http://schemas.microsoft.com/office/drawing/2014/main" id="{55751535-2261-0EE4-58D4-7B790585125B}"/>
              </a:ext>
            </a:extLst>
          </p:cNvPr>
          <p:cNvSpPr/>
          <p:nvPr/>
        </p:nvSpPr>
        <p:spPr>
          <a:xfrm>
            <a:off x="3578655" y="1005368"/>
            <a:ext cx="7701876" cy="47654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fontAlgn="base"/>
            <a:r>
              <a:rPr lang="en-US" sz="2500" b="1" dirty="0">
                <a:solidFill>
                  <a:srgbClr val="FF0000"/>
                </a:solidFill>
                <a:latin typeface="Lato" panose="020F0502020204030203" pitchFamily="34" charset="0"/>
              </a:rPr>
              <a:t>Summary:</a:t>
            </a:r>
          </a:p>
          <a:p>
            <a:pPr indent="-342900" fontAlgn="base">
              <a:buFont typeface="Arial" panose="020B0604020202020204" pitchFamily="34" charset="0"/>
              <a:buChar char="•"/>
            </a:pPr>
            <a:r>
              <a:rPr lang="en-US" sz="2000" dirty="0">
                <a:solidFill>
                  <a:schemeClr val="bg1"/>
                </a:solidFill>
                <a:latin typeface="Lato" panose="020F0502020204030203" pitchFamily="34" charset="0"/>
              </a:rPr>
              <a:t>React Server Components have backend access without any network roundtrips.</a:t>
            </a:r>
          </a:p>
          <a:p>
            <a:pPr indent="-342900" fontAlgn="base">
              <a:buFont typeface="Arial" panose="020B0604020202020204" pitchFamily="34" charset="0"/>
              <a:buChar char="•"/>
            </a:pPr>
            <a:r>
              <a:rPr lang="en-US" sz="2000" dirty="0">
                <a:solidFill>
                  <a:schemeClr val="bg1"/>
                </a:solidFill>
                <a:latin typeface="Lato" panose="020F0502020204030203" pitchFamily="34" charset="0"/>
              </a:rPr>
              <a:t>We can avoid network waterfalls using React Server Components</a:t>
            </a:r>
          </a:p>
          <a:p>
            <a:pPr indent="-342900" fontAlgn="base">
              <a:buFont typeface="Arial" panose="020B0604020202020204" pitchFamily="34" charset="0"/>
              <a:buChar char="•"/>
            </a:pPr>
            <a:r>
              <a:rPr lang="en-US" sz="2000" dirty="0">
                <a:solidFill>
                  <a:schemeClr val="bg1"/>
                </a:solidFill>
                <a:latin typeface="Lato" panose="020F0502020204030203" pitchFamily="34" charset="0"/>
              </a:rPr>
              <a:t>React server components support automatic code splitting and improve your app's performance with zero bundle size.</a:t>
            </a:r>
          </a:p>
          <a:p>
            <a:pPr indent="-342900" fontAlgn="base">
              <a:buFont typeface="Arial" panose="020B0604020202020204" pitchFamily="34" charset="0"/>
              <a:buChar char="•"/>
            </a:pPr>
            <a:r>
              <a:rPr lang="en-US" sz="2000" dirty="0">
                <a:solidFill>
                  <a:schemeClr val="bg1"/>
                </a:solidFill>
                <a:latin typeface="Lato" panose="020F0502020204030203" pitchFamily="34" charset="0"/>
              </a:rPr>
              <a:t>As these components are on the server side, they do not have access to client side event handlers, state, and effects. This means you can not use any event handlers, or React hooks like </a:t>
            </a:r>
            <a:r>
              <a:rPr lang="en-US" sz="2000" dirty="0" err="1">
                <a:solidFill>
                  <a:schemeClr val="bg1"/>
                </a:solidFill>
                <a:latin typeface="Lato" panose="020F0502020204030203" pitchFamily="34" charset="0"/>
              </a:rPr>
              <a:t>useState</a:t>
            </a:r>
            <a:r>
              <a:rPr lang="en-US" sz="2000" dirty="0">
                <a:solidFill>
                  <a:schemeClr val="bg1"/>
                </a:solidFill>
                <a:latin typeface="Lato" panose="020F0502020204030203" pitchFamily="34" charset="0"/>
              </a:rPr>
              <a:t>, </a:t>
            </a:r>
            <a:r>
              <a:rPr lang="en-US" sz="2000" dirty="0" err="1">
                <a:solidFill>
                  <a:schemeClr val="bg1"/>
                </a:solidFill>
                <a:latin typeface="Lato" panose="020F0502020204030203" pitchFamily="34" charset="0"/>
              </a:rPr>
              <a:t>useReducer</a:t>
            </a:r>
            <a:r>
              <a:rPr lang="en-US" sz="2000" dirty="0">
                <a:solidFill>
                  <a:schemeClr val="bg1"/>
                </a:solidFill>
                <a:latin typeface="Lato" panose="020F0502020204030203" pitchFamily="34" charset="0"/>
              </a:rPr>
              <a:t>, and </a:t>
            </a:r>
            <a:r>
              <a:rPr lang="en-US" sz="2000" dirty="0" err="1">
                <a:solidFill>
                  <a:schemeClr val="bg1"/>
                </a:solidFill>
                <a:latin typeface="Lato" panose="020F0502020204030203" pitchFamily="34" charset="0"/>
              </a:rPr>
              <a:t>useEffect</a:t>
            </a:r>
            <a:r>
              <a:rPr lang="en-US" sz="2000" dirty="0">
                <a:solidFill>
                  <a:schemeClr val="bg1"/>
                </a:solidFill>
                <a:latin typeface="Lato" panose="020F0502020204030203" pitchFamily="34" charset="0"/>
              </a:rPr>
              <a:t>.</a:t>
            </a:r>
          </a:p>
          <a:p>
            <a:pPr indent="-342900" fontAlgn="base">
              <a:buFont typeface="Arial" panose="020B0604020202020204" pitchFamily="34" charset="0"/>
              <a:buChar char="•"/>
            </a:pPr>
            <a:r>
              <a:rPr lang="en-US" sz="2000" dirty="0">
                <a:solidFill>
                  <a:schemeClr val="bg1"/>
                </a:solidFill>
                <a:latin typeface="Lato" panose="020F0502020204030203" pitchFamily="34" charset="0"/>
              </a:rPr>
              <a:t>A React server component can import and render a client component but the reverse is not true. But you can pass a server component as props to a client component.</a:t>
            </a:r>
          </a:p>
          <a:p>
            <a:pPr marL="342900" indent="-342900" fontAlgn="base">
              <a:buFont typeface="Arial" panose="020B0604020202020204" pitchFamily="34" charset="0"/>
              <a:buChar char="•"/>
            </a:pPr>
            <a:endParaRPr lang="en-US" sz="2000" dirty="0">
              <a:solidFill>
                <a:schemeClr val="bg1"/>
              </a:solidFill>
              <a:latin typeface="Lato" panose="020F0502020204030203" pitchFamily="34" charset="0"/>
            </a:endParaRPr>
          </a:p>
        </p:txBody>
      </p:sp>
    </p:spTree>
    <p:extLst>
      <p:ext uri="{BB962C8B-B14F-4D97-AF65-F5344CB8AC3E}">
        <p14:creationId xmlns:p14="http://schemas.microsoft.com/office/powerpoint/2010/main" val="157589686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5"/>
                                        </p:tgtEl>
                                      </p:cBhvr>
                                    </p:animEffect>
                                    <p:animScale>
                                      <p:cBhvr>
                                        <p:cTn id="7" dur="250" autoRev="1" fill="hold"/>
                                        <p:tgtEl>
                                          <p:spTgt spid="1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2" presetClass="emph" presetSubtype="0" fill="hold" nodeType="clickEffect">
                                  <p:stCondLst>
                                    <p:cond delay="0"/>
                                  </p:stCondLst>
                                  <p:childTnLst>
                                    <p:animRot by="120000">
                                      <p:cBhvr>
                                        <p:cTn id="18" dur="100" fill="hold">
                                          <p:stCondLst>
                                            <p:cond delay="0"/>
                                          </p:stCondLst>
                                        </p:cTn>
                                        <p:tgtEl>
                                          <p:spTgt spid="2">
                                            <p:txEl>
                                              <p:pRg st="1" end="1"/>
                                            </p:txEl>
                                          </p:spTgt>
                                        </p:tgtEl>
                                        <p:attrNameLst>
                                          <p:attrName>r</p:attrName>
                                        </p:attrNameLst>
                                      </p:cBhvr>
                                    </p:animRot>
                                    <p:animRot by="-240000">
                                      <p:cBhvr>
                                        <p:cTn id="19" dur="200" fill="hold">
                                          <p:stCondLst>
                                            <p:cond delay="200"/>
                                          </p:stCondLst>
                                        </p:cTn>
                                        <p:tgtEl>
                                          <p:spTgt spid="2">
                                            <p:txEl>
                                              <p:pRg st="1" end="1"/>
                                            </p:txEl>
                                          </p:spTgt>
                                        </p:tgtEl>
                                        <p:attrNameLst>
                                          <p:attrName>r</p:attrName>
                                        </p:attrNameLst>
                                      </p:cBhvr>
                                    </p:animRot>
                                    <p:animRot by="240000">
                                      <p:cBhvr>
                                        <p:cTn id="20" dur="200" fill="hold">
                                          <p:stCondLst>
                                            <p:cond delay="400"/>
                                          </p:stCondLst>
                                        </p:cTn>
                                        <p:tgtEl>
                                          <p:spTgt spid="2">
                                            <p:txEl>
                                              <p:pRg st="1" end="1"/>
                                            </p:txEl>
                                          </p:spTgt>
                                        </p:tgtEl>
                                        <p:attrNameLst>
                                          <p:attrName>r</p:attrName>
                                        </p:attrNameLst>
                                      </p:cBhvr>
                                    </p:animRot>
                                    <p:animRot by="-240000">
                                      <p:cBhvr>
                                        <p:cTn id="21" dur="200" fill="hold">
                                          <p:stCondLst>
                                            <p:cond delay="600"/>
                                          </p:stCondLst>
                                        </p:cTn>
                                        <p:tgtEl>
                                          <p:spTgt spid="2">
                                            <p:txEl>
                                              <p:pRg st="1" end="1"/>
                                            </p:txEl>
                                          </p:spTgt>
                                        </p:tgtEl>
                                        <p:attrNameLst>
                                          <p:attrName>r</p:attrName>
                                        </p:attrNameLst>
                                      </p:cBhvr>
                                    </p:animRot>
                                    <p:animRot by="120000">
                                      <p:cBhvr>
                                        <p:cTn id="22" dur="200" fill="hold">
                                          <p:stCondLst>
                                            <p:cond delay="800"/>
                                          </p:stCondLst>
                                        </p:cTn>
                                        <p:tgtEl>
                                          <p:spTgt spid="2">
                                            <p:txEl>
                                              <p:pRg st="1" end="1"/>
                                            </p:txEl>
                                          </p:spTgt>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nodeType="clickEffect">
                                  <p:stCondLst>
                                    <p:cond delay="0"/>
                                  </p:stCondLst>
                                  <p:childTnLst>
                                    <p:animRot by="120000">
                                      <p:cBhvr>
                                        <p:cTn id="26" dur="100" fill="hold">
                                          <p:stCondLst>
                                            <p:cond delay="0"/>
                                          </p:stCondLst>
                                        </p:cTn>
                                        <p:tgtEl>
                                          <p:spTgt spid="2">
                                            <p:txEl>
                                              <p:pRg st="2" end="2"/>
                                            </p:txEl>
                                          </p:spTgt>
                                        </p:tgtEl>
                                        <p:attrNameLst>
                                          <p:attrName>r</p:attrName>
                                        </p:attrNameLst>
                                      </p:cBhvr>
                                    </p:animRot>
                                    <p:animRot by="-240000">
                                      <p:cBhvr>
                                        <p:cTn id="27" dur="200" fill="hold">
                                          <p:stCondLst>
                                            <p:cond delay="200"/>
                                          </p:stCondLst>
                                        </p:cTn>
                                        <p:tgtEl>
                                          <p:spTgt spid="2">
                                            <p:txEl>
                                              <p:pRg st="2" end="2"/>
                                            </p:txEl>
                                          </p:spTgt>
                                        </p:tgtEl>
                                        <p:attrNameLst>
                                          <p:attrName>r</p:attrName>
                                        </p:attrNameLst>
                                      </p:cBhvr>
                                    </p:animRot>
                                    <p:animRot by="240000">
                                      <p:cBhvr>
                                        <p:cTn id="28" dur="200" fill="hold">
                                          <p:stCondLst>
                                            <p:cond delay="400"/>
                                          </p:stCondLst>
                                        </p:cTn>
                                        <p:tgtEl>
                                          <p:spTgt spid="2">
                                            <p:txEl>
                                              <p:pRg st="2" end="2"/>
                                            </p:txEl>
                                          </p:spTgt>
                                        </p:tgtEl>
                                        <p:attrNameLst>
                                          <p:attrName>r</p:attrName>
                                        </p:attrNameLst>
                                      </p:cBhvr>
                                    </p:animRot>
                                    <p:animRot by="-240000">
                                      <p:cBhvr>
                                        <p:cTn id="29" dur="200" fill="hold">
                                          <p:stCondLst>
                                            <p:cond delay="600"/>
                                          </p:stCondLst>
                                        </p:cTn>
                                        <p:tgtEl>
                                          <p:spTgt spid="2">
                                            <p:txEl>
                                              <p:pRg st="2" end="2"/>
                                            </p:txEl>
                                          </p:spTgt>
                                        </p:tgtEl>
                                        <p:attrNameLst>
                                          <p:attrName>r</p:attrName>
                                        </p:attrNameLst>
                                      </p:cBhvr>
                                    </p:animRot>
                                    <p:animRot by="120000">
                                      <p:cBhvr>
                                        <p:cTn id="30" dur="200" fill="hold">
                                          <p:stCondLst>
                                            <p:cond delay="800"/>
                                          </p:stCondLst>
                                        </p:cTn>
                                        <p:tgtEl>
                                          <p:spTgt spid="2">
                                            <p:txEl>
                                              <p:pRg st="2" end="2"/>
                                            </p:txEl>
                                          </p:spTgt>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32" presetClass="emph" presetSubtype="0" fill="hold" nodeType="clickEffect">
                                  <p:stCondLst>
                                    <p:cond delay="0"/>
                                  </p:stCondLst>
                                  <p:childTnLst>
                                    <p:animRot by="120000">
                                      <p:cBhvr>
                                        <p:cTn id="34" dur="100" fill="hold">
                                          <p:stCondLst>
                                            <p:cond delay="0"/>
                                          </p:stCondLst>
                                        </p:cTn>
                                        <p:tgtEl>
                                          <p:spTgt spid="2">
                                            <p:txEl>
                                              <p:pRg st="3" end="3"/>
                                            </p:txEl>
                                          </p:spTgt>
                                        </p:tgtEl>
                                        <p:attrNameLst>
                                          <p:attrName>r</p:attrName>
                                        </p:attrNameLst>
                                      </p:cBhvr>
                                    </p:animRot>
                                    <p:animRot by="-240000">
                                      <p:cBhvr>
                                        <p:cTn id="35" dur="200" fill="hold">
                                          <p:stCondLst>
                                            <p:cond delay="200"/>
                                          </p:stCondLst>
                                        </p:cTn>
                                        <p:tgtEl>
                                          <p:spTgt spid="2">
                                            <p:txEl>
                                              <p:pRg st="3" end="3"/>
                                            </p:txEl>
                                          </p:spTgt>
                                        </p:tgtEl>
                                        <p:attrNameLst>
                                          <p:attrName>r</p:attrName>
                                        </p:attrNameLst>
                                      </p:cBhvr>
                                    </p:animRot>
                                    <p:animRot by="240000">
                                      <p:cBhvr>
                                        <p:cTn id="36" dur="200" fill="hold">
                                          <p:stCondLst>
                                            <p:cond delay="400"/>
                                          </p:stCondLst>
                                        </p:cTn>
                                        <p:tgtEl>
                                          <p:spTgt spid="2">
                                            <p:txEl>
                                              <p:pRg st="3" end="3"/>
                                            </p:txEl>
                                          </p:spTgt>
                                        </p:tgtEl>
                                        <p:attrNameLst>
                                          <p:attrName>r</p:attrName>
                                        </p:attrNameLst>
                                      </p:cBhvr>
                                    </p:animRot>
                                    <p:animRot by="-240000">
                                      <p:cBhvr>
                                        <p:cTn id="37" dur="200" fill="hold">
                                          <p:stCondLst>
                                            <p:cond delay="600"/>
                                          </p:stCondLst>
                                        </p:cTn>
                                        <p:tgtEl>
                                          <p:spTgt spid="2">
                                            <p:txEl>
                                              <p:pRg st="3" end="3"/>
                                            </p:txEl>
                                          </p:spTgt>
                                        </p:tgtEl>
                                        <p:attrNameLst>
                                          <p:attrName>r</p:attrName>
                                        </p:attrNameLst>
                                      </p:cBhvr>
                                    </p:animRot>
                                    <p:animRot by="120000">
                                      <p:cBhvr>
                                        <p:cTn id="38" dur="200" fill="hold">
                                          <p:stCondLst>
                                            <p:cond delay="800"/>
                                          </p:stCondLst>
                                        </p:cTn>
                                        <p:tgtEl>
                                          <p:spTgt spid="2">
                                            <p:txEl>
                                              <p:pRg st="3" end="3"/>
                                            </p:txEl>
                                          </p:spTgt>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32" presetClass="emph" presetSubtype="0" fill="hold" nodeType="clickEffect">
                                  <p:stCondLst>
                                    <p:cond delay="0"/>
                                  </p:stCondLst>
                                  <p:childTnLst>
                                    <p:animRot by="120000">
                                      <p:cBhvr>
                                        <p:cTn id="42" dur="100" fill="hold">
                                          <p:stCondLst>
                                            <p:cond delay="0"/>
                                          </p:stCondLst>
                                        </p:cTn>
                                        <p:tgtEl>
                                          <p:spTgt spid="2">
                                            <p:txEl>
                                              <p:pRg st="4" end="4"/>
                                            </p:txEl>
                                          </p:spTgt>
                                        </p:tgtEl>
                                        <p:attrNameLst>
                                          <p:attrName>r</p:attrName>
                                        </p:attrNameLst>
                                      </p:cBhvr>
                                    </p:animRot>
                                    <p:animRot by="-240000">
                                      <p:cBhvr>
                                        <p:cTn id="43" dur="200" fill="hold">
                                          <p:stCondLst>
                                            <p:cond delay="200"/>
                                          </p:stCondLst>
                                        </p:cTn>
                                        <p:tgtEl>
                                          <p:spTgt spid="2">
                                            <p:txEl>
                                              <p:pRg st="4" end="4"/>
                                            </p:txEl>
                                          </p:spTgt>
                                        </p:tgtEl>
                                        <p:attrNameLst>
                                          <p:attrName>r</p:attrName>
                                        </p:attrNameLst>
                                      </p:cBhvr>
                                    </p:animRot>
                                    <p:animRot by="240000">
                                      <p:cBhvr>
                                        <p:cTn id="44" dur="200" fill="hold">
                                          <p:stCondLst>
                                            <p:cond delay="400"/>
                                          </p:stCondLst>
                                        </p:cTn>
                                        <p:tgtEl>
                                          <p:spTgt spid="2">
                                            <p:txEl>
                                              <p:pRg st="4" end="4"/>
                                            </p:txEl>
                                          </p:spTgt>
                                        </p:tgtEl>
                                        <p:attrNameLst>
                                          <p:attrName>r</p:attrName>
                                        </p:attrNameLst>
                                      </p:cBhvr>
                                    </p:animRot>
                                    <p:animRot by="-240000">
                                      <p:cBhvr>
                                        <p:cTn id="45" dur="200" fill="hold">
                                          <p:stCondLst>
                                            <p:cond delay="600"/>
                                          </p:stCondLst>
                                        </p:cTn>
                                        <p:tgtEl>
                                          <p:spTgt spid="2">
                                            <p:txEl>
                                              <p:pRg st="4" end="4"/>
                                            </p:txEl>
                                          </p:spTgt>
                                        </p:tgtEl>
                                        <p:attrNameLst>
                                          <p:attrName>r</p:attrName>
                                        </p:attrNameLst>
                                      </p:cBhvr>
                                    </p:animRot>
                                    <p:animRot by="120000">
                                      <p:cBhvr>
                                        <p:cTn id="46" dur="200" fill="hold">
                                          <p:stCondLst>
                                            <p:cond delay="800"/>
                                          </p:stCondLst>
                                        </p:cTn>
                                        <p:tgtEl>
                                          <p:spTgt spid="2">
                                            <p:txEl>
                                              <p:pRg st="4" end="4"/>
                                            </p:txEl>
                                          </p:spTgt>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32" presetClass="emph" presetSubtype="0" fill="hold" nodeType="clickEffect">
                                  <p:stCondLst>
                                    <p:cond delay="0"/>
                                  </p:stCondLst>
                                  <p:childTnLst>
                                    <p:animRot by="120000">
                                      <p:cBhvr>
                                        <p:cTn id="50" dur="100" fill="hold">
                                          <p:stCondLst>
                                            <p:cond delay="0"/>
                                          </p:stCondLst>
                                        </p:cTn>
                                        <p:tgtEl>
                                          <p:spTgt spid="2">
                                            <p:txEl>
                                              <p:pRg st="5" end="5"/>
                                            </p:txEl>
                                          </p:spTgt>
                                        </p:tgtEl>
                                        <p:attrNameLst>
                                          <p:attrName>r</p:attrName>
                                        </p:attrNameLst>
                                      </p:cBhvr>
                                    </p:animRot>
                                    <p:animRot by="-240000">
                                      <p:cBhvr>
                                        <p:cTn id="51" dur="200" fill="hold">
                                          <p:stCondLst>
                                            <p:cond delay="200"/>
                                          </p:stCondLst>
                                        </p:cTn>
                                        <p:tgtEl>
                                          <p:spTgt spid="2">
                                            <p:txEl>
                                              <p:pRg st="5" end="5"/>
                                            </p:txEl>
                                          </p:spTgt>
                                        </p:tgtEl>
                                        <p:attrNameLst>
                                          <p:attrName>r</p:attrName>
                                        </p:attrNameLst>
                                      </p:cBhvr>
                                    </p:animRot>
                                    <p:animRot by="240000">
                                      <p:cBhvr>
                                        <p:cTn id="52" dur="200" fill="hold">
                                          <p:stCondLst>
                                            <p:cond delay="400"/>
                                          </p:stCondLst>
                                        </p:cTn>
                                        <p:tgtEl>
                                          <p:spTgt spid="2">
                                            <p:txEl>
                                              <p:pRg st="5" end="5"/>
                                            </p:txEl>
                                          </p:spTgt>
                                        </p:tgtEl>
                                        <p:attrNameLst>
                                          <p:attrName>r</p:attrName>
                                        </p:attrNameLst>
                                      </p:cBhvr>
                                    </p:animRot>
                                    <p:animRot by="-240000">
                                      <p:cBhvr>
                                        <p:cTn id="53" dur="200" fill="hold">
                                          <p:stCondLst>
                                            <p:cond delay="600"/>
                                          </p:stCondLst>
                                        </p:cTn>
                                        <p:tgtEl>
                                          <p:spTgt spid="2">
                                            <p:txEl>
                                              <p:pRg st="5" end="5"/>
                                            </p:txEl>
                                          </p:spTgt>
                                        </p:tgtEl>
                                        <p:attrNameLst>
                                          <p:attrName>r</p:attrName>
                                        </p:attrNameLst>
                                      </p:cBhvr>
                                    </p:animRot>
                                    <p:animRot by="120000">
                                      <p:cBhvr>
                                        <p:cTn id="54" dur="200" fill="hold">
                                          <p:stCondLst>
                                            <p:cond delay="800"/>
                                          </p:stCondLst>
                                        </p:cTn>
                                        <p:tgtEl>
                                          <p:spTgt spid="2">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p:cNvSpPr/>
          <p:nvPr/>
        </p:nvSpPr>
        <p:spPr>
          <a:xfrm>
            <a:off x="987704" y="535709"/>
            <a:ext cx="10020300" cy="4660900"/>
          </a:xfrm>
          <a:prstGeom prst="cloudCallout">
            <a:avLst>
              <a:gd name="adj1" fmla="val -55592"/>
              <a:gd name="adj2" fmla="val 47714"/>
            </a:avLst>
          </a:prstGeom>
          <a:solidFill>
            <a:schemeClr val="tx2">
              <a:lumMod val="75000"/>
              <a:lumOff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Google Shape;87;p2"/>
          <p:cNvSpPr txBox="1">
            <a:spLocks/>
          </p:cNvSpPr>
          <p:nvPr/>
        </p:nvSpPr>
        <p:spPr>
          <a:xfrm>
            <a:off x="1803243" y="2249437"/>
            <a:ext cx="8986383" cy="1974998"/>
          </a:xfrm>
          <a:prstGeom prst="rect">
            <a:avLst/>
          </a:prstGeom>
          <a:noFill/>
          <a:ln>
            <a:noFill/>
          </a:ln>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a:solidFill>
                  <a:schemeClr val="bg1"/>
                </a:solidFill>
                <a:latin typeface="Times New Roman"/>
                <a:ea typeface="Times New Roman"/>
                <a:cs typeface="Times New Roman"/>
                <a:sym typeface="Times New Roman"/>
              </a:rPr>
              <a:t>Thanks for watching!</a:t>
            </a:r>
          </a:p>
        </p:txBody>
      </p:sp>
      <p:pic>
        <p:nvPicPr>
          <p:cNvPr id="13" name="Picture 12">
            <a:extLst>
              <a:ext uri="{FF2B5EF4-FFF2-40B4-BE49-F238E27FC236}">
                <a16:creationId xmlns:a16="http://schemas.microsoft.com/office/drawing/2014/main" id="{E81953B3-BC7A-7829-1F24-A62DC3C7D4F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4294">
            <a:off x="10503708" y="5388825"/>
            <a:ext cx="1008591" cy="1131330"/>
          </a:xfrm>
          <a:prstGeom prst="rect">
            <a:avLst/>
          </a:prstGeom>
        </p:spPr>
      </p:pic>
      <p:pic>
        <p:nvPicPr>
          <p:cNvPr id="14" name="Picture 13">
            <a:extLst>
              <a:ext uri="{FF2B5EF4-FFF2-40B4-BE49-F238E27FC236}">
                <a16:creationId xmlns:a16="http://schemas.microsoft.com/office/drawing/2014/main" id="{E4B76085-4006-1D47-90F6-76CEA2D7F17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4294">
            <a:off x="8202157" y="826908"/>
            <a:ext cx="1008591" cy="1131330"/>
          </a:xfrm>
          <a:prstGeom prst="rect">
            <a:avLst/>
          </a:prstGeom>
        </p:spPr>
      </p:pic>
      <p:pic>
        <p:nvPicPr>
          <p:cNvPr id="15" name="Picture 14">
            <a:extLst>
              <a:ext uri="{FF2B5EF4-FFF2-40B4-BE49-F238E27FC236}">
                <a16:creationId xmlns:a16="http://schemas.microsoft.com/office/drawing/2014/main" id="{7F681C16-8A9F-4073-0C6A-F7CB00E730D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4294">
            <a:off x="3296001" y="4146971"/>
            <a:ext cx="610597" cy="684903"/>
          </a:xfrm>
          <a:prstGeom prst="rect">
            <a:avLst/>
          </a:prstGeom>
        </p:spPr>
      </p:pic>
      <p:pic>
        <p:nvPicPr>
          <p:cNvPr id="16" name="Picture 15">
            <a:extLst>
              <a:ext uri="{FF2B5EF4-FFF2-40B4-BE49-F238E27FC236}">
                <a16:creationId xmlns:a16="http://schemas.microsoft.com/office/drawing/2014/main" id="{B40A869A-DFD3-AAB3-9F72-93CED5A1F7E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4294">
            <a:off x="465780" y="6386877"/>
            <a:ext cx="400700" cy="449463"/>
          </a:xfrm>
          <a:prstGeom prst="rect">
            <a:avLst/>
          </a:prstGeom>
        </p:spPr>
      </p:pic>
    </p:spTree>
    <p:extLst>
      <p:ext uri="{BB962C8B-B14F-4D97-AF65-F5344CB8AC3E}">
        <p14:creationId xmlns:p14="http://schemas.microsoft.com/office/powerpoint/2010/main" val="308221880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2"/>
                                        </p:tgtEl>
                                      </p:cBhvr>
                                    </p:animEffect>
                                    <p:animScale>
                                      <p:cBhvr>
                                        <p:cTn id="10" dur="250" autoRev="1" fill="hold"/>
                                        <p:tgtEl>
                                          <p:spTgt spid="2"/>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15"/>
                                        </p:tgtEl>
                                      </p:cBhvr>
                                    </p:animEffect>
                                    <p:animScale>
                                      <p:cBhvr>
                                        <p:cTn id="16"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23FDB10-906E-BADB-87DF-E5BB874B2FC7}"/>
              </a:ext>
            </a:extLst>
          </p:cNvPr>
          <p:cNvPicPr>
            <a:picLocks noChangeAspect="1"/>
          </p:cNvPicPr>
          <p:nvPr/>
        </p:nvPicPr>
        <p:blipFill>
          <a:blip r:embed="rId2"/>
          <a:stretch>
            <a:fillRect/>
          </a:stretch>
        </p:blipFill>
        <p:spPr>
          <a:xfrm>
            <a:off x="153254" y="67113"/>
            <a:ext cx="12192000" cy="6702803"/>
          </a:xfrm>
          <a:prstGeom prst="rect">
            <a:avLst/>
          </a:prstGeom>
        </p:spPr>
      </p:pic>
      <p:sp>
        <p:nvSpPr>
          <p:cNvPr id="3" name="Flowchart: Delay 2">
            <a:extLst>
              <a:ext uri="{FF2B5EF4-FFF2-40B4-BE49-F238E27FC236}">
                <a16:creationId xmlns:a16="http://schemas.microsoft.com/office/drawing/2014/main" id="{C607A485-A774-FE3B-F888-22A3175D662A}"/>
              </a:ext>
            </a:extLst>
          </p:cNvPr>
          <p:cNvSpPr/>
          <p:nvPr/>
        </p:nvSpPr>
        <p:spPr>
          <a:xfrm>
            <a:off x="15127" y="-33961"/>
            <a:ext cx="3678595" cy="6858000"/>
          </a:xfrm>
          <a:prstGeom prst="flowChartDelay">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 name="Picture 4">
            <a:extLst>
              <a:ext uri="{FF2B5EF4-FFF2-40B4-BE49-F238E27FC236}">
                <a16:creationId xmlns:a16="http://schemas.microsoft.com/office/drawing/2014/main" id="{BCB035F1-E3A8-D782-FE73-03DDCA0D4D8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383" b="92617" l="9880" r="89880">
                        <a14:foregroundMark x1="61446" y1="7718" x2="61446" y2="7718"/>
                        <a14:foregroundMark x1="85301" y1="33893" x2="85301" y2="33893"/>
                        <a14:foregroundMark x1="70602" y1="37584" x2="70602" y2="37584"/>
                        <a14:foregroundMark x1="36627" y1="20470" x2="36627" y2="20470"/>
                        <a14:foregroundMark x1="68916" y1="92617" x2="68916" y2="92617"/>
                        <a14:foregroundMark x1="89639" y1="50000" x2="89639" y2="50000"/>
                        <a14:foregroundMark x1="36386" y1="23490" x2="36386" y2="23490"/>
                        <a14:foregroundMark x1="38313" y1="31879" x2="38313" y2="31879"/>
                        <a14:foregroundMark x1="24096" y1="16779" x2="28193" y2="42953"/>
                        <a14:foregroundMark x1="28434" y1="42953" x2="29398" y2="44295"/>
                      </a14:backgroundRemoval>
                    </a14:imgEffect>
                  </a14:imgLayer>
                </a14:imgProps>
              </a:ext>
            </a:extLst>
          </a:blip>
          <a:stretch>
            <a:fillRect/>
          </a:stretch>
        </p:blipFill>
        <p:spPr>
          <a:xfrm rot="274725">
            <a:off x="6229710" y="2220000"/>
            <a:ext cx="4940244" cy="3547452"/>
          </a:xfrm>
          <a:prstGeom prst="rect">
            <a:avLst/>
          </a:prstGeom>
        </p:spPr>
      </p:pic>
      <p:pic>
        <p:nvPicPr>
          <p:cNvPr id="7" name="Picture 6">
            <a:extLst>
              <a:ext uri="{FF2B5EF4-FFF2-40B4-BE49-F238E27FC236}">
                <a16:creationId xmlns:a16="http://schemas.microsoft.com/office/drawing/2014/main" id="{1E775D5C-D5C5-641A-16BE-AF55CD6781CC}"/>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903315">
            <a:off x="8982635" y="1010897"/>
            <a:ext cx="718304" cy="805717"/>
          </a:xfrm>
          <a:prstGeom prst="rect">
            <a:avLst/>
          </a:prstGeom>
        </p:spPr>
      </p:pic>
      <p:pic>
        <p:nvPicPr>
          <p:cNvPr id="8" name="Picture 7">
            <a:extLst>
              <a:ext uri="{FF2B5EF4-FFF2-40B4-BE49-F238E27FC236}">
                <a16:creationId xmlns:a16="http://schemas.microsoft.com/office/drawing/2014/main" id="{3CD763A7-485C-A63F-7518-E4A819313687}"/>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903315">
            <a:off x="5880365" y="392488"/>
            <a:ext cx="463584" cy="519999"/>
          </a:xfrm>
          <a:prstGeom prst="rect">
            <a:avLst/>
          </a:prstGeom>
        </p:spPr>
      </p:pic>
      <p:pic>
        <p:nvPicPr>
          <p:cNvPr id="9" name="Picture 8">
            <a:extLst>
              <a:ext uri="{FF2B5EF4-FFF2-40B4-BE49-F238E27FC236}">
                <a16:creationId xmlns:a16="http://schemas.microsoft.com/office/drawing/2014/main" id="{A035F811-4529-8F77-0790-73F5191D52C4}"/>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317868">
            <a:off x="8963631" y="6012433"/>
            <a:ext cx="718304" cy="805717"/>
          </a:xfrm>
          <a:prstGeom prst="rect">
            <a:avLst/>
          </a:prstGeom>
        </p:spPr>
      </p:pic>
      <p:pic>
        <p:nvPicPr>
          <p:cNvPr id="10" name="Picture 9">
            <a:extLst>
              <a:ext uri="{FF2B5EF4-FFF2-40B4-BE49-F238E27FC236}">
                <a16:creationId xmlns:a16="http://schemas.microsoft.com/office/drawing/2014/main" id="{98057C02-507C-442D-46D8-838362772703}"/>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317868">
            <a:off x="5861361" y="5394024"/>
            <a:ext cx="463584" cy="519999"/>
          </a:xfrm>
          <a:prstGeom prst="rect">
            <a:avLst/>
          </a:prstGeom>
        </p:spPr>
      </p:pic>
      <p:pic>
        <p:nvPicPr>
          <p:cNvPr id="12" name="Picture 11">
            <a:extLst>
              <a:ext uri="{FF2B5EF4-FFF2-40B4-BE49-F238E27FC236}">
                <a16:creationId xmlns:a16="http://schemas.microsoft.com/office/drawing/2014/main" id="{2C686AAA-16B7-63D7-FCC0-D964C6E19F5D}"/>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4294">
            <a:off x="6200939" y="2752207"/>
            <a:ext cx="718304" cy="805717"/>
          </a:xfrm>
          <a:prstGeom prst="rect">
            <a:avLst/>
          </a:prstGeom>
        </p:spPr>
      </p:pic>
      <p:pic>
        <p:nvPicPr>
          <p:cNvPr id="13" name="Picture 12">
            <a:extLst>
              <a:ext uri="{FF2B5EF4-FFF2-40B4-BE49-F238E27FC236}">
                <a16:creationId xmlns:a16="http://schemas.microsoft.com/office/drawing/2014/main" id="{CB15C3A3-1166-966B-BC89-E975F39B59C0}"/>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4294">
            <a:off x="11059343" y="2995885"/>
            <a:ext cx="1008591" cy="1131330"/>
          </a:xfrm>
          <a:prstGeom prst="rect">
            <a:avLst/>
          </a:prstGeom>
        </p:spPr>
      </p:pic>
      <p:sp>
        <p:nvSpPr>
          <p:cNvPr id="14" name="Rectangle 13">
            <a:extLst>
              <a:ext uri="{FF2B5EF4-FFF2-40B4-BE49-F238E27FC236}">
                <a16:creationId xmlns:a16="http://schemas.microsoft.com/office/drawing/2014/main" id="{1FFAD5CB-4891-0013-595D-AB65DD3E847D}"/>
              </a:ext>
            </a:extLst>
          </p:cNvPr>
          <p:cNvSpPr/>
          <p:nvPr/>
        </p:nvSpPr>
        <p:spPr>
          <a:xfrm>
            <a:off x="1552963" y="1535439"/>
            <a:ext cx="779929" cy="685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7000" b="1" dirty="0">
                <a:solidFill>
                  <a:schemeClr val="tx1"/>
                </a:solidFill>
                <a:effectLst>
                  <a:outerShdw blurRad="50800" dist="38100" dir="8100000" algn="tr" rotWithShape="0">
                    <a:prstClr val="black">
                      <a:alpha val="40000"/>
                    </a:prstClr>
                  </a:outerShdw>
                </a:effectLst>
                <a:latin typeface="Bodoni MT Black" panose="02070A03080606020203" pitchFamily="18" charset="0"/>
                <a:cs typeface="Times New Roman" panose="02020603050405020304" pitchFamily="18" charset="0"/>
              </a:rPr>
              <a:t>1</a:t>
            </a:r>
          </a:p>
        </p:txBody>
      </p:sp>
      <p:sp>
        <p:nvSpPr>
          <p:cNvPr id="15" name="Rectangle 14">
            <a:extLst>
              <a:ext uri="{FF2B5EF4-FFF2-40B4-BE49-F238E27FC236}">
                <a16:creationId xmlns:a16="http://schemas.microsoft.com/office/drawing/2014/main" id="{A59D43D4-36E5-1CFA-19ED-83A290336963}"/>
              </a:ext>
            </a:extLst>
          </p:cNvPr>
          <p:cNvSpPr/>
          <p:nvPr/>
        </p:nvSpPr>
        <p:spPr>
          <a:xfrm>
            <a:off x="203596" y="3093286"/>
            <a:ext cx="4424216"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6000" b="1" dirty="0">
                <a:solidFill>
                  <a:schemeClr val="tx1"/>
                </a:solidFill>
                <a:latin typeface="Times New Roman" panose="02020603050405020304" pitchFamily="18" charset="0"/>
                <a:cs typeface="Times New Roman" panose="02020603050405020304" pitchFamily="18" charset="0"/>
              </a:rPr>
              <a:t>Overview</a:t>
            </a:r>
          </a:p>
        </p:txBody>
      </p:sp>
      <p:sp>
        <p:nvSpPr>
          <p:cNvPr id="18" name="Oval 17">
            <a:extLst>
              <a:ext uri="{FF2B5EF4-FFF2-40B4-BE49-F238E27FC236}">
                <a16:creationId xmlns:a16="http://schemas.microsoft.com/office/drawing/2014/main" id="{A54B1F5D-37BC-B0E5-BCCA-EAF431784D80}"/>
              </a:ext>
            </a:extLst>
          </p:cNvPr>
          <p:cNvSpPr/>
          <p:nvPr/>
        </p:nvSpPr>
        <p:spPr>
          <a:xfrm>
            <a:off x="1459685" y="2733541"/>
            <a:ext cx="4102217" cy="234493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DCD18BD9-89B9-8ECD-BCE4-D0904E808173}"/>
              </a:ext>
            </a:extLst>
          </p:cNvPr>
          <p:cNvPicPr>
            <a:picLocks noChangeAspect="1"/>
          </p:cNvPicPr>
          <p:nvPr/>
        </p:nvPicPr>
        <p:blipFill>
          <a:blip r:embed="rId7"/>
          <a:srcRect l="5755" t="7806" r="5755" b="4640"/>
          <a:stretch>
            <a:fillRect/>
          </a:stretch>
        </p:blipFill>
        <p:spPr>
          <a:xfrm>
            <a:off x="15127" y="4037208"/>
            <a:ext cx="4334707" cy="2732708"/>
          </a:xfrm>
          <a:custGeom>
            <a:avLst/>
            <a:gdLst>
              <a:gd name="connsiteX0" fmla="*/ 1917441 w 3834882"/>
              <a:gd name="connsiteY0" fmla="*/ 0 h 2126876"/>
              <a:gd name="connsiteX1" fmla="*/ 3834882 w 3834882"/>
              <a:gd name="connsiteY1" fmla="*/ 1063438 h 2126876"/>
              <a:gd name="connsiteX2" fmla="*/ 1917441 w 3834882"/>
              <a:gd name="connsiteY2" fmla="*/ 2126876 h 2126876"/>
              <a:gd name="connsiteX3" fmla="*/ 0 w 3834882"/>
              <a:gd name="connsiteY3" fmla="*/ 1063438 h 2126876"/>
              <a:gd name="connsiteX4" fmla="*/ 1917441 w 3834882"/>
              <a:gd name="connsiteY4" fmla="*/ 0 h 212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4882" h="2126876">
                <a:moveTo>
                  <a:pt x="1917441" y="0"/>
                </a:moveTo>
                <a:cubicBezTo>
                  <a:pt x="2976414" y="0"/>
                  <a:pt x="3834882" y="476117"/>
                  <a:pt x="3834882" y="1063438"/>
                </a:cubicBezTo>
                <a:cubicBezTo>
                  <a:pt x="3834882" y="1650759"/>
                  <a:pt x="2976414" y="2126876"/>
                  <a:pt x="1917441" y="2126876"/>
                </a:cubicBezTo>
                <a:cubicBezTo>
                  <a:pt x="858468" y="2126876"/>
                  <a:pt x="0" y="1650759"/>
                  <a:pt x="0" y="1063438"/>
                </a:cubicBezTo>
                <a:cubicBezTo>
                  <a:pt x="0" y="476117"/>
                  <a:pt x="858468" y="0"/>
                  <a:pt x="1917441" y="0"/>
                </a:cubicBezTo>
                <a:close/>
              </a:path>
            </a:pathLst>
          </a:custGeom>
        </p:spPr>
      </p:pic>
    </p:spTree>
    <p:extLst>
      <p:ext uri="{BB962C8B-B14F-4D97-AF65-F5344CB8AC3E}">
        <p14:creationId xmlns:p14="http://schemas.microsoft.com/office/powerpoint/2010/main" val="9077367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5"/>
                                        </p:tgtEl>
                                      </p:cBhvr>
                                    </p:animEffect>
                                    <p:animScale>
                                      <p:cBhvr>
                                        <p:cTn id="7" dur="250" autoRev="1" fill="hold"/>
                                        <p:tgtEl>
                                          <p:spTgt spid="1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C97389-90E8-9F2C-4A7C-6BD3FCE58831}"/>
              </a:ext>
            </a:extLst>
          </p:cNvPr>
          <p:cNvPicPr>
            <a:picLocks noChangeAspect="1"/>
          </p:cNvPicPr>
          <p:nvPr/>
        </p:nvPicPr>
        <p:blipFill>
          <a:blip r:embed="rId3"/>
          <a:stretch>
            <a:fillRect/>
          </a:stretch>
        </p:blipFill>
        <p:spPr>
          <a:xfrm>
            <a:off x="0" y="0"/>
            <a:ext cx="12192000" cy="6858000"/>
          </a:xfrm>
          <a:prstGeom prst="rect">
            <a:avLst/>
          </a:prstGeom>
        </p:spPr>
      </p:pic>
      <p:sp>
        <p:nvSpPr>
          <p:cNvPr id="6" name="Rectangle: Rounded Corners 5">
            <a:extLst>
              <a:ext uri="{FF2B5EF4-FFF2-40B4-BE49-F238E27FC236}">
                <a16:creationId xmlns:a16="http://schemas.microsoft.com/office/drawing/2014/main" id="{82ADFFF1-5ED7-BF73-8687-CEC2D8A8D82D}"/>
              </a:ext>
            </a:extLst>
          </p:cNvPr>
          <p:cNvSpPr/>
          <p:nvPr/>
        </p:nvSpPr>
        <p:spPr>
          <a:xfrm>
            <a:off x="2541864" y="1338943"/>
            <a:ext cx="8374906" cy="4792916"/>
          </a:xfrm>
          <a:prstGeom prst="roundRect">
            <a:avLst/>
          </a:prstGeom>
          <a:solidFill>
            <a:schemeClr val="tx1">
              <a:alpha val="5019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 name="Rectangle 8">
            <a:extLst>
              <a:ext uri="{FF2B5EF4-FFF2-40B4-BE49-F238E27FC236}">
                <a16:creationId xmlns:a16="http://schemas.microsoft.com/office/drawing/2014/main" id="{82342EAE-278C-50FE-9283-24E6AA3618E6}"/>
              </a:ext>
            </a:extLst>
          </p:cNvPr>
          <p:cNvSpPr/>
          <p:nvPr/>
        </p:nvSpPr>
        <p:spPr>
          <a:xfrm>
            <a:off x="963705" y="473229"/>
            <a:ext cx="11228295" cy="5960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5000" b="1" dirty="0">
                <a:latin typeface="Times New Roman" panose="02020603050405020304" pitchFamily="18" charset="0"/>
                <a:cs typeface="Times New Roman" panose="02020603050405020304" pitchFamily="18" charset="0"/>
              </a:rPr>
              <a:t>Why Server Component ?</a:t>
            </a:r>
          </a:p>
        </p:txBody>
      </p:sp>
      <p:sp>
        <p:nvSpPr>
          <p:cNvPr id="4" name="TextBox 3">
            <a:extLst>
              <a:ext uri="{FF2B5EF4-FFF2-40B4-BE49-F238E27FC236}">
                <a16:creationId xmlns:a16="http://schemas.microsoft.com/office/drawing/2014/main" id="{52B82CAB-1607-F2AD-905F-CC11CE918B13}"/>
              </a:ext>
            </a:extLst>
          </p:cNvPr>
          <p:cNvSpPr txBox="1"/>
          <p:nvPr/>
        </p:nvSpPr>
        <p:spPr>
          <a:xfrm>
            <a:off x="3315137" y="1611659"/>
            <a:ext cx="6828360" cy="4524315"/>
          </a:xfrm>
          <a:prstGeom prst="rect">
            <a:avLst/>
          </a:prstGeom>
          <a:noFill/>
        </p:spPr>
        <p:txBody>
          <a:bodyPr wrap="square" rtlCol="0">
            <a:spAutoFit/>
          </a:bodyPr>
          <a:lstStyle/>
          <a:p>
            <a:pPr algn="l" fontAlgn="base"/>
            <a:r>
              <a:rPr lang="en-US" sz="2400" b="1" i="0" dirty="0">
                <a:solidFill>
                  <a:schemeClr val="bg1"/>
                </a:solidFill>
                <a:effectLst/>
                <a:latin typeface="-apple-system"/>
              </a:rPr>
              <a:t>Common Problems with React Applications:</a:t>
            </a:r>
          </a:p>
          <a:p>
            <a:pPr marL="342900" indent="-342900" fontAlgn="base">
              <a:buFont typeface="Arial" panose="020B0604020202020204" pitchFamily="34" charset="0"/>
              <a:buChar char="•"/>
            </a:pPr>
            <a:r>
              <a:rPr lang="en-US" sz="2400" b="0" i="0" dirty="0">
                <a:solidFill>
                  <a:schemeClr val="bg1"/>
                </a:solidFill>
                <a:effectLst/>
                <a:highlight>
                  <a:srgbClr val="C0C0C0"/>
                </a:highlight>
                <a:latin typeface="inherit"/>
              </a:rPr>
              <a:t>User Experience</a:t>
            </a:r>
            <a:r>
              <a:rPr lang="en-US" sz="2400" b="0" i="0" dirty="0">
                <a:solidFill>
                  <a:schemeClr val="bg1"/>
                </a:solidFill>
                <a:effectLst/>
                <a:latin typeface="inherit"/>
              </a:rPr>
              <a:t>: We build software products for our users and customers. The user experience of the application matters if we want the app to be successful.</a:t>
            </a:r>
          </a:p>
          <a:p>
            <a:pPr marL="342900" indent="-342900" fontAlgn="base">
              <a:buFont typeface="Arial" panose="020B0604020202020204" pitchFamily="34" charset="0"/>
              <a:buChar char="•"/>
            </a:pPr>
            <a:r>
              <a:rPr lang="en-US" sz="2400" b="0" i="0" dirty="0">
                <a:solidFill>
                  <a:schemeClr val="bg1"/>
                </a:solidFill>
                <a:effectLst/>
                <a:highlight>
                  <a:srgbClr val="C0C0C0"/>
                </a:highlight>
                <a:latin typeface="inherit"/>
              </a:rPr>
              <a:t>Maintainability</a:t>
            </a:r>
            <a:r>
              <a:rPr lang="en-US" sz="2400" b="0" i="0" dirty="0">
                <a:solidFill>
                  <a:schemeClr val="bg1"/>
                </a:solidFill>
                <a:effectLst/>
                <a:latin typeface="inherit"/>
              </a:rPr>
              <a:t>: The project code must be well maintained over the years, across several development teams.</a:t>
            </a:r>
          </a:p>
          <a:p>
            <a:pPr marL="342900" indent="-342900" fontAlgn="base">
              <a:buFont typeface="Arial" panose="020B0604020202020204" pitchFamily="34" charset="0"/>
              <a:buChar char="•"/>
            </a:pPr>
            <a:r>
              <a:rPr lang="en-US" sz="2400" b="0" i="0" dirty="0">
                <a:solidFill>
                  <a:schemeClr val="bg1"/>
                </a:solidFill>
                <a:effectLst/>
                <a:highlight>
                  <a:srgbClr val="C0C0C0"/>
                </a:highlight>
                <a:latin typeface="inherit"/>
              </a:rPr>
              <a:t>Performance Cost</a:t>
            </a:r>
            <a:r>
              <a:rPr lang="en-US" sz="2400" b="0" i="0" dirty="0">
                <a:solidFill>
                  <a:schemeClr val="bg1"/>
                </a:solidFill>
                <a:effectLst/>
                <a:latin typeface="inherit"/>
              </a:rPr>
              <a:t>: The application shouldn't be sluggish and our design approach must not slow things down.</a:t>
            </a:r>
          </a:p>
          <a:p>
            <a:pPr marL="342900" indent="-342900" algn="l" fontAlgn="base">
              <a:buFont typeface="Arial" panose="020B0604020202020204" pitchFamily="34" charset="0"/>
              <a:buChar char="•"/>
            </a:pPr>
            <a:endParaRPr lang="en-US" sz="2400" b="1" i="0" dirty="0">
              <a:solidFill>
                <a:schemeClr val="bg1"/>
              </a:solidFill>
              <a:effectLst/>
              <a:latin typeface="-apple-system"/>
            </a:endParaRPr>
          </a:p>
        </p:txBody>
      </p:sp>
    </p:spTree>
    <p:extLst>
      <p:ext uri="{BB962C8B-B14F-4D97-AF65-F5344CB8AC3E}">
        <p14:creationId xmlns:p14="http://schemas.microsoft.com/office/powerpoint/2010/main" val="1996577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circle(in)">
                                      <p:cBhvr>
                                        <p:cTn id="7" dur="20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circle(in)">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circle(in)">
                                      <p:cBhvr>
                                        <p:cTn id="17"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C97389-90E8-9F2C-4A7C-6BD3FCE58831}"/>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52B82CAB-1607-F2AD-905F-CC11CE918B13}"/>
              </a:ext>
            </a:extLst>
          </p:cNvPr>
          <p:cNvSpPr txBox="1"/>
          <p:nvPr/>
        </p:nvSpPr>
        <p:spPr>
          <a:xfrm>
            <a:off x="191600" y="112433"/>
            <a:ext cx="6357843" cy="830997"/>
          </a:xfrm>
          <a:prstGeom prst="rect">
            <a:avLst/>
          </a:prstGeom>
          <a:noFill/>
        </p:spPr>
        <p:txBody>
          <a:bodyPr wrap="square" rtlCol="0">
            <a:spAutoFit/>
          </a:bodyPr>
          <a:lstStyle/>
          <a:p>
            <a:r>
              <a:rPr lang="en-VN" sz="2400" b="1" dirty="0">
                <a:solidFill>
                  <a:schemeClr val="bg1"/>
                </a:solidFill>
              </a:rPr>
              <a:t>Waterfalls networking</a:t>
            </a:r>
          </a:p>
          <a:p>
            <a:r>
              <a:rPr lang="en-US" sz="2400" i="1" dirty="0">
                <a:solidFill>
                  <a:schemeClr val="bg1"/>
                </a:solidFill>
              </a:rPr>
              <a:t>E</a:t>
            </a:r>
            <a:r>
              <a:rPr lang="en-VN" sz="2400" i="1" dirty="0">
                <a:solidFill>
                  <a:schemeClr val="bg1"/>
                </a:solidFill>
              </a:rPr>
              <a:t>xample:</a:t>
            </a:r>
          </a:p>
        </p:txBody>
      </p:sp>
      <p:pic>
        <p:nvPicPr>
          <p:cNvPr id="12" name="Picture 11"/>
          <p:cNvPicPr>
            <a:picLocks noChangeAspect="1"/>
          </p:cNvPicPr>
          <p:nvPr/>
        </p:nvPicPr>
        <p:blipFill>
          <a:blip r:embed="rId3"/>
          <a:stretch>
            <a:fillRect/>
          </a:stretch>
        </p:blipFill>
        <p:spPr>
          <a:xfrm>
            <a:off x="3271181" y="735999"/>
            <a:ext cx="6079669" cy="1944662"/>
          </a:xfrm>
          <a:prstGeom prst="rect">
            <a:avLst/>
          </a:prstGeom>
        </p:spPr>
      </p:pic>
      <p:pic>
        <p:nvPicPr>
          <p:cNvPr id="13" name="Picture 12"/>
          <p:cNvPicPr>
            <a:picLocks noChangeAspect="1"/>
          </p:cNvPicPr>
          <p:nvPr/>
        </p:nvPicPr>
        <p:blipFill>
          <a:blip r:embed="rId4"/>
          <a:stretch>
            <a:fillRect/>
          </a:stretch>
        </p:blipFill>
        <p:spPr>
          <a:xfrm>
            <a:off x="3271181" y="2656114"/>
            <a:ext cx="6079671" cy="4196031"/>
          </a:xfrm>
          <a:prstGeom prst="rect">
            <a:avLst/>
          </a:prstGeom>
        </p:spPr>
      </p:pic>
    </p:spTree>
    <p:extLst>
      <p:ext uri="{BB962C8B-B14F-4D97-AF65-F5344CB8AC3E}">
        <p14:creationId xmlns:p14="http://schemas.microsoft.com/office/powerpoint/2010/main" val="104857143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C97389-90E8-9F2C-4A7C-6BD3FCE58831}"/>
              </a:ext>
            </a:extLst>
          </p:cNvPr>
          <p:cNvPicPr>
            <a:picLocks noChangeAspect="1"/>
          </p:cNvPicPr>
          <p:nvPr/>
        </p:nvPicPr>
        <p:blipFill>
          <a:blip r:embed="rId2"/>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722C187C-E36A-8686-3F89-965978F1EE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9372" y="678795"/>
            <a:ext cx="6112329" cy="3037956"/>
          </a:xfrm>
          <a:prstGeom prst="rect">
            <a:avLst/>
          </a:prstGeom>
        </p:spPr>
      </p:pic>
      <p:pic>
        <p:nvPicPr>
          <p:cNvPr id="7" name="Picture 6">
            <a:extLst>
              <a:ext uri="{FF2B5EF4-FFF2-40B4-BE49-F238E27FC236}">
                <a16:creationId xmlns:a16="http://schemas.microsoft.com/office/drawing/2014/main" id="{B6E2D6EB-C524-0B84-9DE6-073A8B42DE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9372" y="3620333"/>
            <a:ext cx="6112329" cy="3199155"/>
          </a:xfrm>
          <a:prstGeom prst="rect">
            <a:avLst/>
          </a:prstGeom>
        </p:spPr>
      </p:pic>
      <p:sp>
        <p:nvSpPr>
          <p:cNvPr id="10" name="TextBox 9">
            <a:extLst>
              <a:ext uri="{FF2B5EF4-FFF2-40B4-BE49-F238E27FC236}">
                <a16:creationId xmlns:a16="http://schemas.microsoft.com/office/drawing/2014/main" id="{52B82CAB-1607-F2AD-905F-CC11CE918B13}"/>
              </a:ext>
            </a:extLst>
          </p:cNvPr>
          <p:cNvSpPr txBox="1"/>
          <p:nvPr/>
        </p:nvSpPr>
        <p:spPr>
          <a:xfrm>
            <a:off x="191600" y="112433"/>
            <a:ext cx="6357843" cy="830997"/>
          </a:xfrm>
          <a:prstGeom prst="rect">
            <a:avLst/>
          </a:prstGeom>
          <a:noFill/>
        </p:spPr>
        <p:txBody>
          <a:bodyPr wrap="square" rtlCol="0">
            <a:spAutoFit/>
          </a:bodyPr>
          <a:lstStyle/>
          <a:p>
            <a:r>
              <a:rPr lang="en-VN" sz="2400" b="1" dirty="0">
                <a:solidFill>
                  <a:schemeClr val="bg1"/>
                </a:solidFill>
              </a:rPr>
              <a:t>Waterfalls networking</a:t>
            </a:r>
          </a:p>
          <a:p>
            <a:r>
              <a:rPr lang="en-US" sz="2400" i="1" dirty="0">
                <a:solidFill>
                  <a:schemeClr val="bg1"/>
                </a:solidFill>
              </a:rPr>
              <a:t>E</a:t>
            </a:r>
            <a:r>
              <a:rPr lang="en-VN" sz="2400" i="1" dirty="0">
                <a:solidFill>
                  <a:schemeClr val="bg1"/>
                </a:solidFill>
              </a:rPr>
              <a:t>xample:</a:t>
            </a:r>
          </a:p>
        </p:txBody>
      </p:sp>
    </p:spTree>
    <p:extLst>
      <p:ext uri="{BB962C8B-B14F-4D97-AF65-F5344CB8AC3E}">
        <p14:creationId xmlns:p14="http://schemas.microsoft.com/office/powerpoint/2010/main" val="8101079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C97389-90E8-9F2C-4A7C-6BD3FCE58831}"/>
              </a:ext>
            </a:extLst>
          </p:cNvPr>
          <p:cNvPicPr>
            <a:picLocks noChangeAspect="1"/>
          </p:cNvPicPr>
          <p:nvPr/>
        </p:nvPicPr>
        <p:blipFill>
          <a:blip r:embed="rId3"/>
          <a:stretch>
            <a:fillRect/>
          </a:stretch>
        </p:blipFill>
        <p:spPr>
          <a:xfrm>
            <a:off x="0" y="0"/>
            <a:ext cx="12192000" cy="6858000"/>
          </a:xfrm>
          <a:prstGeom prst="rect">
            <a:avLst/>
          </a:prstGeom>
        </p:spPr>
      </p:pic>
      <p:sp>
        <p:nvSpPr>
          <p:cNvPr id="6" name="Rectangle: Rounded Corners 5">
            <a:extLst>
              <a:ext uri="{FF2B5EF4-FFF2-40B4-BE49-F238E27FC236}">
                <a16:creationId xmlns:a16="http://schemas.microsoft.com/office/drawing/2014/main" id="{82ADFFF1-5ED7-BF73-8687-CEC2D8A8D82D}"/>
              </a:ext>
            </a:extLst>
          </p:cNvPr>
          <p:cNvSpPr/>
          <p:nvPr/>
        </p:nvSpPr>
        <p:spPr>
          <a:xfrm>
            <a:off x="2541864" y="1094013"/>
            <a:ext cx="8374906" cy="5037845"/>
          </a:xfrm>
          <a:prstGeom prst="roundRect">
            <a:avLst/>
          </a:prstGeom>
          <a:solidFill>
            <a:schemeClr val="tx1">
              <a:alpha val="5019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 name="Rectangle 8">
            <a:extLst>
              <a:ext uri="{FF2B5EF4-FFF2-40B4-BE49-F238E27FC236}">
                <a16:creationId xmlns:a16="http://schemas.microsoft.com/office/drawing/2014/main" id="{82342EAE-278C-50FE-9283-24E6AA3618E6}"/>
              </a:ext>
            </a:extLst>
          </p:cNvPr>
          <p:cNvSpPr/>
          <p:nvPr/>
        </p:nvSpPr>
        <p:spPr>
          <a:xfrm>
            <a:off x="740944" y="293615"/>
            <a:ext cx="11228295" cy="5960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5000" b="1" dirty="0">
                <a:latin typeface="Times New Roman" panose="02020603050405020304" pitchFamily="18" charset="0"/>
                <a:cs typeface="Times New Roman" panose="02020603050405020304" pitchFamily="18" charset="0"/>
              </a:rPr>
              <a:t>Why Server Component ?</a:t>
            </a:r>
          </a:p>
        </p:txBody>
      </p:sp>
      <p:sp>
        <p:nvSpPr>
          <p:cNvPr id="4" name="TextBox 3">
            <a:extLst>
              <a:ext uri="{FF2B5EF4-FFF2-40B4-BE49-F238E27FC236}">
                <a16:creationId xmlns:a16="http://schemas.microsoft.com/office/drawing/2014/main" id="{C65778E4-867C-A1D1-5C50-A3E5FC8D694F}"/>
              </a:ext>
            </a:extLst>
          </p:cNvPr>
          <p:cNvSpPr txBox="1"/>
          <p:nvPr/>
        </p:nvSpPr>
        <p:spPr>
          <a:xfrm>
            <a:off x="3147177" y="1416290"/>
            <a:ext cx="7164279" cy="1849865"/>
          </a:xfrm>
          <a:prstGeom prst="rect">
            <a:avLst/>
          </a:prstGeom>
          <a:noFill/>
        </p:spPr>
        <p:txBody>
          <a:bodyPr wrap="square" rtlCol="0">
            <a:spAutoFit/>
          </a:bodyPr>
          <a:lstStyle/>
          <a:p>
            <a:r>
              <a:rPr lang="en-US" b="0" i="0" dirty="0">
                <a:solidFill>
                  <a:schemeClr val="bg1"/>
                </a:solidFill>
                <a:effectLst/>
                <a:latin typeface="Lato" panose="020F0502020204030203" pitchFamily="34" charset="0"/>
              </a:rPr>
              <a:t>Assume the time it takes to get the response for API calls fired from each component is as follows:</a:t>
            </a:r>
          </a:p>
          <a:p>
            <a:pPr marL="285750" indent="-285750">
              <a:lnSpc>
                <a:spcPct val="150000"/>
              </a:lnSpc>
              <a:buFont typeface="Arial" panose="020B0604020202020204" pitchFamily="34" charset="0"/>
              <a:buChar char="•"/>
            </a:pPr>
            <a:r>
              <a:rPr lang="en-US" b="1" i="0" dirty="0">
                <a:solidFill>
                  <a:schemeClr val="bg1"/>
                </a:solidFill>
                <a:effectLst/>
                <a:latin typeface="inherit"/>
              </a:rPr>
              <a:t>&lt;Wrapper /&gt;</a:t>
            </a:r>
            <a:r>
              <a:rPr lang="en-US" b="0" i="0" dirty="0">
                <a:solidFill>
                  <a:schemeClr val="bg1"/>
                </a:solidFill>
                <a:effectLst/>
                <a:latin typeface="inherit"/>
              </a:rPr>
              <a:t> takes 1 sec to get the response</a:t>
            </a:r>
          </a:p>
          <a:p>
            <a:pPr marL="285750" indent="-285750">
              <a:lnSpc>
                <a:spcPct val="150000"/>
              </a:lnSpc>
              <a:buFont typeface="Arial" panose="020B0604020202020204" pitchFamily="34" charset="0"/>
              <a:buChar char="•"/>
            </a:pPr>
            <a:r>
              <a:rPr lang="en-US" b="1" i="0" dirty="0">
                <a:solidFill>
                  <a:schemeClr val="bg1"/>
                </a:solidFill>
                <a:effectLst/>
                <a:latin typeface="inherit"/>
              </a:rPr>
              <a:t>&lt;</a:t>
            </a:r>
            <a:r>
              <a:rPr lang="en-US" b="1" i="0" dirty="0" err="1">
                <a:solidFill>
                  <a:schemeClr val="bg1"/>
                </a:solidFill>
                <a:effectLst/>
                <a:latin typeface="inherit"/>
              </a:rPr>
              <a:t>ComponentB</a:t>
            </a:r>
            <a:r>
              <a:rPr lang="en-US" b="1" i="0" dirty="0">
                <a:solidFill>
                  <a:schemeClr val="bg1"/>
                </a:solidFill>
                <a:effectLst/>
                <a:latin typeface="inherit"/>
              </a:rPr>
              <a:t> /&gt;</a:t>
            </a:r>
            <a:r>
              <a:rPr lang="en-US" b="0" i="0" dirty="0">
                <a:solidFill>
                  <a:schemeClr val="bg1"/>
                </a:solidFill>
                <a:effectLst/>
                <a:latin typeface="inherit"/>
              </a:rPr>
              <a:t> takes 2 sec to get the response</a:t>
            </a:r>
          </a:p>
          <a:p>
            <a:pPr marL="285750" indent="-285750">
              <a:lnSpc>
                <a:spcPct val="150000"/>
              </a:lnSpc>
              <a:buFont typeface="Arial" panose="020B0604020202020204" pitchFamily="34" charset="0"/>
              <a:buChar char="•"/>
            </a:pPr>
            <a:r>
              <a:rPr lang="en-US" b="1" i="0" dirty="0">
                <a:solidFill>
                  <a:schemeClr val="bg1"/>
                </a:solidFill>
                <a:effectLst/>
                <a:latin typeface="inherit"/>
              </a:rPr>
              <a:t>&lt;</a:t>
            </a:r>
            <a:r>
              <a:rPr lang="en-US" b="1" i="0" dirty="0" err="1">
                <a:solidFill>
                  <a:schemeClr val="bg1"/>
                </a:solidFill>
                <a:effectLst/>
                <a:latin typeface="inherit"/>
              </a:rPr>
              <a:t>ComponentA</a:t>
            </a:r>
            <a:r>
              <a:rPr lang="en-US" b="1" i="0" dirty="0">
                <a:solidFill>
                  <a:schemeClr val="bg1"/>
                </a:solidFill>
                <a:effectLst/>
                <a:latin typeface="inherit"/>
              </a:rPr>
              <a:t> /&gt;</a:t>
            </a:r>
            <a:r>
              <a:rPr lang="en-US" b="0" i="0" dirty="0">
                <a:solidFill>
                  <a:schemeClr val="bg1"/>
                </a:solidFill>
                <a:effectLst/>
                <a:latin typeface="inherit"/>
              </a:rPr>
              <a:t> takes 3 sec to get the response</a:t>
            </a:r>
          </a:p>
        </p:txBody>
      </p:sp>
      <p:sp>
        <p:nvSpPr>
          <p:cNvPr id="7" name="TextBox 6">
            <a:extLst>
              <a:ext uri="{FF2B5EF4-FFF2-40B4-BE49-F238E27FC236}">
                <a16:creationId xmlns:a16="http://schemas.microsoft.com/office/drawing/2014/main" id="{C2A1573D-7A67-DF1C-3F9E-4C0B63E49182}"/>
              </a:ext>
            </a:extLst>
          </p:cNvPr>
          <p:cNvSpPr txBox="1"/>
          <p:nvPr/>
        </p:nvSpPr>
        <p:spPr>
          <a:xfrm>
            <a:off x="3147177" y="3190394"/>
            <a:ext cx="7164279" cy="2977738"/>
          </a:xfrm>
          <a:prstGeom prst="rect">
            <a:avLst/>
          </a:prstGeom>
          <a:noFill/>
        </p:spPr>
        <p:txBody>
          <a:bodyPr wrap="square" rtlCol="0">
            <a:spAutoFit/>
          </a:bodyPr>
          <a:lstStyle/>
          <a:p>
            <a:pPr>
              <a:lnSpc>
                <a:spcPct val="150000"/>
              </a:lnSpc>
            </a:pPr>
            <a:r>
              <a:rPr lang="en-US" sz="3500" b="1" i="0" dirty="0">
                <a:solidFill>
                  <a:schemeClr val="bg1"/>
                </a:solidFill>
                <a:effectLst/>
                <a:latin typeface="Lato" panose="020F0502020204030203" pitchFamily="34" charset="0"/>
              </a:rPr>
              <a:t>The problem</a:t>
            </a:r>
            <a:r>
              <a:rPr lang="en-US" sz="3500" b="0" i="0" dirty="0">
                <a:solidFill>
                  <a:schemeClr val="bg1"/>
                </a:solidFill>
                <a:effectLst/>
                <a:latin typeface="Lato" panose="020F0502020204030203" pitchFamily="34" charset="0"/>
              </a:rPr>
              <a:t>:</a:t>
            </a:r>
          </a:p>
          <a:p>
            <a:pPr algn="l" fontAlgn="base">
              <a:lnSpc>
                <a:spcPct val="150000"/>
              </a:lnSpc>
            </a:pPr>
            <a:r>
              <a:rPr lang="en-US" dirty="0">
                <a:solidFill>
                  <a:schemeClr val="bg1"/>
                </a:solidFill>
                <a:latin typeface="Lato" panose="020F0502020204030203" pitchFamily="34" charset="0"/>
              </a:rPr>
              <a:t>1. </a:t>
            </a:r>
            <a:r>
              <a:rPr lang="en-US" b="1" i="0" dirty="0">
                <a:solidFill>
                  <a:schemeClr val="bg1"/>
                </a:solidFill>
                <a:effectLst/>
                <a:latin typeface="inherit"/>
              </a:rPr>
              <a:t>Wrapper</a:t>
            </a:r>
            <a:r>
              <a:rPr lang="en-US" b="0" i="0" dirty="0">
                <a:solidFill>
                  <a:schemeClr val="bg1"/>
                </a:solidFill>
                <a:effectLst/>
                <a:latin typeface="inherit"/>
              </a:rPr>
              <a:t> is visible to the user after 1 sec.</a:t>
            </a:r>
          </a:p>
          <a:p>
            <a:pPr>
              <a:lnSpc>
                <a:spcPct val="150000"/>
              </a:lnSpc>
            </a:pPr>
            <a:r>
              <a:rPr lang="en-US" dirty="0">
                <a:solidFill>
                  <a:schemeClr val="bg1"/>
                </a:solidFill>
              </a:rPr>
              <a:t>2. </a:t>
            </a:r>
            <a:r>
              <a:rPr lang="en-US" b="0" i="0" dirty="0">
                <a:solidFill>
                  <a:schemeClr val="bg1"/>
                </a:solidFill>
                <a:effectLst/>
                <a:latin typeface="inherit"/>
              </a:rPr>
              <a:t>Then </a:t>
            </a:r>
            <a:r>
              <a:rPr lang="en-US" b="1" i="0" dirty="0" err="1">
                <a:solidFill>
                  <a:schemeClr val="bg1"/>
                </a:solidFill>
                <a:effectLst/>
                <a:latin typeface="inherit"/>
              </a:rPr>
              <a:t>ComponentB</a:t>
            </a:r>
            <a:r>
              <a:rPr lang="en-US" b="0" i="0" dirty="0">
                <a:solidFill>
                  <a:schemeClr val="bg1"/>
                </a:solidFill>
                <a:effectLst/>
                <a:latin typeface="inherit"/>
              </a:rPr>
              <a:t> appears after 2 seconds.</a:t>
            </a:r>
          </a:p>
          <a:p>
            <a:pPr>
              <a:lnSpc>
                <a:spcPct val="150000"/>
              </a:lnSpc>
            </a:pPr>
            <a:r>
              <a:rPr lang="en-US" dirty="0">
                <a:solidFill>
                  <a:schemeClr val="bg1"/>
                </a:solidFill>
              </a:rPr>
              <a:t>3. </a:t>
            </a:r>
            <a:r>
              <a:rPr lang="en-US" b="0" i="0" dirty="0">
                <a:solidFill>
                  <a:schemeClr val="bg1"/>
                </a:solidFill>
                <a:effectLst/>
                <a:latin typeface="inherit"/>
              </a:rPr>
              <a:t>After 3 seconds, </a:t>
            </a:r>
            <a:r>
              <a:rPr lang="en-US" b="1" i="0" dirty="0" err="1">
                <a:solidFill>
                  <a:schemeClr val="bg1"/>
                </a:solidFill>
                <a:effectLst/>
                <a:latin typeface="inherit"/>
              </a:rPr>
              <a:t>ComponentA</a:t>
            </a:r>
            <a:r>
              <a:rPr lang="en-US" b="0" i="0" dirty="0">
                <a:solidFill>
                  <a:schemeClr val="bg1"/>
                </a:solidFill>
                <a:effectLst/>
                <a:latin typeface="inherit"/>
              </a:rPr>
              <a:t> appears. But </a:t>
            </a:r>
            <a:r>
              <a:rPr lang="en-US" b="0" i="0" dirty="0" err="1">
                <a:solidFill>
                  <a:schemeClr val="bg1"/>
                </a:solidFill>
                <a:effectLst/>
                <a:latin typeface="inherit"/>
              </a:rPr>
              <a:t>ComponentA</a:t>
            </a:r>
            <a:r>
              <a:rPr lang="en-US" b="0" i="0" dirty="0">
                <a:solidFill>
                  <a:schemeClr val="bg1"/>
                </a:solidFill>
                <a:effectLst/>
                <a:latin typeface="inherit"/>
              </a:rPr>
              <a:t> enters the view by pushing </a:t>
            </a:r>
            <a:r>
              <a:rPr lang="en-US" b="1" i="0" dirty="0" err="1">
                <a:solidFill>
                  <a:schemeClr val="bg1"/>
                </a:solidFill>
                <a:effectLst/>
                <a:latin typeface="inherit"/>
              </a:rPr>
              <a:t>ComponentB</a:t>
            </a:r>
            <a:r>
              <a:rPr lang="en-US" b="0" i="0" dirty="0">
                <a:solidFill>
                  <a:schemeClr val="bg1"/>
                </a:solidFill>
                <a:effectLst/>
                <a:latin typeface="inherit"/>
              </a:rPr>
              <a:t> down. As if </a:t>
            </a:r>
            <a:r>
              <a:rPr lang="en-US" b="0" i="0" dirty="0" err="1">
                <a:solidFill>
                  <a:schemeClr val="bg1"/>
                </a:solidFill>
                <a:effectLst/>
                <a:latin typeface="inherit"/>
              </a:rPr>
              <a:t>ComponentA</a:t>
            </a:r>
            <a:r>
              <a:rPr lang="en-US" b="0" i="0" dirty="0">
                <a:solidFill>
                  <a:schemeClr val="bg1"/>
                </a:solidFill>
                <a:effectLst/>
                <a:latin typeface="inherit"/>
              </a:rPr>
              <a:t> just popped out of nowhere. This is not a great user experience.</a:t>
            </a:r>
          </a:p>
        </p:txBody>
      </p:sp>
    </p:spTree>
    <p:extLst>
      <p:ext uri="{BB962C8B-B14F-4D97-AF65-F5344CB8AC3E}">
        <p14:creationId xmlns:p14="http://schemas.microsoft.com/office/powerpoint/2010/main" val="39142068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C97389-90E8-9F2C-4A7C-6BD3FCE58831}"/>
              </a:ext>
            </a:extLst>
          </p:cNvPr>
          <p:cNvPicPr>
            <a:picLocks noChangeAspect="1"/>
          </p:cNvPicPr>
          <p:nvPr/>
        </p:nvPicPr>
        <p:blipFill>
          <a:blip r:embed="rId3"/>
          <a:stretch>
            <a:fillRect/>
          </a:stretch>
        </p:blipFill>
        <p:spPr>
          <a:xfrm>
            <a:off x="0" y="0"/>
            <a:ext cx="12192000" cy="6858000"/>
          </a:xfrm>
          <a:prstGeom prst="rect">
            <a:avLst/>
          </a:prstGeom>
        </p:spPr>
      </p:pic>
      <p:sp>
        <p:nvSpPr>
          <p:cNvPr id="6" name="Rectangle: Rounded Corners 5">
            <a:extLst>
              <a:ext uri="{FF2B5EF4-FFF2-40B4-BE49-F238E27FC236}">
                <a16:creationId xmlns:a16="http://schemas.microsoft.com/office/drawing/2014/main" id="{82ADFFF1-5ED7-BF73-8687-CEC2D8A8D82D}"/>
              </a:ext>
            </a:extLst>
          </p:cNvPr>
          <p:cNvSpPr/>
          <p:nvPr/>
        </p:nvSpPr>
        <p:spPr>
          <a:xfrm>
            <a:off x="2541864" y="1017813"/>
            <a:ext cx="8374906" cy="5114045"/>
          </a:xfrm>
          <a:prstGeom prst="roundRect">
            <a:avLst/>
          </a:prstGeom>
          <a:solidFill>
            <a:schemeClr val="tx1">
              <a:alpha val="5019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 name="Rectangle 8">
            <a:extLst>
              <a:ext uri="{FF2B5EF4-FFF2-40B4-BE49-F238E27FC236}">
                <a16:creationId xmlns:a16="http://schemas.microsoft.com/office/drawing/2014/main" id="{82342EAE-278C-50FE-9283-24E6AA3618E6}"/>
              </a:ext>
            </a:extLst>
          </p:cNvPr>
          <p:cNvSpPr/>
          <p:nvPr/>
        </p:nvSpPr>
        <p:spPr>
          <a:xfrm>
            <a:off x="740944" y="293615"/>
            <a:ext cx="11228295" cy="5960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5000" b="1" dirty="0">
                <a:latin typeface="Times New Roman" panose="02020603050405020304" pitchFamily="18" charset="0"/>
                <a:cs typeface="Times New Roman" panose="02020603050405020304" pitchFamily="18" charset="0"/>
              </a:rPr>
              <a:t>Why Server Component ?</a:t>
            </a:r>
          </a:p>
        </p:txBody>
      </p:sp>
      <p:sp>
        <p:nvSpPr>
          <p:cNvPr id="7" name="TextBox 6">
            <a:extLst>
              <a:ext uri="{FF2B5EF4-FFF2-40B4-BE49-F238E27FC236}">
                <a16:creationId xmlns:a16="http://schemas.microsoft.com/office/drawing/2014/main" id="{C2A1573D-7A67-DF1C-3F9E-4C0B63E49182}"/>
              </a:ext>
            </a:extLst>
          </p:cNvPr>
          <p:cNvSpPr txBox="1"/>
          <p:nvPr/>
        </p:nvSpPr>
        <p:spPr>
          <a:xfrm>
            <a:off x="3147177" y="1183249"/>
            <a:ext cx="7164279" cy="462371"/>
          </a:xfrm>
          <a:prstGeom prst="rect">
            <a:avLst/>
          </a:prstGeom>
          <a:noFill/>
        </p:spPr>
        <p:txBody>
          <a:bodyPr wrap="square" rtlCol="0">
            <a:spAutoFit/>
          </a:bodyPr>
          <a:lstStyle/>
          <a:p>
            <a:pPr>
              <a:lnSpc>
                <a:spcPct val="150000"/>
              </a:lnSpc>
            </a:pPr>
            <a:r>
              <a:rPr lang="en-US" sz="1800" b="1" i="0" dirty="0">
                <a:solidFill>
                  <a:schemeClr val="bg1"/>
                </a:solidFill>
                <a:effectLst/>
                <a:latin typeface="-apple-system"/>
              </a:rPr>
              <a:t>Maintainability Issues</a:t>
            </a:r>
            <a:endParaRPr lang="en-US" sz="1800" b="0" i="0" dirty="0">
              <a:solidFill>
                <a:schemeClr val="bg1"/>
              </a:solidFill>
              <a:effectLst/>
              <a:latin typeface="Lato" panose="020F0502020204030203" pitchFamily="34" charset="0"/>
            </a:endParaRPr>
          </a:p>
        </p:txBody>
      </p:sp>
      <p:pic>
        <p:nvPicPr>
          <p:cNvPr id="3" name="Picture 2">
            <a:extLst>
              <a:ext uri="{FF2B5EF4-FFF2-40B4-BE49-F238E27FC236}">
                <a16:creationId xmlns:a16="http://schemas.microsoft.com/office/drawing/2014/main" id="{BD7C945C-2831-D22A-6686-6CA173BF60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9684" y="1764933"/>
            <a:ext cx="5830452" cy="2243104"/>
          </a:xfrm>
          <a:prstGeom prst="rect">
            <a:avLst/>
          </a:prstGeom>
        </p:spPr>
      </p:pic>
      <p:sp>
        <p:nvSpPr>
          <p:cNvPr id="8" name="TextBox 7">
            <a:extLst>
              <a:ext uri="{FF2B5EF4-FFF2-40B4-BE49-F238E27FC236}">
                <a16:creationId xmlns:a16="http://schemas.microsoft.com/office/drawing/2014/main" id="{2F148F22-3EF8-37F7-37F5-162B0CB74311}"/>
              </a:ext>
            </a:extLst>
          </p:cNvPr>
          <p:cNvSpPr txBox="1"/>
          <p:nvPr/>
        </p:nvSpPr>
        <p:spPr>
          <a:xfrm>
            <a:off x="3147176" y="4136584"/>
            <a:ext cx="7164279" cy="1930465"/>
          </a:xfrm>
          <a:prstGeom prst="rect">
            <a:avLst/>
          </a:prstGeom>
          <a:noFill/>
        </p:spPr>
        <p:txBody>
          <a:bodyPr wrap="square" rtlCol="0">
            <a:spAutoFit/>
          </a:bodyPr>
          <a:lstStyle/>
          <a:p>
            <a:pPr>
              <a:lnSpc>
                <a:spcPct val="150000"/>
              </a:lnSpc>
            </a:pPr>
            <a:r>
              <a:rPr lang="en-US" sz="1600" b="0" i="0" dirty="0">
                <a:solidFill>
                  <a:schemeClr val="bg1"/>
                </a:solidFill>
                <a:effectLst/>
                <a:latin typeface="Lato" panose="020F0502020204030203" pitchFamily="34" charset="0"/>
              </a:rPr>
              <a:t>- For example, if we remove </a:t>
            </a:r>
            <a:r>
              <a:rPr lang="en-US" sz="1600" b="1" i="0" dirty="0" err="1">
                <a:solidFill>
                  <a:schemeClr val="bg1"/>
                </a:solidFill>
                <a:effectLst/>
                <a:latin typeface="Lato" panose="020F0502020204030203" pitchFamily="34" charset="0"/>
              </a:rPr>
              <a:t>ComponentA</a:t>
            </a:r>
            <a:r>
              <a:rPr lang="en-US" sz="1600" b="0" i="0" dirty="0">
                <a:solidFill>
                  <a:schemeClr val="bg1"/>
                </a:solidFill>
                <a:effectLst/>
                <a:latin typeface="Lato" panose="020F0502020204030203" pitchFamily="34" charset="0"/>
              </a:rPr>
              <a:t> in the future, we also want to remove </a:t>
            </a:r>
            <a:r>
              <a:rPr lang="en-US" sz="1600" b="1" i="0" dirty="0" err="1">
                <a:solidFill>
                  <a:schemeClr val="bg1"/>
                </a:solidFill>
                <a:effectLst/>
                <a:latin typeface="Lato" panose="020F0502020204030203" pitchFamily="34" charset="0"/>
              </a:rPr>
              <a:t>componentAData</a:t>
            </a:r>
            <a:r>
              <a:rPr lang="en-US" sz="1600" b="0" i="0" dirty="0">
                <a:solidFill>
                  <a:schemeClr val="bg1"/>
                </a:solidFill>
                <a:effectLst/>
                <a:latin typeface="Lato" panose="020F0502020204030203" pitchFamily="34" charset="0"/>
              </a:rPr>
              <a:t> from the API response, since we </a:t>
            </a:r>
            <a:r>
              <a:rPr lang="en-US" sz="1600" b="0" i="0" dirty="0" err="1">
                <a:solidFill>
                  <a:schemeClr val="bg1"/>
                </a:solidFill>
                <a:effectLst/>
                <a:latin typeface="Lato" panose="020F0502020204030203" pitchFamily="34" charset="0"/>
              </a:rPr>
              <a:t>dont</a:t>
            </a:r>
            <a:r>
              <a:rPr lang="en-US" sz="1600" b="0" i="0" dirty="0">
                <a:solidFill>
                  <a:schemeClr val="bg1"/>
                </a:solidFill>
                <a:effectLst/>
                <a:latin typeface="Lato" panose="020F0502020204030203" pitchFamily="34" charset="0"/>
              </a:rPr>
              <a:t> </a:t>
            </a:r>
            <a:r>
              <a:rPr lang="en-US" sz="1600" b="0" i="0" dirty="0" err="1">
                <a:solidFill>
                  <a:schemeClr val="bg1"/>
                </a:solidFill>
                <a:effectLst/>
                <a:latin typeface="Lato" panose="020F0502020204030203" pitchFamily="34" charset="0"/>
              </a:rPr>
              <a:t>wan't</a:t>
            </a:r>
            <a:r>
              <a:rPr lang="en-US" sz="1600" b="0" i="0" dirty="0">
                <a:solidFill>
                  <a:schemeClr val="bg1"/>
                </a:solidFill>
                <a:effectLst/>
                <a:latin typeface="Lato" panose="020F0502020204030203" pitchFamily="34" charset="0"/>
              </a:rPr>
              <a:t> to deal with data not used by the component. After all, if there's no </a:t>
            </a:r>
            <a:r>
              <a:rPr lang="en-US" sz="1600" b="0" i="0" dirty="0" err="1">
                <a:solidFill>
                  <a:schemeClr val="bg1"/>
                </a:solidFill>
                <a:effectLst/>
                <a:latin typeface="Lato" panose="020F0502020204030203" pitchFamily="34" charset="0"/>
              </a:rPr>
              <a:t>ComponentA</a:t>
            </a:r>
            <a:r>
              <a:rPr lang="en-US" sz="1600" b="0" i="0" dirty="0">
                <a:solidFill>
                  <a:schemeClr val="bg1"/>
                </a:solidFill>
                <a:effectLst/>
                <a:latin typeface="Lato" panose="020F0502020204030203" pitchFamily="34" charset="0"/>
              </a:rPr>
              <a:t>, then there's no need of </a:t>
            </a:r>
            <a:r>
              <a:rPr lang="en-US" sz="1600" b="0" i="0" dirty="0" err="1">
                <a:solidFill>
                  <a:schemeClr val="bg1"/>
                </a:solidFill>
                <a:effectLst/>
                <a:latin typeface="Lato" panose="020F0502020204030203" pitchFamily="34" charset="0"/>
              </a:rPr>
              <a:t>ComponentAData</a:t>
            </a:r>
            <a:r>
              <a:rPr lang="en-US" sz="1600" b="0" i="0" dirty="0">
                <a:solidFill>
                  <a:schemeClr val="bg1"/>
                </a:solidFill>
                <a:effectLst/>
                <a:latin typeface="Lato" panose="020F0502020204030203" pitchFamily="34" charset="0"/>
              </a:rPr>
              <a:t>.</a:t>
            </a:r>
          </a:p>
          <a:p>
            <a:pPr>
              <a:lnSpc>
                <a:spcPct val="150000"/>
              </a:lnSpc>
            </a:pPr>
            <a:endParaRPr lang="en-US" b="0" i="0" dirty="0">
              <a:solidFill>
                <a:schemeClr val="bg1"/>
              </a:solidFill>
              <a:effectLst/>
              <a:latin typeface="Lato" panose="020F0502020204030203" pitchFamily="34" charset="0"/>
            </a:endParaRPr>
          </a:p>
        </p:txBody>
      </p:sp>
    </p:spTree>
    <p:extLst>
      <p:ext uri="{BB962C8B-B14F-4D97-AF65-F5344CB8AC3E}">
        <p14:creationId xmlns:p14="http://schemas.microsoft.com/office/powerpoint/2010/main" val="37999051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8">
                                            <p:txEl>
                                              <p:pRg st="0" end="0"/>
                                            </p:txEl>
                                          </p:spTgt>
                                        </p:tgtEl>
                                        <p:attrNameLst>
                                          <p:attrName>r</p:attrName>
                                        </p:attrNameLst>
                                      </p:cBhvr>
                                    </p:animRot>
                                    <p:animRot by="-240000">
                                      <p:cBhvr>
                                        <p:cTn id="7" dur="200" fill="hold">
                                          <p:stCondLst>
                                            <p:cond delay="200"/>
                                          </p:stCondLst>
                                        </p:cTn>
                                        <p:tgtEl>
                                          <p:spTgt spid="8">
                                            <p:txEl>
                                              <p:pRg st="0" end="0"/>
                                            </p:txEl>
                                          </p:spTgt>
                                        </p:tgtEl>
                                        <p:attrNameLst>
                                          <p:attrName>r</p:attrName>
                                        </p:attrNameLst>
                                      </p:cBhvr>
                                    </p:animRot>
                                    <p:animRot by="240000">
                                      <p:cBhvr>
                                        <p:cTn id="8" dur="200" fill="hold">
                                          <p:stCondLst>
                                            <p:cond delay="400"/>
                                          </p:stCondLst>
                                        </p:cTn>
                                        <p:tgtEl>
                                          <p:spTgt spid="8">
                                            <p:txEl>
                                              <p:pRg st="0" end="0"/>
                                            </p:txEl>
                                          </p:spTgt>
                                        </p:tgtEl>
                                        <p:attrNameLst>
                                          <p:attrName>r</p:attrName>
                                        </p:attrNameLst>
                                      </p:cBhvr>
                                    </p:animRot>
                                    <p:animRot by="-240000">
                                      <p:cBhvr>
                                        <p:cTn id="9" dur="200" fill="hold">
                                          <p:stCondLst>
                                            <p:cond delay="600"/>
                                          </p:stCondLst>
                                        </p:cTn>
                                        <p:tgtEl>
                                          <p:spTgt spid="8">
                                            <p:txEl>
                                              <p:pRg st="0" end="0"/>
                                            </p:txEl>
                                          </p:spTgt>
                                        </p:tgtEl>
                                        <p:attrNameLst>
                                          <p:attrName>r</p:attrName>
                                        </p:attrNameLst>
                                      </p:cBhvr>
                                    </p:animRot>
                                    <p:animRot by="120000">
                                      <p:cBhvr>
                                        <p:cTn id="10" dur="200" fill="hold">
                                          <p:stCondLst>
                                            <p:cond delay="800"/>
                                          </p:stCondLst>
                                        </p:cTn>
                                        <p:tgtEl>
                                          <p:spTgt spid="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C97389-90E8-9F2C-4A7C-6BD3FCE58831}"/>
              </a:ext>
            </a:extLst>
          </p:cNvPr>
          <p:cNvPicPr>
            <a:picLocks noChangeAspect="1"/>
          </p:cNvPicPr>
          <p:nvPr/>
        </p:nvPicPr>
        <p:blipFill>
          <a:blip r:embed="rId3"/>
          <a:stretch>
            <a:fillRect/>
          </a:stretch>
        </p:blipFill>
        <p:spPr>
          <a:xfrm>
            <a:off x="0" y="0"/>
            <a:ext cx="12192000" cy="6858000"/>
          </a:xfrm>
          <a:prstGeom prst="rect">
            <a:avLst/>
          </a:prstGeom>
        </p:spPr>
      </p:pic>
      <p:sp>
        <p:nvSpPr>
          <p:cNvPr id="6" name="Rectangle: Rounded Corners 5">
            <a:extLst>
              <a:ext uri="{FF2B5EF4-FFF2-40B4-BE49-F238E27FC236}">
                <a16:creationId xmlns:a16="http://schemas.microsoft.com/office/drawing/2014/main" id="{82ADFFF1-5ED7-BF73-8687-CEC2D8A8D82D}"/>
              </a:ext>
            </a:extLst>
          </p:cNvPr>
          <p:cNvSpPr/>
          <p:nvPr/>
        </p:nvSpPr>
        <p:spPr>
          <a:xfrm>
            <a:off x="2541864" y="1028699"/>
            <a:ext cx="8374906" cy="5103159"/>
          </a:xfrm>
          <a:prstGeom prst="roundRect">
            <a:avLst/>
          </a:prstGeom>
          <a:solidFill>
            <a:schemeClr val="tx1">
              <a:alpha val="5019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 name="Rectangle 8">
            <a:extLst>
              <a:ext uri="{FF2B5EF4-FFF2-40B4-BE49-F238E27FC236}">
                <a16:creationId xmlns:a16="http://schemas.microsoft.com/office/drawing/2014/main" id="{82342EAE-278C-50FE-9283-24E6AA3618E6}"/>
              </a:ext>
            </a:extLst>
          </p:cNvPr>
          <p:cNvSpPr/>
          <p:nvPr/>
        </p:nvSpPr>
        <p:spPr>
          <a:xfrm>
            <a:off x="740944" y="293615"/>
            <a:ext cx="11228295" cy="5960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5000" b="1" dirty="0">
                <a:latin typeface="Times New Roman" panose="02020603050405020304" pitchFamily="18" charset="0"/>
                <a:cs typeface="Times New Roman" panose="02020603050405020304" pitchFamily="18" charset="0"/>
              </a:rPr>
              <a:t>Why Server Component ?</a:t>
            </a:r>
          </a:p>
        </p:txBody>
      </p:sp>
      <p:sp>
        <p:nvSpPr>
          <p:cNvPr id="7" name="TextBox 6">
            <a:extLst>
              <a:ext uri="{FF2B5EF4-FFF2-40B4-BE49-F238E27FC236}">
                <a16:creationId xmlns:a16="http://schemas.microsoft.com/office/drawing/2014/main" id="{C2A1573D-7A67-DF1C-3F9E-4C0B63E49182}"/>
              </a:ext>
            </a:extLst>
          </p:cNvPr>
          <p:cNvSpPr txBox="1"/>
          <p:nvPr/>
        </p:nvSpPr>
        <p:spPr>
          <a:xfrm>
            <a:off x="3147177" y="1183249"/>
            <a:ext cx="7164279" cy="369332"/>
          </a:xfrm>
          <a:prstGeom prst="rect">
            <a:avLst/>
          </a:prstGeom>
          <a:noFill/>
        </p:spPr>
        <p:txBody>
          <a:bodyPr wrap="square" rtlCol="0">
            <a:spAutoFit/>
          </a:bodyPr>
          <a:lstStyle/>
          <a:p>
            <a:pPr algn="l" fontAlgn="base"/>
            <a:r>
              <a:rPr lang="en-US" b="1" i="0" dirty="0">
                <a:solidFill>
                  <a:schemeClr val="bg1"/>
                </a:solidFill>
                <a:effectLst/>
                <a:latin typeface="-apple-system"/>
              </a:rPr>
              <a:t>Performance Costs</a:t>
            </a:r>
          </a:p>
        </p:txBody>
      </p:sp>
      <p:sp>
        <p:nvSpPr>
          <p:cNvPr id="8" name="TextBox 7">
            <a:extLst>
              <a:ext uri="{FF2B5EF4-FFF2-40B4-BE49-F238E27FC236}">
                <a16:creationId xmlns:a16="http://schemas.microsoft.com/office/drawing/2014/main" id="{2F148F22-3EF8-37F7-37F5-162B0CB74311}"/>
              </a:ext>
            </a:extLst>
          </p:cNvPr>
          <p:cNvSpPr txBox="1"/>
          <p:nvPr/>
        </p:nvSpPr>
        <p:spPr>
          <a:xfrm>
            <a:off x="3147175" y="4253436"/>
            <a:ext cx="7164279" cy="1520994"/>
          </a:xfrm>
          <a:prstGeom prst="rect">
            <a:avLst/>
          </a:prstGeom>
          <a:noFill/>
        </p:spPr>
        <p:txBody>
          <a:bodyPr wrap="square" rtlCol="0">
            <a:spAutoFit/>
          </a:bodyPr>
          <a:lstStyle/>
          <a:p>
            <a:pPr>
              <a:lnSpc>
                <a:spcPct val="150000"/>
              </a:lnSpc>
            </a:pPr>
            <a:r>
              <a:rPr lang="en-US" sz="1600" b="0" i="0" dirty="0">
                <a:solidFill>
                  <a:schemeClr val="bg1"/>
                </a:solidFill>
                <a:effectLst/>
                <a:latin typeface="Lato" panose="020F0502020204030203" pitchFamily="34" charset="0"/>
              </a:rPr>
              <a:t>- Traditionally, React components are client side JavaScript functions.</a:t>
            </a:r>
          </a:p>
          <a:p>
            <a:pPr>
              <a:lnSpc>
                <a:spcPct val="150000"/>
              </a:lnSpc>
            </a:pPr>
            <a:r>
              <a:rPr lang="en-US" sz="1600" dirty="0">
                <a:solidFill>
                  <a:schemeClr val="bg1"/>
                </a:solidFill>
                <a:latin typeface="Lato" panose="020F0502020204030203" pitchFamily="34" charset="0"/>
              </a:rPr>
              <a:t>- </a:t>
            </a:r>
            <a:r>
              <a:rPr lang="en-US" sz="1600" b="0" i="0" dirty="0">
                <a:solidFill>
                  <a:schemeClr val="bg1"/>
                </a:solidFill>
                <a:effectLst/>
                <a:latin typeface="Lato" panose="020F0502020204030203" pitchFamily="34" charset="0"/>
              </a:rPr>
              <a:t>When we load the application on the client, the components get downloaded on the client and React performs what's necessary to render them for you. </a:t>
            </a:r>
          </a:p>
        </p:txBody>
      </p:sp>
      <p:pic>
        <p:nvPicPr>
          <p:cNvPr id="1026" name="Picture 2" descr="image-171">
            <a:extLst>
              <a:ext uri="{FF2B5EF4-FFF2-40B4-BE49-F238E27FC236}">
                <a16:creationId xmlns:a16="http://schemas.microsoft.com/office/drawing/2014/main" id="{88D81357-6C3C-04E9-01F9-7434F10532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7175" y="1673329"/>
            <a:ext cx="3780716" cy="256411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0030046A-2E34-D248-F946-5F8F21453107}"/>
              </a:ext>
            </a:extLst>
          </p:cNvPr>
          <p:cNvPicPr>
            <a:picLocks noChangeAspect="1"/>
          </p:cNvPicPr>
          <p:nvPr/>
        </p:nvPicPr>
        <p:blipFill>
          <a:blip r:embed="rId5"/>
          <a:stretch>
            <a:fillRect/>
          </a:stretch>
        </p:blipFill>
        <p:spPr>
          <a:xfrm>
            <a:off x="7655989" y="1689325"/>
            <a:ext cx="2375626" cy="2564111"/>
          </a:xfrm>
          <a:prstGeom prst="rect">
            <a:avLst/>
          </a:prstGeom>
        </p:spPr>
      </p:pic>
    </p:spTree>
    <p:extLst>
      <p:ext uri="{BB962C8B-B14F-4D97-AF65-F5344CB8AC3E}">
        <p14:creationId xmlns:p14="http://schemas.microsoft.com/office/powerpoint/2010/main" val="1731328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randombar(horizontal)">
                                      <p:cBhvr>
                                        <p:cTn id="10"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Juxtapose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167">
      <a:majorFont>
        <a:latin typeface="Malgun Gothic"/>
        <a:ea typeface=""/>
        <a:cs typeface=""/>
      </a:majorFont>
      <a:minorFont>
        <a:latin typeface="Malgun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1229</TotalTime>
  <Words>1242</Words>
  <Application>Microsoft Macintosh PowerPoint</Application>
  <PresentationFormat>Widescreen</PresentationFormat>
  <Paragraphs>109</Paragraphs>
  <Slides>24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Malgun Gothic</vt:lpstr>
      <vt:lpstr>-apple-system</vt:lpstr>
      <vt:lpstr>Arial</vt:lpstr>
      <vt:lpstr>Bodoni MT Black</vt:lpstr>
      <vt:lpstr>Calibri</vt:lpstr>
      <vt:lpstr>inherit</vt:lpstr>
      <vt:lpstr>Lato</vt:lpstr>
      <vt:lpstr>Times New Roman</vt:lpstr>
      <vt:lpstr>Wingdings</vt:lpstr>
      <vt:lpstr>JuxtaposeVTI</vt:lpstr>
      <vt:lpstr>React Server Component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Server Component</dc:title>
  <dc:creator>Admin</dc:creator>
  <cp:lastModifiedBy>Tuấn Vũ Quý</cp:lastModifiedBy>
  <cp:revision>21</cp:revision>
  <dcterms:created xsi:type="dcterms:W3CDTF">2023-11-29T14:27:34Z</dcterms:created>
  <dcterms:modified xsi:type="dcterms:W3CDTF">2023-12-04T07:04:39Z</dcterms:modified>
</cp:coreProperties>
</file>