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56"/>
  </p:notesMasterIdLst>
  <p:handoutMasterIdLst>
    <p:handoutMasterId r:id="rId57"/>
  </p:handoutMasterIdLst>
  <p:sldIdLst>
    <p:sldId id="449" r:id="rId6"/>
    <p:sldId id="475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2" r:id="rId32"/>
    <p:sldId id="533" r:id="rId33"/>
    <p:sldId id="55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4" r:id="rId54"/>
    <p:sldId id="55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Andrey Smolko" initials="AS" lastIdx="1" clrIdx="2">
    <p:extLst>
      <p:ext uri="{19B8F6BF-5375-455C-9EA6-DF929625EA0E}">
        <p15:presenceInfo xmlns:p15="http://schemas.microsoft.com/office/powerpoint/2012/main" userId="792cf3bfa3547c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02A3C-CE18-C64C-B528-00AEEFE558AA}" v="26" dt="2021-10-12T16:02:52.0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6719" autoAdjust="0"/>
  </p:normalViewPr>
  <p:slideViewPr>
    <p:cSldViewPr snapToGrid="0">
      <p:cViewPr varScale="1">
        <p:scale>
          <a:sx n="88" d="100"/>
          <a:sy n="88" d="100"/>
        </p:scale>
        <p:origin x="1334" y="6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Uvarov" userId="a8806e27-4b71-4e54-8615-dbc5dff4feae" providerId="ADAL" clId="{41A02A3C-CE18-C64C-B528-00AEEFE558AA}"/>
    <pc:docChg chg="undo custSel addSld modSld">
      <pc:chgData name="Pavel Uvarov" userId="a8806e27-4b71-4e54-8615-dbc5dff4feae" providerId="ADAL" clId="{41A02A3C-CE18-C64C-B528-00AEEFE558AA}" dt="2021-10-12T16:02:54.613" v="73" actId="20577"/>
      <pc:docMkLst>
        <pc:docMk/>
      </pc:docMkLst>
      <pc:sldChg chg="addSp delSp modSp mod">
        <pc:chgData name="Pavel Uvarov" userId="a8806e27-4b71-4e54-8615-dbc5dff4feae" providerId="ADAL" clId="{41A02A3C-CE18-C64C-B528-00AEEFE558AA}" dt="2021-10-12T15:13:35.585" v="2"/>
        <pc:sldMkLst>
          <pc:docMk/>
          <pc:sldMk cId="1184765781" sldId="449"/>
        </pc:sldMkLst>
        <pc:spChg chg="add del mod">
          <ac:chgData name="Pavel Uvarov" userId="a8806e27-4b71-4e54-8615-dbc5dff4feae" providerId="ADAL" clId="{41A02A3C-CE18-C64C-B528-00AEEFE558AA}" dt="2021-10-12T15:13:35.585" v="2"/>
          <ac:spMkLst>
            <pc:docMk/>
            <pc:sldMk cId="1184765781" sldId="449"/>
            <ac:spMk id="5" creationId="{1C8A625D-F024-FC40-B709-0EC50F6DFDDD}"/>
          </ac:spMkLst>
        </pc:spChg>
      </pc:sldChg>
      <pc:sldChg chg="modSp mod">
        <pc:chgData name="Pavel Uvarov" userId="a8806e27-4b71-4e54-8615-dbc5dff4feae" providerId="ADAL" clId="{41A02A3C-CE18-C64C-B528-00AEEFE558AA}" dt="2021-10-12T15:27:33.707" v="26" actId="20577"/>
        <pc:sldMkLst>
          <pc:docMk/>
          <pc:sldMk cId="284822744" sldId="507"/>
        </pc:sldMkLst>
        <pc:spChg chg="mod">
          <ac:chgData name="Pavel Uvarov" userId="a8806e27-4b71-4e54-8615-dbc5dff4feae" providerId="ADAL" clId="{41A02A3C-CE18-C64C-B528-00AEEFE558AA}" dt="2021-10-12T15:27:33.707" v="26" actId="20577"/>
          <ac:spMkLst>
            <pc:docMk/>
            <pc:sldMk cId="284822744" sldId="507"/>
            <ac:spMk id="3" creationId="{1FEB6670-ED61-4617-B5B6-2044A037FFBE}"/>
          </ac:spMkLst>
        </pc:spChg>
        <pc:picChg chg="mod">
          <ac:chgData name="Pavel Uvarov" userId="a8806e27-4b71-4e54-8615-dbc5dff4feae" providerId="ADAL" clId="{41A02A3C-CE18-C64C-B528-00AEEFE558AA}" dt="2021-10-12T15:26:00.535" v="3" actId="1076"/>
          <ac:picMkLst>
            <pc:docMk/>
            <pc:sldMk cId="284822744" sldId="507"/>
            <ac:picMk id="1032" creationId="{36EC305D-1D6A-4F10-AD5F-8290AC87F056}"/>
          </ac:picMkLst>
        </pc:picChg>
      </pc:sldChg>
      <pc:sldChg chg="modSp mod">
        <pc:chgData name="Pavel Uvarov" userId="a8806e27-4b71-4e54-8615-dbc5dff4feae" providerId="ADAL" clId="{41A02A3C-CE18-C64C-B528-00AEEFE558AA}" dt="2021-10-12T15:48:54.437" v="51"/>
        <pc:sldMkLst>
          <pc:docMk/>
          <pc:sldMk cId="2348080659" sldId="534"/>
        </pc:sldMkLst>
        <pc:spChg chg="mod">
          <ac:chgData name="Pavel Uvarov" userId="a8806e27-4b71-4e54-8615-dbc5dff4feae" providerId="ADAL" clId="{41A02A3C-CE18-C64C-B528-00AEEFE558AA}" dt="2021-10-12T15:48:54.437" v="51"/>
          <ac:spMkLst>
            <pc:docMk/>
            <pc:sldMk cId="2348080659" sldId="534"/>
            <ac:spMk id="3" creationId="{1FEB6670-ED61-4617-B5B6-2044A037FFBE}"/>
          </ac:spMkLst>
        </pc:spChg>
      </pc:sldChg>
      <pc:sldChg chg="modSp mod">
        <pc:chgData name="Pavel Uvarov" userId="a8806e27-4b71-4e54-8615-dbc5dff4feae" providerId="ADAL" clId="{41A02A3C-CE18-C64C-B528-00AEEFE558AA}" dt="2021-10-12T15:49:11.036" v="57" actId="1076"/>
        <pc:sldMkLst>
          <pc:docMk/>
          <pc:sldMk cId="2469887358" sldId="535"/>
        </pc:sldMkLst>
        <pc:spChg chg="mod">
          <ac:chgData name="Pavel Uvarov" userId="a8806e27-4b71-4e54-8615-dbc5dff4feae" providerId="ADAL" clId="{41A02A3C-CE18-C64C-B528-00AEEFE558AA}" dt="2021-10-12T15:49:07.993" v="56" actId="20577"/>
          <ac:spMkLst>
            <pc:docMk/>
            <pc:sldMk cId="2469887358" sldId="535"/>
            <ac:spMk id="3" creationId="{1FEB6670-ED61-4617-B5B6-2044A037FFBE}"/>
          </ac:spMkLst>
        </pc:spChg>
        <pc:spChg chg="mod">
          <ac:chgData name="Pavel Uvarov" userId="a8806e27-4b71-4e54-8615-dbc5dff4feae" providerId="ADAL" clId="{41A02A3C-CE18-C64C-B528-00AEEFE558AA}" dt="2021-10-12T15:49:11.036" v="57" actId="1076"/>
          <ac:spMkLst>
            <pc:docMk/>
            <pc:sldMk cId="2469887358" sldId="535"/>
            <ac:spMk id="11" creationId="{85F4BC78-6A71-4C7A-80E6-F0BF57D1D900}"/>
          </ac:spMkLst>
        </pc:spChg>
      </pc:sldChg>
      <pc:sldChg chg="modSp mod">
        <pc:chgData name="Pavel Uvarov" userId="a8806e27-4b71-4e54-8615-dbc5dff4feae" providerId="ADAL" clId="{41A02A3C-CE18-C64C-B528-00AEEFE558AA}" dt="2021-10-12T15:43:43.096" v="27" actId="1036"/>
        <pc:sldMkLst>
          <pc:docMk/>
          <pc:sldMk cId="3463340633" sldId="553"/>
        </pc:sldMkLst>
        <pc:picChg chg="mod">
          <ac:chgData name="Pavel Uvarov" userId="a8806e27-4b71-4e54-8615-dbc5dff4feae" providerId="ADAL" clId="{41A02A3C-CE18-C64C-B528-00AEEFE558AA}" dt="2021-10-12T15:43:43.096" v="27" actId="1036"/>
          <ac:picMkLst>
            <pc:docMk/>
            <pc:sldMk cId="3463340633" sldId="553"/>
            <ac:picMk id="9" creationId="{B5B63515-B361-4A65-98AF-3714DCA8A53D}"/>
          </ac:picMkLst>
        </pc:picChg>
      </pc:sldChg>
      <pc:sldChg chg="modSp new mod">
        <pc:chgData name="Pavel Uvarov" userId="a8806e27-4b71-4e54-8615-dbc5dff4feae" providerId="ADAL" clId="{41A02A3C-CE18-C64C-B528-00AEEFE558AA}" dt="2021-10-12T16:02:54.613" v="73" actId="20577"/>
        <pc:sldMkLst>
          <pc:docMk/>
          <pc:sldMk cId="3819171168" sldId="555"/>
        </pc:sldMkLst>
        <pc:spChg chg="mod">
          <ac:chgData name="Pavel Uvarov" userId="a8806e27-4b71-4e54-8615-dbc5dff4feae" providerId="ADAL" clId="{41A02A3C-CE18-C64C-B528-00AEEFE558AA}" dt="2021-10-12T16:02:52.062" v="68" actId="20577"/>
          <ac:spMkLst>
            <pc:docMk/>
            <pc:sldMk cId="3819171168" sldId="555"/>
            <ac:spMk id="3" creationId="{7A701B54-5FCB-4242-8CA0-58EAE7EC9006}"/>
          </ac:spMkLst>
        </pc:spChg>
        <pc:spChg chg="mod">
          <ac:chgData name="Pavel Uvarov" userId="a8806e27-4b71-4e54-8615-dbc5dff4feae" providerId="ADAL" clId="{41A02A3C-CE18-C64C-B528-00AEEFE558AA}" dt="2021-10-12T16:02:54.613" v="73" actId="20577"/>
          <ac:spMkLst>
            <pc:docMk/>
            <pc:sldMk cId="3819171168" sldId="555"/>
            <ac:spMk id="4" creationId="{14DFD194-4B19-E74D-B1D0-0407C6A9DC9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539D3-244D-4C46-8843-2A40BAD8A6B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78B253-3A1B-470B-B9E1-5547DEB99C65}">
      <dgm:prSet/>
      <dgm:spPr/>
      <dgm:t>
        <a:bodyPr/>
        <a:lstStyle/>
        <a:p>
          <a:r>
            <a:rPr lang="ru-RU"/>
            <a:t>Заголовки</a:t>
          </a:r>
          <a:endParaRPr lang="en-US"/>
        </a:p>
      </dgm:t>
    </dgm:pt>
    <dgm:pt modelId="{38ABE728-B3DA-4415-A17C-8DD1DD26A97D}" type="parTrans" cxnId="{6A6B97D5-55AC-4E50-892C-51C5D35C6D38}">
      <dgm:prSet/>
      <dgm:spPr/>
      <dgm:t>
        <a:bodyPr/>
        <a:lstStyle/>
        <a:p>
          <a:endParaRPr lang="en-US"/>
        </a:p>
      </dgm:t>
    </dgm:pt>
    <dgm:pt modelId="{A1878D88-B5AC-4011-B665-3BA9A578545A}" type="sibTrans" cxnId="{6A6B97D5-55AC-4E50-892C-51C5D35C6D38}">
      <dgm:prSet/>
      <dgm:spPr/>
      <dgm:t>
        <a:bodyPr/>
        <a:lstStyle/>
        <a:p>
          <a:endParaRPr lang="en-US"/>
        </a:p>
      </dgm:t>
    </dgm:pt>
    <dgm:pt modelId="{41CF7F15-0F32-4FF0-B4DF-093753F1C569}">
      <dgm:prSet/>
      <dgm:spPr/>
      <dgm:t>
        <a:bodyPr/>
        <a:lstStyle/>
        <a:p>
          <a:r>
            <a:rPr lang="ru-RU" b="0" i="0"/>
            <a:t>Списки</a:t>
          </a:r>
          <a:endParaRPr lang="en-US"/>
        </a:p>
      </dgm:t>
    </dgm:pt>
    <dgm:pt modelId="{A142E342-AA4F-4C7C-8B15-FAE121A12E05}" type="parTrans" cxnId="{D7C2F2FA-8EED-465D-95AF-1970A233DF1C}">
      <dgm:prSet/>
      <dgm:spPr/>
      <dgm:t>
        <a:bodyPr/>
        <a:lstStyle/>
        <a:p>
          <a:endParaRPr lang="en-US"/>
        </a:p>
      </dgm:t>
    </dgm:pt>
    <dgm:pt modelId="{1474CF31-0701-4CB4-AA20-9EA6D1DD22F7}" type="sibTrans" cxnId="{D7C2F2FA-8EED-465D-95AF-1970A233DF1C}">
      <dgm:prSet/>
      <dgm:spPr/>
      <dgm:t>
        <a:bodyPr/>
        <a:lstStyle/>
        <a:p>
          <a:endParaRPr lang="en-US"/>
        </a:p>
      </dgm:t>
    </dgm:pt>
    <dgm:pt modelId="{A20B82C5-42DB-4984-8336-078D8D5034B9}">
      <dgm:prSet/>
      <dgm:spPr/>
      <dgm:t>
        <a:bodyPr/>
        <a:lstStyle/>
        <a:p>
          <a:r>
            <a:rPr lang="ru-RU"/>
            <a:t>Блоки</a:t>
          </a:r>
          <a:endParaRPr lang="en-US"/>
        </a:p>
      </dgm:t>
    </dgm:pt>
    <dgm:pt modelId="{5187984C-ECBF-433B-9366-6C1A72D45B5E}" type="parTrans" cxnId="{3666C4C0-DFA9-4D1C-982C-F3EA5A5AF34C}">
      <dgm:prSet/>
      <dgm:spPr/>
      <dgm:t>
        <a:bodyPr/>
        <a:lstStyle/>
        <a:p>
          <a:endParaRPr lang="en-US"/>
        </a:p>
      </dgm:t>
    </dgm:pt>
    <dgm:pt modelId="{D2773534-E960-4BC4-B4AD-6647069D5D78}" type="sibTrans" cxnId="{3666C4C0-DFA9-4D1C-982C-F3EA5A5AF34C}">
      <dgm:prSet/>
      <dgm:spPr/>
      <dgm:t>
        <a:bodyPr/>
        <a:lstStyle/>
        <a:p>
          <a:endParaRPr lang="en-US"/>
        </a:p>
      </dgm:t>
    </dgm:pt>
    <dgm:pt modelId="{C3734D85-23CB-4BD2-894F-E5E91DA60293}">
      <dgm:prSet/>
      <dgm:spPr/>
      <dgm:t>
        <a:bodyPr/>
        <a:lstStyle/>
        <a:p>
          <a:r>
            <a:rPr lang="ru-RU" b="0" i="0"/>
            <a:t>Таблицы</a:t>
          </a:r>
          <a:endParaRPr lang="en-US"/>
        </a:p>
      </dgm:t>
    </dgm:pt>
    <dgm:pt modelId="{5178DC00-3B6A-41D4-B3BD-03E332B7F727}" type="parTrans" cxnId="{85F682C6-BEFC-4522-B299-0BA986170443}">
      <dgm:prSet/>
      <dgm:spPr/>
      <dgm:t>
        <a:bodyPr/>
        <a:lstStyle/>
        <a:p>
          <a:endParaRPr lang="en-US"/>
        </a:p>
      </dgm:t>
    </dgm:pt>
    <dgm:pt modelId="{302B6B57-668B-437C-9EFA-709601569E24}" type="sibTrans" cxnId="{85F682C6-BEFC-4522-B299-0BA986170443}">
      <dgm:prSet/>
      <dgm:spPr/>
      <dgm:t>
        <a:bodyPr/>
        <a:lstStyle/>
        <a:p>
          <a:endParaRPr lang="en-US"/>
        </a:p>
      </dgm:t>
    </dgm:pt>
    <dgm:pt modelId="{F5418A79-B9C3-40BB-90D6-3ADC08AE079D}">
      <dgm:prSet/>
      <dgm:spPr/>
      <dgm:t>
        <a:bodyPr/>
        <a:lstStyle/>
        <a:p>
          <a:r>
            <a:rPr lang="ru-RU"/>
            <a:t>Формы</a:t>
          </a:r>
          <a:endParaRPr lang="en-US"/>
        </a:p>
      </dgm:t>
    </dgm:pt>
    <dgm:pt modelId="{8A49F03D-4EA9-45AB-BC1D-D28344CF7A55}" type="parTrans" cxnId="{03719033-CB2E-4B46-95A8-35F78666D682}">
      <dgm:prSet/>
      <dgm:spPr/>
      <dgm:t>
        <a:bodyPr/>
        <a:lstStyle/>
        <a:p>
          <a:endParaRPr lang="en-US"/>
        </a:p>
      </dgm:t>
    </dgm:pt>
    <dgm:pt modelId="{68A45E15-5A65-4035-B017-18862466AEB9}" type="sibTrans" cxnId="{03719033-CB2E-4B46-95A8-35F78666D682}">
      <dgm:prSet/>
      <dgm:spPr/>
      <dgm:t>
        <a:bodyPr/>
        <a:lstStyle/>
        <a:p>
          <a:endParaRPr lang="en-US"/>
        </a:p>
      </dgm:t>
    </dgm:pt>
    <dgm:pt modelId="{6A6AD85C-AC9A-424A-8C18-A0D0C46B641D}">
      <dgm:prSet/>
      <dgm:spPr/>
      <dgm:t>
        <a:bodyPr/>
        <a:lstStyle/>
        <a:p>
          <a:r>
            <a:rPr lang="ru-RU" b="0" i="0"/>
            <a:t>Изображения</a:t>
          </a:r>
          <a:endParaRPr lang="en-US"/>
        </a:p>
      </dgm:t>
    </dgm:pt>
    <dgm:pt modelId="{A29FE527-C351-42FF-B397-F61378368090}" type="parTrans" cxnId="{77FF9F33-25C7-422F-B3F6-C3EF0345C28B}">
      <dgm:prSet/>
      <dgm:spPr/>
      <dgm:t>
        <a:bodyPr/>
        <a:lstStyle/>
        <a:p>
          <a:endParaRPr lang="en-US"/>
        </a:p>
      </dgm:t>
    </dgm:pt>
    <dgm:pt modelId="{73779AE8-7186-4B58-8C85-5682BA1C1499}" type="sibTrans" cxnId="{77FF9F33-25C7-422F-B3F6-C3EF0345C28B}">
      <dgm:prSet/>
      <dgm:spPr/>
      <dgm:t>
        <a:bodyPr/>
        <a:lstStyle/>
        <a:p>
          <a:endParaRPr lang="en-US"/>
        </a:p>
      </dgm:t>
    </dgm:pt>
    <dgm:pt modelId="{E22DDE9C-FE6C-4275-8EC3-A87431588B4A}">
      <dgm:prSet/>
      <dgm:spPr/>
      <dgm:t>
        <a:bodyPr/>
        <a:lstStyle/>
        <a:p>
          <a:r>
            <a:rPr lang="ru-RU"/>
            <a:t>Ссылки</a:t>
          </a:r>
          <a:endParaRPr lang="en-US"/>
        </a:p>
      </dgm:t>
    </dgm:pt>
    <dgm:pt modelId="{D45780E3-0949-4A50-863E-80BF643D9480}" type="parTrans" cxnId="{9357E695-982C-4090-B3C5-23709456996E}">
      <dgm:prSet/>
      <dgm:spPr/>
      <dgm:t>
        <a:bodyPr/>
        <a:lstStyle/>
        <a:p>
          <a:endParaRPr lang="en-US"/>
        </a:p>
      </dgm:t>
    </dgm:pt>
    <dgm:pt modelId="{CC48D400-84C6-4A8D-ADFF-E20636945010}" type="sibTrans" cxnId="{9357E695-982C-4090-B3C5-23709456996E}">
      <dgm:prSet/>
      <dgm:spPr/>
      <dgm:t>
        <a:bodyPr/>
        <a:lstStyle/>
        <a:p>
          <a:endParaRPr lang="en-US"/>
        </a:p>
      </dgm:t>
    </dgm:pt>
    <dgm:pt modelId="{C80FCF08-5D83-4A2B-817D-22FE1AD04047}" type="pres">
      <dgm:prSet presAssocID="{54C539D3-244D-4C46-8843-2A40BAD8A6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F497A1C-2345-4397-9A45-92EC37F01385}" type="pres">
      <dgm:prSet presAssocID="{A078B253-3A1B-470B-B9E1-5547DEB99C65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989212-2FF1-48D9-B753-76D48E776FCD}" type="pres">
      <dgm:prSet presAssocID="{A1878D88-B5AC-4011-B665-3BA9A578545A}" presName="spacer" presStyleCnt="0"/>
      <dgm:spPr/>
    </dgm:pt>
    <dgm:pt modelId="{14CC50C0-02FC-4602-8273-69A399E4D8D2}" type="pres">
      <dgm:prSet presAssocID="{41CF7F15-0F32-4FF0-B4DF-093753F1C56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6FAC60-6CA6-4F7A-9126-26236C0DF95F}" type="pres">
      <dgm:prSet presAssocID="{1474CF31-0701-4CB4-AA20-9EA6D1DD22F7}" presName="spacer" presStyleCnt="0"/>
      <dgm:spPr/>
    </dgm:pt>
    <dgm:pt modelId="{FC45CFC0-A983-4976-BC48-4096917F331A}" type="pres">
      <dgm:prSet presAssocID="{A20B82C5-42DB-4984-8336-078D8D5034B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B417C9-9AAB-4BDB-A73C-7BFE46F8CE0C}" type="pres">
      <dgm:prSet presAssocID="{D2773534-E960-4BC4-B4AD-6647069D5D78}" presName="spacer" presStyleCnt="0"/>
      <dgm:spPr/>
    </dgm:pt>
    <dgm:pt modelId="{39A14728-1424-482E-AD0C-25A380D16643}" type="pres">
      <dgm:prSet presAssocID="{C3734D85-23CB-4BD2-894F-E5E91DA6029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C26D4D-CA8E-4783-9EF7-E3A81980AA48}" type="pres">
      <dgm:prSet presAssocID="{302B6B57-668B-437C-9EFA-709601569E24}" presName="spacer" presStyleCnt="0"/>
      <dgm:spPr/>
    </dgm:pt>
    <dgm:pt modelId="{A9E59BA3-D407-42C0-B746-4A3A16CC9488}" type="pres">
      <dgm:prSet presAssocID="{F5418A79-B9C3-40BB-90D6-3ADC08AE079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EBD64F-4CDF-4B11-934A-0DCAEFF0E3BC}" type="pres">
      <dgm:prSet presAssocID="{68A45E15-5A65-4035-B017-18862466AEB9}" presName="spacer" presStyleCnt="0"/>
      <dgm:spPr/>
    </dgm:pt>
    <dgm:pt modelId="{1E86B985-FFCE-45B4-98FB-41C54D3224F7}" type="pres">
      <dgm:prSet presAssocID="{6A6AD85C-AC9A-424A-8C18-A0D0C46B641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4A1E98-4CD3-41C0-A776-5A509E2480FE}" type="pres">
      <dgm:prSet presAssocID="{73779AE8-7186-4B58-8C85-5682BA1C1499}" presName="spacer" presStyleCnt="0"/>
      <dgm:spPr/>
    </dgm:pt>
    <dgm:pt modelId="{BA86B613-7C89-4AB2-858E-5518A2E48FED}" type="pres">
      <dgm:prSet presAssocID="{E22DDE9C-FE6C-4275-8EC3-A87431588B4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0B517AD-B996-40A2-B8C9-255B149344B5}" type="presOf" srcId="{6A6AD85C-AC9A-424A-8C18-A0D0C46B641D}" destId="{1E86B985-FFCE-45B4-98FB-41C54D3224F7}" srcOrd="0" destOrd="0" presId="urn:microsoft.com/office/officeart/2005/8/layout/vList2"/>
    <dgm:cxn modelId="{9BDAA9EC-DC8A-46A9-A563-A14D6CD55279}" type="presOf" srcId="{A20B82C5-42DB-4984-8336-078D8D5034B9}" destId="{FC45CFC0-A983-4976-BC48-4096917F331A}" srcOrd="0" destOrd="0" presId="urn:microsoft.com/office/officeart/2005/8/layout/vList2"/>
    <dgm:cxn modelId="{6A6B97D5-55AC-4E50-892C-51C5D35C6D38}" srcId="{54C539D3-244D-4C46-8843-2A40BAD8A6B7}" destId="{A078B253-3A1B-470B-B9E1-5547DEB99C65}" srcOrd="0" destOrd="0" parTransId="{38ABE728-B3DA-4415-A17C-8DD1DD26A97D}" sibTransId="{A1878D88-B5AC-4011-B665-3BA9A578545A}"/>
    <dgm:cxn modelId="{39996692-8282-470B-9FFB-A1EA5B8C1371}" type="presOf" srcId="{54C539D3-244D-4C46-8843-2A40BAD8A6B7}" destId="{C80FCF08-5D83-4A2B-817D-22FE1AD04047}" srcOrd="0" destOrd="0" presId="urn:microsoft.com/office/officeart/2005/8/layout/vList2"/>
    <dgm:cxn modelId="{05A2D1A6-0E19-4229-B1B1-28DE1150E589}" type="presOf" srcId="{F5418A79-B9C3-40BB-90D6-3ADC08AE079D}" destId="{A9E59BA3-D407-42C0-B746-4A3A16CC9488}" srcOrd="0" destOrd="0" presId="urn:microsoft.com/office/officeart/2005/8/layout/vList2"/>
    <dgm:cxn modelId="{3DC6FC29-990F-4970-A887-06767DEFD716}" type="presOf" srcId="{C3734D85-23CB-4BD2-894F-E5E91DA60293}" destId="{39A14728-1424-482E-AD0C-25A380D16643}" srcOrd="0" destOrd="0" presId="urn:microsoft.com/office/officeart/2005/8/layout/vList2"/>
    <dgm:cxn modelId="{6F0535D8-B297-43B0-9E45-A170FDA4045D}" type="presOf" srcId="{41CF7F15-0F32-4FF0-B4DF-093753F1C569}" destId="{14CC50C0-02FC-4602-8273-69A399E4D8D2}" srcOrd="0" destOrd="0" presId="urn:microsoft.com/office/officeart/2005/8/layout/vList2"/>
    <dgm:cxn modelId="{77FF9F33-25C7-422F-B3F6-C3EF0345C28B}" srcId="{54C539D3-244D-4C46-8843-2A40BAD8A6B7}" destId="{6A6AD85C-AC9A-424A-8C18-A0D0C46B641D}" srcOrd="5" destOrd="0" parTransId="{A29FE527-C351-42FF-B397-F61378368090}" sibTransId="{73779AE8-7186-4B58-8C85-5682BA1C1499}"/>
    <dgm:cxn modelId="{832D6DCA-7502-4AA2-9ADF-46DBFA54E035}" type="presOf" srcId="{A078B253-3A1B-470B-B9E1-5547DEB99C65}" destId="{2F497A1C-2345-4397-9A45-92EC37F01385}" srcOrd="0" destOrd="0" presId="urn:microsoft.com/office/officeart/2005/8/layout/vList2"/>
    <dgm:cxn modelId="{03719033-CB2E-4B46-95A8-35F78666D682}" srcId="{54C539D3-244D-4C46-8843-2A40BAD8A6B7}" destId="{F5418A79-B9C3-40BB-90D6-3ADC08AE079D}" srcOrd="4" destOrd="0" parTransId="{8A49F03D-4EA9-45AB-BC1D-D28344CF7A55}" sibTransId="{68A45E15-5A65-4035-B017-18862466AEB9}"/>
    <dgm:cxn modelId="{9357E695-982C-4090-B3C5-23709456996E}" srcId="{54C539D3-244D-4C46-8843-2A40BAD8A6B7}" destId="{E22DDE9C-FE6C-4275-8EC3-A87431588B4A}" srcOrd="6" destOrd="0" parTransId="{D45780E3-0949-4A50-863E-80BF643D9480}" sibTransId="{CC48D400-84C6-4A8D-ADFF-E20636945010}"/>
    <dgm:cxn modelId="{D7C2F2FA-8EED-465D-95AF-1970A233DF1C}" srcId="{54C539D3-244D-4C46-8843-2A40BAD8A6B7}" destId="{41CF7F15-0F32-4FF0-B4DF-093753F1C569}" srcOrd="1" destOrd="0" parTransId="{A142E342-AA4F-4C7C-8B15-FAE121A12E05}" sibTransId="{1474CF31-0701-4CB4-AA20-9EA6D1DD22F7}"/>
    <dgm:cxn modelId="{85F682C6-BEFC-4522-B299-0BA986170443}" srcId="{54C539D3-244D-4C46-8843-2A40BAD8A6B7}" destId="{C3734D85-23CB-4BD2-894F-E5E91DA60293}" srcOrd="3" destOrd="0" parTransId="{5178DC00-3B6A-41D4-B3BD-03E332B7F727}" sibTransId="{302B6B57-668B-437C-9EFA-709601569E24}"/>
    <dgm:cxn modelId="{3666C4C0-DFA9-4D1C-982C-F3EA5A5AF34C}" srcId="{54C539D3-244D-4C46-8843-2A40BAD8A6B7}" destId="{A20B82C5-42DB-4984-8336-078D8D5034B9}" srcOrd="2" destOrd="0" parTransId="{5187984C-ECBF-433B-9366-6C1A72D45B5E}" sibTransId="{D2773534-E960-4BC4-B4AD-6647069D5D78}"/>
    <dgm:cxn modelId="{D3C12A03-899C-48BD-A594-30FC7796CED5}" type="presOf" srcId="{E22DDE9C-FE6C-4275-8EC3-A87431588B4A}" destId="{BA86B613-7C89-4AB2-858E-5518A2E48FED}" srcOrd="0" destOrd="0" presId="urn:microsoft.com/office/officeart/2005/8/layout/vList2"/>
    <dgm:cxn modelId="{F74A60FB-202D-4A2A-BC49-FF5ECFBE6F17}" type="presParOf" srcId="{C80FCF08-5D83-4A2B-817D-22FE1AD04047}" destId="{2F497A1C-2345-4397-9A45-92EC37F01385}" srcOrd="0" destOrd="0" presId="urn:microsoft.com/office/officeart/2005/8/layout/vList2"/>
    <dgm:cxn modelId="{65ECCFFC-A2D7-41A8-9F5B-867EE2838C35}" type="presParOf" srcId="{C80FCF08-5D83-4A2B-817D-22FE1AD04047}" destId="{6A989212-2FF1-48D9-B753-76D48E776FCD}" srcOrd="1" destOrd="0" presId="urn:microsoft.com/office/officeart/2005/8/layout/vList2"/>
    <dgm:cxn modelId="{4BD2C8EF-E425-4EB2-9370-A1F97D95FAD4}" type="presParOf" srcId="{C80FCF08-5D83-4A2B-817D-22FE1AD04047}" destId="{14CC50C0-02FC-4602-8273-69A399E4D8D2}" srcOrd="2" destOrd="0" presId="urn:microsoft.com/office/officeart/2005/8/layout/vList2"/>
    <dgm:cxn modelId="{9ACB1AB8-2F29-4813-9981-A019F3F028CA}" type="presParOf" srcId="{C80FCF08-5D83-4A2B-817D-22FE1AD04047}" destId="{1E6FAC60-6CA6-4F7A-9126-26236C0DF95F}" srcOrd="3" destOrd="0" presId="urn:microsoft.com/office/officeart/2005/8/layout/vList2"/>
    <dgm:cxn modelId="{7D593D73-B8EA-4FEA-9CAC-0126E52D95C2}" type="presParOf" srcId="{C80FCF08-5D83-4A2B-817D-22FE1AD04047}" destId="{FC45CFC0-A983-4976-BC48-4096917F331A}" srcOrd="4" destOrd="0" presId="urn:microsoft.com/office/officeart/2005/8/layout/vList2"/>
    <dgm:cxn modelId="{0096F983-D33E-473F-9D56-C42090E3B47D}" type="presParOf" srcId="{C80FCF08-5D83-4A2B-817D-22FE1AD04047}" destId="{ABB417C9-9AAB-4BDB-A73C-7BFE46F8CE0C}" srcOrd="5" destOrd="0" presId="urn:microsoft.com/office/officeart/2005/8/layout/vList2"/>
    <dgm:cxn modelId="{2187334C-A948-4F51-ACA6-E1C1B9B496DD}" type="presParOf" srcId="{C80FCF08-5D83-4A2B-817D-22FE1AD04047}" destId="{39A14728-1424-482E-AD0C-25A380D16643}" srcOrd="6" destOrd="0" presId="urn:microsoft.com/office/officeart/2005/8/layout/vList2"/>
    <dgm:cxn modelId="{CA126A9F-96A5-4996-BC88-B9E30468D468}" type="presParOf" srcId="{C80FCF08-5D83-4A2B-817D-22FE1AD04047}" destId="{CEC26D4D-CA8E-4783-9EF7-E3A81980AA48}" srcOrd="7" destOrd="0" presId="urn:microsoft.com/office/officeart/2005/8/layout/vList2"/>
    <dgm:cxn modelId="{E806C884-467F-495F-A7B8-EBD5DA8CCF92}" type="presParOf" srcId="{C80FCF08-5D83-4A2B-817D-22FE1AD04047}" destId="{A9E59BA3-D407-42C0-B746-4A3A16CC9488}" srcOrd="8" destOrd="0" presId="urn:microsoft.com/office/officeart/2005/8/layout/vList2"/>
    <dgm:cxn modelId="{28CB4D1E-7B92-4D32-8DFE-81669C403651}" type="presParOf" srcId="{C80FCF08-5D83-4A2B-817D-22FE1AD04047}" destId="{BCEBD64F-4CDF-4B11-934A-0DCAEFF0E3BC}" srcOrd="9" destOrd="0" presId="urn:microsoft.com/office/officeart/2005/8/layout/vList2"/>
    <dgm:cxn modelId="{4D92C768-2502-40F3-829E-2B5456D1278A}" type="presParOf" srcId="{C80FCF08-5D83-4A2B-817D-22FE1AD04047}" destId="{1E86B985-FFCE-45B4-98FB-41C54D3224F7}" srcOrd="10" destOrd="0" presId="urn:microsoft.com/office/officeart/2005/8/layout/vList2"/>
    <dgm:cxn modelId="{7D690DD5-40C3-48AA-9321-E413C4D04810}" type="presParOf" srcId="{C80FCF08-5D83-4A2B-817D-22FE1AD04047}" destId="{244A1E98-4CD3-41C0-A776-5A509E2480FE}" srcOrd="11" destOrd="0" presId="urn:microsoft.com/office/officeart/2005/8/layout/vList2"/>
    <dgm:cxn modelId="{2F65B6E1-3B69-4927-B6BE-1E96284AA461}" type="presParOf" srcId="{C80FCF08-5D83-4A2B-817D-22FE1AD04047}" destId="{BA86B613-7C89-4AB2-858E-5518A2E48FE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0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371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2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book.ru/html5-semantic-elements/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codepen.io/r4ms3s/pen/gajVB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Learn/Getting_started_with_the_web/CSS_basics" TargetMode="External"/><Relationship Id="rId2" Type="http://schemas.openxmlformats.org/officeDocument/2006/relationships/hyperlink" Target="https://developer.mozilla.org/ru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7136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2403610"/>
            <a:ext cx="6705828" cy="609310"/>
          </a:xfrm>
          <a:solidFill>
            <a:schemeClr val="accent2"/>
          </a:solidFill>
        </p:spPr>
        <p:txBody>
          <a:bodyPr/>
          <a:lstStyle/>
          <a:p>
            <a:r>
              <a:rPr lang="en-US" sz="5400" dirty="0"/>
              <a:t>HTML + CSS basic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31825" y="4453468"/>
            <a:ext cx="6488113" cy="369332"/>
          </a:xfrm>
        </p:spPr>
        <p:txBody>
          <a:bodyPr/>
          <a:lstStyle/>
          <a:p>
            <a:r>
              <a:rPr lang="en-US" dirty="0" smtClean="0"/>
              <a:t>Popov Matvey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Spring, </a:t>
            </a:r>
            <a:r>
              <a:rPr lang="en-US" dirty="0" smtClean="0"/>
              <a:t>2023</a:t>
            </a:r>
            <a:endParaRPr lang="en-US" dirty="0"/>
          </a:p>
        </p:txBody>
      </p:sp>
      <p:pic>
        <p:nvPicPr>
          <p:cNvPr id="6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627880" y="504826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81F1883C-E019-420B-9C80-B6CE06DCB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7005EA-8C8F-4E78-AC99-EAEC9C80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dirty="0"/>
              <a:t>Согласно стандарту </a:t>
            </a:r>
            <a:r>
              <a:rPr lang="en-US" sz="2000" b="1" dirty="0"/>
              <a:t>HTML, </a:t>
            </a:r>
            <a:r>
              <a:rPr lang="ru-RU" sz="2000" b="1" dirty="0"/>
              <a:t>только несколько тегов можно разместить в «заголовочной» части документа.</a:t>
            </a:r>
          </a:p>
          <a:p>
            <a:pPr algn="ctr"/>
            <a:endParaRPr lang="ru-RU" sz="2000" b="1" dirty="0"/>
          </a:p>
          <a:p>
            <a:pPr algn="just"/>
            <a:endParaRPr lang="ru-RU" sz="2000" b="1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3D85A4A-F166-433B-B2F5-C9313ADBE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HEAD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6C53C844-F69E-481A-8AC6-226363E2C7EB}"/>
              </a:ext>
            </a:extLst>
          </p:cNvPr>
          <p:cNvSpPr/>
          <p:nvPr/>
        </p:nvSpPr>
        <p:spPr>
          <a:xfrm>
            <a:off x="682053" y="2780675"/>
            <a:ext cx="1693888" cy="344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BDF5E189-C167-44E4-A6B1-4B26F200F1BE}"/>
              </a:ext>
            </a:extLst>
          </p:cNvPr>
          <p:cNvSpPr/>
          <p:nvPr/>
        </p:nvSpPr>
        <p:spPr>
          <a:xfrm>
            <a:off x="682053" y="3387780"/>
            <a:ext cx="1693888" cy="344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5E7289F9-436C-4127-8065-F62A140ED863}"/>
              </a:ext>
            </a:extLst>
          </p:cNvPr>
          <p:cNvSpPr/>
          <p:nvPr/>
        </p:nvSpPr>
        <p:spPr>
          <a:xfrm>
            <a:off x="682053" y="4606764"/>
            <a:ext cx="1693888" cy="344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7A25293-4EA2-4923-AA05-40B4D23C8060}"/>
              </a:ext>
            </a:extLst>
          </p:cNvPr>
          <p:cNvSpPr/>
          <p:nvPr/>
        </p:nvSpPr>
        <p:spPr>
          <a:xfrm>
            <a:off x="682053" y="3994885"/>
            <a:ext cx="1693888" cy="344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8EA5FA-B215-41AD-A840-3658AD3AB992}"/>
              </a:ext>
            </a:extLst>
          </p:cNvPr>
          <p:cNvSpPr txBox="1"/>
          <p:nvPr/>
        </p:nvSpPr>
        <p:spPr>
          <a:xfrm>
            <a:off x="2701378" y="2789330"/>
            <a:ext cx="5950668" cy="327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400" dirty="0">
                <a:solidFill>
                  <a:srgbClr val="444444"/>
                </a:solidFill>
                <a:latin typeface="Trebuchet MS"/>
                <a:cs typeface="Trebuchet MS"/>
              </a:rPr>
              <a:t>Описывает заголовок, отображаемый во вкладке (обязательный тег)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3BF1CD4-D60D-4DE6-9EB8-1C5933F61BDA}"/>
              </a:ext>
            </a:extLst>
          </p:cNvPr>
          <p:cNvSpPr txBox="1"/>
          <p:nvPr/>
        </p:nvSpPr>
        <p:spPr>
          <a:xfrm>
            <a:off x="2701378" y="3394145"/>
            <a:ext cx="2837636" cy="327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400" dirty="0">
                <a:solidFill>
                  <a:srgbClr val="444444"/>
                </a:solidFill>
                <a:latin typeface="Trebuchet MS"/>
                <a:cs typeface="Trebuchet MS"/>
              </a:rPr>
              <a:t>Подключаем стили к документу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82C1BBF-6ECB-4523-80BC-B63F5FF8295E}"/>
              </a:ext>
            </a:extLst>
          </p:cNvPr>
          <p:cNvSpPr txBox="1"/>
          <p:nvPr/>
        </p:nvSpPr>
        <p:spPr>
          <a:xfrm>
            <a:off x="2701378" y="4003540"/>
            <a:ext cx="3047629" cy="327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400" dirty="0">
                <a:solidFill>
                  <a:srgbClr val="444444"/>
                </a:solidFill>
                <a:latin typeface="Trebuchet MS"/>
                <a:cs typeface="Trebuchet MS"/>
              </a:rPr>
              <a:t>Подключаем скрипты к документу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7A047E-A81F-4F2C-BAF1-33D6E74745B3}"/>
              </a:ext>
            </a:extLst>
          </p:cNvPr>
          <p:cNvSpPr txBox="1"/>
          <p:nvPr/>
        </p:nvSpPr>
        <p:spPr>
          <a:xfrm>
            <a:off x="2701378" y="4615419"/>
            <a:ext cx="2138727" cy="327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400" dirty="0">
                <a:solidFill>
                  <a:srgbClr val="444444"/>
                </a:solidFill>
                <a:latin typeface="Trebuchet MS"/>
                <a:cs typeface="Trebuchet MS"/>
              </a:rPr>
              <a:t>Метаданные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65012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231530C-ED15-46D1-8B11-291EE8762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0D350DB-B1CB-4321-A8C2-E4193A06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</a:t>
            </a:r>
            <a:r>
              <a:rPr lang="ru-RU" dirty="0" err="1"/>
              <a:t>метатеги</a:t>
            </a:r>
            <a:r>
              <a:rPr lang="ru-RU" dirty="0"/>
              <a:t>, которые используются для хранения информации, предназначенной для браузеров и поисковых систем.</a:t>
            </a:r>
          </a:p>
          <a:p>
            <a:r>
              <a:rPr lang="ru-RU" dirty="0"/>
              <a:t>Можем указать автора: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Можем задать кодировку: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Можем задать ключевые слова: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88975BD-9A43-44A2-8D0B-B5CEC9DE8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META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5052DAB-0146-45C9-809F-A329AF65CF6D}"/>
              </a:ext>
            </a:extLst>
          </p:cNvPr>
          <p:cNvSpPr txBox="1"/>
          <p:nvPr/>
        </p:nvSpPr>
        <p:spPr>
          <a:xfrm>
            <a:off x="356616" y="2474830"/>
            <a:ext cx="5877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"Sidorov Artem"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85A7075-9B6B-4BB5-BF1E-8ADFCECAB449}"/>
              </a:ext>
            </a:extLst>
          </p:cNvPr>
          <p:cNvSpPr txBox="1"/>
          <p:nvPr/>
        </p:nvSpPr>
        <p:spPr>
          <a:xfrm>
            <a:off x="356616" y="3352275"/>
            <a:ext cx="461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BE658C0-8AD8-4E92-B447-A90CADB3284A}"/>
              </a:ext>
            </a:extLst>
          </p:cNvPr>
          <p:cNvSpPr txBox="1"/>
          <p:nvPr/>
        </p:nvSpPr>
        <p:spPr>
          <a:xfrm>
            <a:off x="356615" y="4224526"/>
            <a:ext cx="7622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"HTML, CSS, External Group"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865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E341924-7BA4-45DD-AEB3-43179926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/>
            <a:r>
              <a:rPr lang="ru-RU" b="0" i="0" dirty="0">
                <a:solidFill>
                  <a:srgbClr val="464547"/>
                </a:solidFill>
                <a:effectLst/>
                <a:latin typeface="Open Sans"/>
              </a:rPr>
              <a:t>HTML придает особое значение всему, что начинается со знака меньше ("&lt;") и заканчивается знаком больше ("&gt;"). Такая разметка называет тегом.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464547"/>
                </a:solidFill>
                <a:effectLst/>
                <a:latin typeface="Open Sans"/>
              </a:rPr>
              <a:t>Замечания:</a:t>
            </a:r>
          </a:p>
          <a:p>
            <a:pPr algn="just"/>
            <a:r>
              <a:rPr lang="ru-RU" dirty="0"/>
              <a:t>	1. </a:t>
            </a:r>
            <a:r>
              <a:rPr lang="ru-RU" b="0" i="0" dirty="0">
                <a:solidFill>
                  <a:srgbClr val="464547"/>
                </a:solidFill>
                <a:effectLst/>
                <a:latin typeface="Open Sans"/>
              </a:rPr>
              <a:t>Нельзя забывать закрывать тег; одни теги закрываются по умолчанию, а другие могут создавать непредвиденные ошибки, если забыть их закрыть.</a:t>
            </a:r>
          </a:p>
          <a:p>
            <a:pPr algn="just"/>
            <a:r>
              <a:rPr lang="ru-RU" dirty="0">
                <a:solidFill>
                  <a:srgbClr val="464547"/>
                </a:solidFill>
                <a:latin typeface="Open Sans"/>
              </a:rPr>
              <a:t>	</a:t>
            </a:r>
            <a:r>
              <a:rPr lang="ru-RU" dirty="0">
                <a:solidFill>
                  <a:srgbClr val="464547"/>
                </a:solidFill>
                <a:latin typeface="+mj-lt"/>
              </a:rPr>
              <a:t>2. </a:t>
            </a:r>
            <a:r>
              <a:rPr lang="ru-RU" b="0" i="0" dirty="0">
                <a:solidFill>
                  <a:srgbClr val="464547"/>
                </a:solidFill>
                <a:effectLst/>
                <a:latin typeface="Open Sans"/>
              </a:rPr>
              <a:t>Правильное вложение тегов - важное правило, которое всегда должно выполняться</a:t>
            </a:r>
            <a:r>
              <a:rPr lang="ru-RU" dirty="0">
                <a:solidFill>
                  <a:srgbClr val="464547"/>
                </a:solidFill>
                <a:latin typeface="Open Sans"/>
              </a:rPr>
              <a:t>.</a:t>
            </a:r>
            <a:endParaRPr lang="en-US" dirty="0">
              <a:solidFill>
                <a:srgbClr val="464547"/>
              </a:solidFill>
              <a:latin typeface="Open Sans"/>
            </a:endParaRPr>
          </a:p>
          <a:p>
            <a:pPr algn="just"/>
            <a:endParaRPr lang="en-US" dirty="0">
              <a:solidFill>
                <a:srgbClr val="464547"/>
              </a:solidFill>
              <a:latin typeface="Open Sans"/>
            </a:endParaRPr>
          </a:p>
          <a:p>
            <a:pPr algn="just"/>
            <a:r>
              <a:rPr lang="ru-RU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Open Sans"/>
              </a:rPr>
              <a:t>Некорректно </a:t>
            </a:r>
          </a:p>
          <a:p>
            <a:pPr algn="just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Open Sans"/>
            </a:endParaRPr>
          </a:p>
          <a:p>
            <a:pPr algn="just"/>
            <a:r>
              <a:rPr lang="ru-RU" dirty="0">
                <a:solidFill>
                  <a:srgbClr val="00B050"/>
                </a:solidFill>
                <a:latin typeface="Open Sans"/>
              </a:rPr>
              <a:t>Корректно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ТЕГИ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69E5931-A412-43BE-9ABB-6F35667168CA}"/>
              </a:ext>
            </a:extLst>
          </p:cNvPr>
          <p:cNvSpPr txBox="1"/>
          <p:nvPr/>
        </p:nvSpPr>
        <p:spPr>
          <a:xfrm>
            <a:off x="1954162" y="4109143"/>
            <a:ext cx="461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&gt;This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&gt;is&lt;/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 correct&lt;/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1B98125-822C-4D09-AB9C-9E2EA3E85CA2}"/>
              </a:ext>
            </a:extLst>
          </p:cNvPr>
          <p:cNvSpPr txBox="1"/>
          <p:nvPr/>
        </p:nvSpPr>
        <p:spPr>
          <a:xfrm>
            <a:off x="1954162" y="4689043"/>
            <a:ext cx="461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&gt;This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&gt;is&lt;/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 correct&lt;/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247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E341924-7BA4-45DD-AEB3-43179926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dirty="0">
                <a:solidFill>
                  <a:srgbClr val="464547"/>
                </a:solidFill>
                <a:latin typeface="Open Sans"/>
              </a:rPr>
              <a:t>Стартовый тег может содержать дополнительную информацию. Она называется атрибутом.</a:t>
            </a:r>
            <a:endParaRPr lang="ru-RU" b="0" i="0" dirty="0">
              <a:solidFill>
                <a:srgbClr val="464547"/>
              </a:solidFill>
              <a:effectLst/>
              <a:latin typeface="Open Sans"/>
            </a:endParaRP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	1. </a:t>
            </a:r>
            <a:r>
              <a:rPr lang="ru-RU" b="0" i="0" dirty="0">
                <a:solidFill>
                  <a:srgbClr val="464547"/>
                </a:solidFill>
                <a:effectLst/>
                <a:latin typeface="Open Sans"/>
              </a:rPr>
              <a:t>Атрибуты размещены внутри первого тега.</a:t>
            </a:r>
          </a:p>
          <a:p>
            <a:pPr algn="l" fontAlgn="base"/>
            <a:r>
              <a:rPr lang="ru-RU" dirty="0">
                <a:solidFill>
                  <a:srgbClr val="464547"/>
                </a:solidFill>
                <a:latin typeface="Open Sans"/>
              </a:rPr>
              <a:t>	</a:t>
            </a:r>
            <a:r>
              <a:rPr lang="ru-RU" dirty="0">
                <a:solidFill>
                  <a:srgbClr val="464547"/>
                </a:solidFill>
                <a:latin typeface="+mn-lt"/>
              </a:rPr>
              <a:t>2.</a:t>
            </a:r>
            <a:r>
              <a:rPr lang="ru-RU" dirty="0">
                <a:solidFill>
                  <a:srgbClr val="464547"/>
                </a:solidFill>
                <a:latin typeface="+mj-lt"/>
              </a:rPr>
              <a:t> </a:t>
            </a:r>
            <a:r>
              <a:rPr lang="ru-RU" b="0" i="0" dirty="0">
                <a:solidFill>
                  <a:srgbClr val="464547"/>
                </a:solidFill>
                <a:effectLst/>
                <a:latin typeface="Open Sans"/>
              </a:rPr>
              <a:t>Они помещаются после имени тега.</a:t>
            </a:r>
          </a:p>
          <a:p>
            <a:pPr fontAlgn="base"/>
            <a:r>
              <a:rPr lang="ru-RU" dirty="0">
                <a:solidFill>
                  <a:srgbClr val="464547"/>
                </a:solidFill>
                <a:latin typeface="Open Sans"/>
              </a:rPr>
              <a:t>	</a:t>
            </a:r>
            <a:r>
              <a:rPr lang="ru-RU" dirty="0">
                <a:solidFill>
                  <a:srgbClr val="464547"/>
                </a:solidFill>
                <a:latin typeface="+mn-lt"/>
              </a:rPr>
              <a:t>3.</a:t>
            </a:r>
            <a:r>
              <a:rPr lang="ru-RU" dirty="0">
                <a:solidFill>
                  <a:srgbClr val="464547"/>
                </a:solidFill>
                <a:latin typeface="Open Sans"/>
              </a:rPr>
              <a:t> </a:t>
            </a:r>
            <a:r>
              <a:rPr lang="ru-RU" b="0" i="0" dirty="0">
                <a:solidFill>
                  <a:srgbClr val="464547"/>
                </a:solidFill>
                <a:effectLst/>
                <a:latin typeface="Open Sans"/>
              </a:rPr>
              <a:t>Значение атрибуту задается с использованием знака равно (=)</a:t>
            </a:r>
            <a:r>
              <a:rPr lang="en-US" dirty="0">
                <a:solidFill>
                  <a:srgbClr val="464547"/>
                </a:solidFill>
                <a:latin typeface="Open Sans"/>
              </a:rPr>
              <a:t>.</a:t>
            </a:r>
            <a:endParaRPr lang="ru-RU" b="0" i="0" dirty="0">
              <a:solidFill>
                <a:srgbClr val="464547"/>
              </a:solidFill>
              <a:effectLst/>
              <a:latin typeface="Open Sans"/>
            </a:endParaRPr>
          </a:p>
          <a:p>
            <a:pPr algn="just"/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Open Sans"/>
            </a:endParaRPr>
          </a:p>
          <a:p>
            <a:pPr algn="just"/>
            <a:r>
              <a:rPr lang="ru-RU" b="0" i="0" dirty="0">
                <a:effectLst/>
                <a:latin typeface="Open Sans"/>
              </a:rPr>
              <a:t>Примеры атрибутов:</a:t>
            </a:r>
          </a:p>
          <a:p>
            <a:pPr algn="just"/>
            <a:endParaRPr lang="ru-RU" b="0" i="0" dirty="0"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АТРИБУТЫ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C61F941-ABB3-4A6B-902D-338DD1EEA767}"/>
              </a:ext>
            </a:extLst>
          </p:cNvPr>
          <p:cNvSpPr txBox="1"/>
          <p:nvPr/>
        </p:nvSpPr>
        <p:spPr>
          <a:xfrm>
            <a:off x="417675" y="4157335"/>
            <a:ext cx="8369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&gt;Hello World!&lt;/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"user-name"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"additional-info"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&gt;Sidorov Artem&lt;/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"../MyPhoto.JPG"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"User photo"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</p:spTree>
    <p:extLst>
      <p:ext uri="{BB962C8B-B14F-4D97-AF65-F5344CB8AC3E}">
        <p14:creationId xmlns:p14="http://schemas.microsoft.com/office/powerpoint/2010/main" val="58631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E341924-7BA4-45DD-AEB3-43179926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b="0" i="0" dirty="0">
                <a:solidFill>
                  <a:srgbClr val="464547"/>
                </a:solidFill>
                <a:effectLst/>
                <a:latin typeface="Open Sans"/>
              </a:rPr>
              <a:t>В HTML есть механизм для вставки комментариев, которые не отображаются в браузере.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464547"/>
                </a:solidFill>
                <a:effectLst/>
                <a:latin typeface="Open Sans"/>
              </a:rPr>
              <a:t>Это полезно для пояснения раздела разметки, оставления заметок для других людей, работающий с данной страницей, или напоминаний для себя.</a:t>
            </a:r>
          </a:p>
          <a:p>
            <a:pPr algn="ctr" fontAlgn="base"/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Open Sans"/>
            </a:endParaRPr>
          </a:p>
          <a:p>
            <a:pPr algn="just"/>
            <a:r>
              <a:rPr lang="ru-RU" b="0" i="0" dirty="0">
                <a:effectLst/>
                <a:latin typeface="Open Sans"/>
              </a:rPr>
              <a:t>Примеры комментариев:</a:t>
            </a:r>
          </a:p>
          <a:p>
            <a:pPr algn="just"/>
            <a:endParaRPr lang="ru-RU" b="0" i="0" dirty="0"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00AA04-8136-4126-8E4B-BE056808D83C}"/>
              </a:ext>
            </a:extLst>
          </p:cNvPr>
          <p:cNvSpPr txBox="1"/>
          <p:nvPr/>
        </p:nvSpPr>
        <p:spPr>
          <a:xfrm>
            <a:off x="1135626" y="4368642"/>
            <a:ext cx="6872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&lt;!-- This is the user information page (Ctrl + /) --&gt;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43386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E341924-7BA4-45DD-AEB3-43179926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HTML </a:t>
            </a:r>
            <a:r>
              <a:rPr lang="ru-RU" dirty="0">
                <a:latin typeface="Open Sans"/>
              </a:rPr>
              <a:t>состоит из набора элементов.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Open Sans"/>
              </a:rPr>
              <a:t>Элементы определяют семантический смысл их содержания.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Open Sans"/>
              </a:rPr>
              <a:t>Необходимо помещать контент между двумя соответствующими тегами, включая сами теги.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Open Sans"/>
            </a:endParaRPr>
          </a:p>
          <a:p>
            <a:pPr algn="ctr"/>
            <a:r>
              <a:rPr lang="ru-RU" dirty="0">
                <a:latin typeface="Open Sans"/>
              </a:rPr>
              <a:t>	Такая структура  часто рассматривается как дерево.</a:t>
            </a:r>
          </a:p>
          <a:p>
            <a:pPr algn="ctr"/>
            <a:r>
              <a:rPr lang="ru-RU" b="0" i="0" dirty="0">
                <a:effectLst/>
                <a:latin typeface="Open Sans"/>
              </a:rPr>
              <a:t>Наименование данной структуры: </a:t>
            </a:r>
            <a:r>
              <a:rPr lang="en-US" b="0" i="0" dirty="0">
                <a:effectLst/>
                <a:latin typeface="Open Sans"/>
              </a:rPr>
              <a:t>DOM (Document Object Model).</a:t>
            </a:r>
          </a:p>
          <a:p>
            <a:pPr algn="ctr"/>
            <a:endParaRPr lang="ru-RU" b="0" i="0" dirty="0"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ЭЛЕМЕНТЫ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473A537-12C5-4735-B375-012505AF3C14}"/>
              </a:ext>
            </a:extLst>
          </p:cNvPr>
          <p:cNvSpPr txBox="1"/>
          <p:nvPr/>
        </p:nvSpPr>
        <p:spPr>
          <a:xfrm>
            <a:off x="356616" y="3904068"/>
            <a:ext cx="84307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&lt;!-- This is the user information page (Ctrl + /) --&gt;</a:t>
            </a:r>
            <a:endParaRPr lang="ru-RU" b="0" i="1" dirty="0">
              <a:solidFill>
                <a:srgbClr val="357B4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&gt;Hello World!&lt;/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"user-name"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"additional-info"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&gt;Sidorov Artem&lt;/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"../MyPhoto.JPG"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"User photo"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</p:spTree>
    <p:extLst>
      <p:ext uri="{BB962C8B-B14F-4D97-AF65-F5344CB8AC3E}">
        <p14:creationId xmlns:p14="http://schemas.microsoft.com/office/powerpoint/2010/main" val="319987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E341924-7BA4-45DD-AEB3-43179926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2" y="1439862"/>
            <a:ext cx="8466547" cy="148769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Вложенность - это размещение HTML элемента внутри другого HTML элемента. Вложенность не ограничена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Например, тег &lt;p&gt; внутри &lt;</a:t>
            </a:r>
            <a:r>
              <a:rPr lang="ru-RU" b="0" i="0" dirty="0" err="1">
                <a:effectLst/>
              </a:rPr>
              <a:t>body</a:t>
            </a:r>
            <a:r>
              <a:rPr lang="ru-RU" b="0" i="0" dirty="0">
                <a:effectLst/>
              </a:rPr>
              <a:t>&gt;. Тег &lt;</a:t>
            </a:r>
            <a:r>
              <a:rPr lang="ru-RU" b="0" i="0" dirty="0" err="1">
                <a:effectLst/>
              </a:rPr>
              <a:t>body</a:t>
            </a:r>
            <a:r>
              <a:rPr lang="ru-RU" b="0" i="0" dirty="0">
                <a:effectLst/>
              </a:rPr>
              <a:t>&gt; внутри  &lt;</a:t>
            </a:r>
            <a:r>
              <a:rPr lang="ru-RU" b="0" i="0" dirty="0" err="1">
                <a:effectLst/>
              </a:rPr>
              <a:t>html</a:t>
            </a:r>
            <a:r>
              <a:rPr lang="ru-RU" b="0" i="0" dirty="0">
                <a:effectLst/>
              </a:rPr>
              <a:t>&gt;. Соответственно, в результате так будет структурирована веб-страница.</a:t>
            </a:r>
          </a:p>
          <a:p>
            <a:endParaRPr lang="ru-RU" b="0" i="0" dirty="0">
              <a:effectLst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 anchor="ctr">
            <a:normAutofit/>
          </a:bodyPr>
          <a:lstStyle/>
          <a:p>
            <a:r>
              <a:rPr lang="ru-RU" dirty="0"/>
              <a:t>ВЛОЖЕННОСТЬ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3BF44D0-7ADA-43F5-B6E2-D5DEACC563F3}"/>
              </a:ext>
            </a:extLst>
          </p:cNvPr>
          <p:cNvSpPr txBox="1"/>
          <p:nvPr/>
        </p:nvSpPr>
        <p:spPr>
          <a:xfrm>
            <a:off x="785351" y="3026961"/>
            <a:ext cx="757329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sz="1400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&gt;Document&lt;/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&lt;!-- This is the user information page (Ctrl + /) --&gt;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&gt;Hello World!&lt;/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"user-name"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"additional-info"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&gt;Sidorov Artem&lt;/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"../MyPhoto.JPG"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"User photo"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560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E341924-7BA4-45DD-AEB3-43179926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64547"/>
                </a:solidFill>
                <a:effectLst/>
                <a:latin typeface="Open Sans"/>
              </a:rPr>
              <a:t>Неизвестные теги игнорируются</a:t>
            </a:r>
            <a:r>
              <a:rPr lang="ru-RU" sz="2400" dirty="0">
                <a:latin typeface="Open Sans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64547"/>
                </a:solidFill>
                <a:effectLst/>
                <a:latin typeface="Open Sans"/>
              </a:rPr>
              <a:t>Неизвестные атрибуты игнорируютс</a:t>
            </a:r>
            <a:r>
              <a:rPr lang="ru-RU" sz="2400" b="0" i="0" dirty="0">
                <a:effectLst/>
                <a:latin typeface="Open Sans"/>
              </a:rPr>
              <a:t>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64547"/>
                </a:solidFill>
                <a:effectLst/>
                <a:latin typeface="Open Sans"/>
              </a:rPr>
              <a:t>Неизвестные значения игнорируются</a:t>
            </a:r>
            <a:r>
              <a:rPr lang="ru-RU" sz="2400" dirty="0">
                <a:latin typeface="Open Sans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64547"/>
                </a:solidFill>
                <a:effectLst/>
                <a:latin typeface="Open Sans"/>
              </a:rPr>
              <a:t>Браузер пытается закрыть теги, если они не закрыты.</a:t>
            </a:r>
            <a:endParaRPr lang="ru-RU" sz="2400" dirty="0">
              <a:latin typeface="Open Sans"/>
            </a:endParaRPr>
          </a:p>
          <a:p>
            <a:pPr algn="ctr"/>
            <a:endParaRPr lang="ru-RU" b="0" i="0" dirty="0"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18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2403610"/>
            <a:ext cx="6705828" cy="612435"/>
          </a:xfrm>
          <a:solidFill>
            <a:schemeClr val="accent2"/>
          </a:solidFill>
        </p:spPr>
        <p:txBody>
          <a:bodyPr/>
          <a:lstStyle/>
          <a:p>
            <a:r>
              <a:rPr lang="ru-RU" sz="5400" dirty="0"/>
              <a:t>ОСНОВНЫЕ ТЕГИ</a:t>
            </a:r>
            <a:endParaRPr lang="en-US" sz="5400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259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 anchor="ctr">
            <a:normAutofit/>
          </a:bodyPr>
          <a:lstStyle/>
          <a:p>
            <a:r>
              <a:rPr lang="ru-RU" dirty="0"/>
              <a:t>ОСНОВНЫЕ ТЕГИ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="" xmlns:a16="http://schemas.microsoft.com/office/drawing/2014/main" id="{7B8029C5-1C1C-4B4F-BDD8-2059EC38A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440882"/>
              </p:ext>
            </p:extLst>
          </p:nvPr>
        </p:nvGraphicFramePr>
        <p:xfrm>
          <a:off x="360363" y="1439862"/>
          <a:ext cx="843076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49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grpSp>
        <p:nvGrpSpPr>
          <p:cNvPr id="5" name="Group 24"/>
          <p:cNvGrpSpPr/>
          <p:nvPr/>
        </p:nvGrpSpPr>
        <p:grpSpPr>
          <a:xfrm>
            <a:off x="357780" y="1435606"/>
            <a:ext cx="7780439" cy="424289"/>
            <a:chOff x="357780" y="1435606"/>
            <a:chExt cx="7780439" cy="424289"/>
          </a:xfrm>
        </p:grpSpPr>
        <p:sp>
          <p:nvSpPr>
            <p:cNvPr id="6" name="TextBox 5"/>
            <p:cNvSpPr txBox="1"/>
            <p:nvPr/>
          </p:nvSpPr>
          <p:spPr>
            <a:xfrm>
              <a:off x="823019" y="1459785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HyperText</a:t>
              </a: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 Markup Language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8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357780" y="2067708"/>
            <a:ext cx="7780439" cy="424289"/>
            <a:chOff x="357780" y="2067708"/>
            <a:chExt cx="7780439" cy="424289"/>
          </a:xfrm>
        </p:grpSpPr>
        <p:sp>
          <p:nvSpPr>
            <p:cNvPr id="11" name="TextBox 10"/>
            <p:cNvSpPr txBox="1"/>
            <p:nvPr/>
          </p:nvSpPr>
          <p:spPr>
            <a:xfrm>
              <a:off x="823019" y="2091887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ru-RU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Основные теги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2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3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22"/>
          <p:cNvGrpSpPr/>
          <p:nvPr/>
        </p:nvGrpSpPr>
        <p:grpSpPr>
          <a:xfrm>
            <a:off x="357780" y="2699810"/>
            <a:ext cx="7780439" cy="424289"/>
            <a:chOff x="357780" y="2699810"/>
            <a:chExt cx="7780439" cy="424289"/>
          </a:xfrm>
        </p:grpSpPr>
        <p:sp>
          <p:nvSpPr>
            <p:cNvPr id="16" name="TextBox 15"/>
            <p:cNvSpPr txBox="1"/>
            <p:nvPr/>
          </p:nvSpPr>
          <p:spPr>
            <a:xfrm>
              <a:off x="823019" y="2723989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ru-RU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Теги в </a:t>
              </a: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HTML5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7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18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0" name="Group 21"/>
          <p:cNvGrpSpPr/>
          <p:nvPr/>
        </p:nvGrpSpPr>
        <p:grpSpPr>
          <a:xfrm>
            <a:off x="357780" y="3331912"/>
            <a:ext cx="7780439" cy="424290"/>
            <a:chOff x="357780" y="3331911"/>
            <a:chExt cx="7780439" cy="424290"/>
          </a:xfrm>
        </p:grpSpPr>
        <p:sp>
          <p:nvSpPr>
            <p:cNvPr id="21" name="TextBox 20"/>
            <p:cNvSpPr txBox="1"/>
            <p:nvPr/>
          </p:nvSpPr>
          <p:spPr>
            <a:xfrm>
              <a:off x="823019" y="3356091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Cascading Style Sheets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2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23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5" name="Group 20"/>
          <p:cNvGrpSpPr/>
          <p:nvPr/>
        </p:nvGrpSpPr>
        <p:grpSpPr>
          <a:xfrm>
            <a:off x="357780" y="3964014"/>
            <a:ext cx="7780439" cy="424290"/>
            <a:chOff x="357780" y="3964014"/>
            <a:chExt cx="7780439" cy="424290"/>
          </a:xfrm>
        </p:grpSpPr>
        <p:sp>
          <p:nvSpPr>
            <p:cNvPr id="26" name="TextBox 25"/>
            <p:cNvSpPr txBox="1"/>
            <p:nvPr/>
          </p:nvSpPr>
          <p:spPr>
            <a:xfrm>
              <a:off x="823019" y="3988194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Common-</a:t>
              </a:r>
              <a:r>
                <a:rPr lang="ru-RU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стили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7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28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0" name="Group 19"/>
          <p:cNvGrpSpPr/>
          <p:nvPr/>
        </p:nvGrpSpPr>
        <p:grpSpPr>
          <a:xfrm>
            <a:off x="357780" y="4596118"/>
            <a:ext cx="7780439" cy="424290"/>
            <a:chOff x="357780" y="4596118"/>
            <a:chExt cx="7780439" cy="424290"/>
          </a:xfrm>
        </p:grpSpPr>
        <p:sp>
          <p:nvSpPr>
            <p:cNvPr id="31" name="TextBox 30"/>
            <p:cNvSpPr txBox="1"/>
            <p:nvPr/>
          </p:nvSpPr>
          <p:spPr>
            <a:xfrm>
              <a:off x="823019" y="4620298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ru-RU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Как подключить </a:t>
              </a: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CSS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2" name="Group 70"/>
            <p:cNvGrpSpPr>
              <a:grpSpLocks noChangeAspect="1"/>
            </p:cNvGrpSpPr>
            <p:nvPr/>
          </p:nvGrpSpPr>
          <p:grpSpPr>
            <a:xfrm>
              <a:off x="357780" y="4596118"/>
              <a:ext cx="411480" cy="408253"/>
              <a:chOff x="448467" y="4140826"/>
              <a:chExt cx="464582" cy="464582"/>
            </a:xfrm>
          </p:grpSpPr>
          <p:sp>
            <p:nvSpPr>
              <p:cNvPr id="33" name="Oval 7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5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ЗАГОЛОВКИ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697789EF-C34F-4330-95A3-87628914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45" y="3172377"/>
            <a:ext cx="3599114" cy="29039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03265C0-A6F2-4251-8595-84F1E2E30CFF}"/>
              </a:ext>
            </a:extLst>
          </p:cNvPr>
          <p:cNvSpPr txBox="1"/>
          <p:nvPr/>
        </p:nvSpPr>
        <p:spPr>
          <a:xfrm>
            <a:off x="324465" y="1381180"/>
            <a:ext cx="46162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&gt;Заголовок 1 уровня&lt;/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&gt;Заголовок 2 уровня&lt;/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&gt;Заголовок 3 уровня&lt;/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&gt;Заголовок 4 уровня&lt;/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&gt;Заголовок 5 уровня&lt;/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&gt;Заголовок 6 уровня&lt;/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6391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FC831BF-BD3B-4698-80F5-9BDB930D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993" y="3753382"/>
            <a:ext cx="3577253" cy="2146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22FAA77-3052-4C99-A548-2ED3F9AB62D3}"/>
              </a:ext>
            </a:extLst>
          </p:cNvPr>
          <p:cNvSpPr txBox="1"/>
          <p:nvPr/>
        </p:nvSpPr>
        <p:spPr>
          <a:xfrm>
            <a:off x="117988" y="1104162"/>
            <a:ext cx="62680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Нумерованный список.&lt;/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6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Первый урок. Алгебра&lt;/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Второй урок. Русский язык&lt;/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Третий урок. Литература&lt;/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Четвертый урок. История&lt;/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Пятый урок. Информатика&lt;/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Шестой урок. Экономика&lt;/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Седьмой урок. Физическая культура&lt;/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sz="16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604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A1858F93-6AE5-4AC7-9CC0-68D63B85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365" y="3803701"/>
            <a:ext cx="3746061" cy="2169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07D96B-AD89-4EB9-A24E-FEB32DFBBAF7}"/>
              </a:ext>
            </a:extLst>
          </p:cNvPr>
          <p:cNvSpPr txBox="1"/>
          <p:nvPr/>
        </p:nvSpPr>
        <p:spPr>
          <a:xfrm>
            <a:off x="117988" y="1104162"/>
            <a:ext cx="62680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Маркированный список.&lt;/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Первый урок. Алгебра&lt;/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Второй урок. Русский язык&lt;/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Третий урок. Литература&lt;/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Четвертый урок. История&lt;/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Пятый урок. Информатика&lt;/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Шестой урок. Экономика&lt;/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Седьмой урок. Физическая культура&lt;/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sz="1600" dirty="0">
                <a:solidFill>
                  <a:srgbClr val="0444AC"/>
                </a:solidFill>
                <a:latin typeface="Consolas" panose="020B0609020204030204" pitchFamily="49" charset="0"/>
              </a:rPr>
              <a:t>u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86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ТАБЛИЦЫ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54B84A97-5E34-437E-98AE-C166D9DE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10" y="4419599"/>
            <a:ext cx="4370439" cy="15608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E51B895-558B-439E-A3E6-60006A2D00F3}"/>
              </a:ext>
            </a:extLst>
          </p:cNvPr>
          <p:cNvSpPr txBox="1"/>
          <p:nvPr/>
        </p:nvSpPr>
        <p:spPr>
          <a:xfrm>
            <a:off x="523568" y="1113146"/>
            <a:ext cx="37682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1&lt;/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2&lt;/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3&lt;/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1&lt;/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2&lt;/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3&lt;/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1&lt;/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2&lt;/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3&lt;/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615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ТАБЛИЦЫ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C94804E-E32A-46D0-B87E-78EEC50C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47249"/>
            <a:ext cx="4186614" cy="17922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96297E2-504C-47BE-BF3D-D26DE1766AE9}"/>
              </a:ext>
            </a:extLst>
          </p:cNvPr>
          <p:cNvSpPr txBox="1"/>
          <p:nvPr/>
        </p:nvSpPr>
        <p:spPr>
          <a:xfrm>
            <a:off x="530942" y="1025077"/>
            <a:ext cx="349536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Заголовок 1&lt;/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Заголовок 2&lt;/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Заголовок 3&lt;/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Описание 1&lt;/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Описание 2&lt;/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Описание 3&lt;/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sz="11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1&lt;/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2&lt;/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3&lt;/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1&lt;/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2&lt;/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3&lt;/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1&lt;/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2&lt;/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Ячейка 3&lt;/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sz="11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8831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FEA40CB-960E-4FFD-95FA-7A2D04121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ИЗОБРАЖЕНИЯ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BCAD1F6B-6D24-413C-9F9B-C664B230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45720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Open Sans"/>
              </a:rPr>
              <a:t>src</a:t>
            </a:r>
            <a:r>
              <a:rPr lang="en-US" b="0" i="0" dirty="0">
                <a:effectLst/>
                <a:latin typeface="Open Sans"/>
              </a:rPr>
              <a:t> – </a:t>
            </a:r>
            <a:r>
              <a:rPr lang="ru-RU" b="0" i="0" dirty="0">
                <a:effectLst/>
                <a:latin typeface="Open Sans"/>
              </a:rPr>
              <a:t>ссылка на изображение</a:t>
            </a:r>
            <a:r>
              <a:rPr lang="en-US" dirty="0">
                <a:latin typeface="Open Sans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a</a:t>
            </a:r>
            <a:r>
              <a:rPr lang="en-US" b="0" i="0" dirty="0">
                <a:effectLst/>
                <a:latin typeface="Open Sans"/>
              </a:rPr>
              <a:t>lt – “alternative text”. </a:t>
            </a:r>
            <a:r>
              <a:rPr lang="ru-RU" b="0" i="0" dirty="0">
                <a:effectLst/>
                <a:latin typeface="Open Sans"/>
              </a:rPr>
              <a:t>Текст, который будет отображаться, когда изображение недоступно.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width, height – </a:t>
            </a:r>
            <a:r>
              <a:rPr lang="ru-RU" b="0" i="0" dirty="0">
                <a:effectLst/>
                <a:latin typeface="Open Sans"/>
              </a:rPr>
              <a:t>ширина и высота.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49AD95DD-4DFC-4F56-8D4C-EB840B35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071" y="3539089"/>
            <a:ext cx="3721313" cy="267735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89D9D08B-9B79-4717-B20B-D8F660192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80" y="5160553"/>
            <a:ext cx="2562732" cy="7190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E6ACDA5-892D-494B-B1B4-44F494D82C75}"/>
              </a:ext>
            </a:extLst>
          </p:cNvPr>
          <p:cNvSpPr txBox="1"/>
          <p:nvPr/>
        </p:nvSpPr>
        <p:spPr>
          <a:xfrm>
            <a:off x="497758" y="3059668"/>
            <a:ext cx="8148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meensweeper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Плохо сыграл"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"500px"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</p:spTree>
    <p:extLst>
      <p:ext uri="{BB962C8B-B14F-4D97-AF65-F5344CB8AC3E}">
        <p14:creationId xmlns:p14="http://schemas.microsoft.com/office/powerpoint/2010/main" val="923231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BCAD1F6B-6D24-413C-9F9B-C664B230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73" y="1439863"/>
            <a:ext cx="8430768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href</a:t>
            </a:r>
            <a:r>
              <a:rPr lang="en-US" b="0" i="0" dirty="0">
                <a:effectLst/>
              </a:rPr>
              <a:t> –</a:t>
            </a:r>
            <a:r>
              <a:rPr lang="ru-RU" b="0" i="0" dirty="0">
                <a:effectLst/>
              </a:rPr>
              <a:t> задает адрес гиперссылки</a:t>
            </a:r>
            <a:r>
              <a:rPr lang="en-US" dirty="0"/>
              <a:t>.</a:t>
            </a:r>
            <a:endParaRPr lang="ru-RU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target –</a:t>
            </a:r>
            <a:r>
              <a:rPr lang="ru-RU" b="0" i="0" dirty="0">
                <a:effectLst/>
              </a:rPr>
              <a:t> устанавливает контекст просмотра по умолчанию для навигации по гиперссылкам.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ype – </a:t>
            </a:r>
            <a:r>
              <a:rPr lang="ru-RU" b="0" i="0" dirty="0">
                <a:effectLst/>
              </a:rPr>
              <a:t>добавляет подсказку для типа ссылочного ресурса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…</a:t>
            </a:r>
            <a:endParaRPr lang="ru-RU" b="0" i="0" dirty="0">
              <a:effectLst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 anchor="ctr">
            <a:normAutofit/>
          </a:bodyPr>
          <a:lstStyle/>
          <a:p>
            <a:r>
              <a:rPr lang="ru-RU" dirty="0"/>
              <a:t>ССЫЛКА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6E207DB-3AF9-4F57-A680-DC0E05413779}"/>
              </a:ext>
            </a:extLst>
          </p:cNvPr>
          <p:cNvSpPr txBox="1"/>
          <p:nvPr/>
        </p:nvSpPr>
        <p:spPr>
          <a:xfrm>
            <a:off x="1319525" y="4304141"/>
            <a:ext cx="649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"https://www.webpurple.net/"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&gt;Webpurple&lt;/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2915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Семантические элементы HTML5">
            <a:extLst>
              <a:ext uri="{FF2B5EF4-FFF2-40B4-BE49-F238E27FC236}">
                <a16:creationId xmlns="" xmlns:a16="http://schemas.microsoft.com/office/drawing/2014/main" id="{BBB85437-D506-4EE4-9A1E-5F4CF2C4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1276073"/>
            <a:ext cx="4114800" cy="48475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BCAD1F6B-6D24-413C-9F9B-C664B230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439862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hlinkClick r:id="rId3"/>
              </a:rPr>
              <a:t>https://html5book.ru/html5-semantic-elements/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Основные элементы для разметки страницы:</a:t>
            </a:r>
            <a:endParaRPr lang="ru-R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Footer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i="0" dirty="0">
              <a:effectLst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6796BDD-EBA8-43E1-99D2-D3DCAFC73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 anchor="ctr">
            <a:normAutofit/>
          </a:bodyPr>
          <a:lstStyle/>
          <a:p>
            <a:r>
              <a:rPr lang="ru-RU" dirty="0"/>
              <a:t>СЕМАНТИЧЕСКИЕ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28080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2403610"/>
            <a:ext cx="1783481" cy="597687"/>
          </a:xfrm>
          <a:solidFill>
            <a:schemeClr val="accent2"/>
          </a:solidFill>
        </p:spPr>
        <p:txBody>
          <a:bodyPr/>
          <a:lstStyle/>
          <a:p>
            <a:r>
              <a:rPr lang="en-US" sz="5400" dirty="0"/>
              <a:t>CSS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FC8B5B7A-9CC3-4065-8C51-61BED14792E8}"/>
              </a:ext>
            </a:extLst>
          </p:cNvPr>
          <p:cNvSpPr txBox="1">
            <a:spLocks/>
          </p:cNvSpPr>
          <p:nvPr/>
        </p:nvSpPr>
        <p:spPr>
          <a:xfrm>
            <a:off x="627881" y="3366674"/>
            <a:ext cx="4312830" cy="44550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100" kern="1200" spc="-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92904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D2BD4E3-6880-4378-B726-6987DCAB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337457"/>
            <a:ext cx="8430768" cy="567015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Open Sans"/>
              </a:rPr>
              <a:t>Когда узнал, что существует не только </a:t>
            </a:r>
            <a:r>
              <a:rPr lang="en-US" sz="2400" dirty="0">
                <a:latin typeface="Open Sans"/>
              </a:rPr>
              <a:t>HTML, </a:t>
            </a:r>
            <a:r>
              <a:rPr lang="ru-RU" sz="2400" dirty="0">
                <a:latin typeface="Open Sans"/>
              </a:rPr>
              <a:t>но и </a:t>
            </a:r>
            <a:r>
              <a:rPr lang="en-US" sz="2400" dirty="0">
                <a:latin typeface="Open Sans"/>
              </a:rPr>
              <a:t>CSS.</a:t>
            </a:r>
            <a:endParaRPr lang="ru-RU" sz="2400" dirty="0">
              <a:latin typeface="Open Sans"/>
            </a:endParaRPr>
          </a:p>
        </p:txBody>
      </p:sp>
      <p:pic>
        <p:nvPicPr>
          <p:cNvPr id="9" name="DASH_480">
            <a:hlinkClick r:id="" action="ppaction://media"/>
            <a:extLst>
              <a:ext uri="{FF2B5EF4-FFF2-40B4-BE49-F238E27FC236}">
                <a16:creationId xmlns="" xmlns:a16="http://schemas.microsoft.com/office/drawing/2014/main" id="{B5B63515-B361-4A65-98AF-3714DCA8A5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83228" y="987665"/>
            <a:ext cx="5377543" cy="53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4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6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HTML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 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HyperText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 Markup Language — «</a:t>
            </a:r>
            <a:r>
              <a:rPr lang="ru-RU" b="0" i="0" dirty="0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язык гипертекстовой разметки») 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-- </a:t>
            </a:r>
            <a:r>
              <a:rPr lang="ru-RU" b="0" i="0" dirty="0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самы</a:t>
            </a:r>
            <a:r>
              <a:rPr lang="ru-RU" dirty="0">
                <a:solidFill>
                  <a:srgbClr val="212121"/>
                </a:solidFill>
                <a:latin typeface="+mn-lt"/>
                <a:cs typeface="Times New Roman" panose="02020603050405020304" pitchFamily="18" charset="0"/>
              </a:rPr>
              <a:t>й базовый строительный блок Всемирной паутины. </a:t>
            </a:r>
            <a:r>
              <a:rPr lang="en-US" dirty="0">
                <a:solidFill>
                  <a:srgbClr val="212121"/>
                </a:solidFill>
                <a:latin typeface="+mn-lt"/>
                <a:cs typeface="Times New Roman" panose="02020603050405020304" pitchFamily="18" charset="0"/>
              </a:rPr>
              <a:t>HTML </a:t>
            </a:r>
            <a:r>
              <a:rPr lang="ru-RU" dirty="0">
                <a:solidFill>
                  <a:srgbClr val="212121"/>
                </a:solidFill>
                <a:latin typeface="+mn-lt"/>
                <a:cs typeface="Times New Roman" panose="02020603050405020304" pitchFamily="18" charset="0"/>
              </a:rPr>
              <a:t>не является языком программирования; это язык разметки, о</a:t>
            </a:r>
            <a:r>
              <a:rPr lang="ru-RU" dirty="0">
                <a:solidFill>
                  <a:srgbClr val="212121"/>
                </a:solidFill>
                <a:cs typeface="Times New Roman" panose="02020603050405020304" pitchFamily="18" charset="0"/>
              </a:rPr>
              <a:t>н определяет содержание и структуру </a:t>
            </a:r>
            <a:r>
              <a:rPr lang="en-US" dirty="0">
                <a:solidFill>
                  <a:srgbClr val="212121"/>
                </a:solidFill>
                <a:cs typeface="Times New Roman" panose="02020603050405020304" pitchFamily="18" charset="0"/>
              </a:rPr>
              <a:t>web-</a:t>
            </a:r>
            <a:r>
              <a:rPr lang="ru-RU" dirty="0">
                <a:solidFill>
                  <a:srgbClr val="212121"/>
                </a:solidFill>
                <a:cs typeface="Times New Roman" panose="02020603050405020304" pitchFamily="18" charset="0"/>
              </a:rPr>
              <a:t>контента.</a:t>
            </a:r>
            <a:r>
              <a:rPr lang="en-US" dirty="0">
                <a:solidFill>
                  <a:srgbClr val="212121"/>
                </a:solidFill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212121"/>
              </a:solidFill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ru-RU" b="0" i="0" dirty="0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Под гипертекстом ("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hypertext</a:t>
            </a:r>
            <a:r>
              <a:rPr lang="ru-RU" b="0" i="0" dirty="0">
                <a:solidFill>
                  <a:srgbClr val="212121"/>
                </a:solidFill>
                <a:effectLst/>
                <a:latin typeface="+mn-lt"/>
                <a:cs typeface="Times New Roman" panose="02020603050405020304" pitchFamily="18" charset="0"/>
              </a:rPr>
              <a:t>") понимаются ссылки, которые соединяют веб-страницы друг с другом либо в пределах одного веб-сайта, либо между веб-сайтами. Ссылки являются фундаментальным аспектом Веба. Загружая контент в Интернет и связывая его со страницами, созданными другими людьми, вы становитесь активным участником Всемирной паутины.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pic>
        <p:nvPicPr>
          <p:cNvPr id="1030" name="Picture 6" descr="Html programming language icon - Transparent PNG &amp; SVG vector file">
            <a:extLst>
              <a:ext uri="{FF2B5EF4-FFF2-40B4-BE49-F238E27FC236}">
                <a16:creationId xmlns="" xmlns:a16="http://schemas.microsoft.com/office/drawing/2014/main" id="{E3534212-B2F0-4D1B-B9B8-59762027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1" y="3842656"/>
            <a:ext cx="2536371" cy="25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Уроки HTML для начинающих - Новые современные уроки HTML">
            <a:extLst>
              <a:ext uri="{FF2B5EF4-FFF2-40B4-BE49-F238E27FC236}">
                <a16:creationId xmlns="" xmlns:a16="http://schemas.microsoft.com/office/drawing/2014/main" id="{36EC305D-1D6A-4F10-AD5F-8290AC87F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59" y="4374384"/>
            <a:ext cx="3590925" cy="18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i="1" dirty="0">
                <a:solidFill>
                  <a:srgbClr val="464547"/>
                </a:solidFill>
                <a:latin typeface="Open Sans"/>
              </a:rPr>
              <a:t>Cascading Style Sheets (CSS) — </a:t>
            </a:r>
            <a:r>
              <a:rPr lang="ru-RU" sz="2000" i="1" dirty="0">
                <a:solidFill>
                  <a:srgbClr val="464547"/>
                </a:solidFill>
                <a:latin typeface="Open Sans"/>
              </a:rPr>
              <a:t>это язык иерархических </a:t>
            </a:r>
            <a:endParaRPr lang="en-US" sz="2000" i="1" dirty="0">
              <a:solidFill>
                <a:srgbClr val="464547"/>
              </a:solidFill>
              <a:latin typeface="Open Sans"/>
            </a:endParaRPr>
          </a:p>
          <a:p>
            <a:pPr algn="ctr"/>
            <a:r>
              <a:rPr lang="ru-RU" sz="2000" i="1" dirty="0">
                <a:solidFill>
                  <a:srgbClr val="464547"/>
                </a:solidFill>
                <a:latin typeface="Open Sans"/>
              </a:rPr>
              <a:t>правил (таблиц стилей</a:t>
            </a:r>
            <a:r>
              <a:rPr lang="en-GB" sz="2000" i="1" dirty="0">
                <a:solidFill>
                  <a:srgbClr val="464547"/>
                </a:solidFill>
                <a:latin typeface="Open Sans"/>
              </a:rPr>
              <a:t>), </a:t>
            </a:r>
            <a:r>
              <a:rPr lang="ru-RU" sz="2000" i="1" dirty="0">
                <a:solidFill>
                  <a:srgbClr val="464547"/>
                </a:solidFill>
                <a:latin typeface="Open Sans"/>
              </a:rPr>
              <a:t>используемый</a:t>
            </a:r>
            <a:endParaRPr lang="en-US" sz="2000" i="1" dirty="0">
              <a:solidFill>
                <a:srgbClr val="464547"/>
              </a:solidFill>
              <a:latin typeface="Open Sans"/>
            </a:endParaRPr>
          </a:p>
          <a:p>
            <a:pPr algn="ctr"/>
            <a:r>
              <a:rPr lang="ru-RU" sz="2000" i="1" dirty="0">
                <a:solidFill>
                  <a:srgbClr val="464547"/>
                </a:solidFill>
                <a:latin typeface="Open Sans"/>
              </a:rPr>
              <a:t>для представления внешнего вида документа</a:t>
            </a:r>
            <a:r>
              <a:rPr lang="en-US" sz="2000" i="1" dirty="0">
                <a:solidFill>
                  <a:srgbClr val="464547"/>
                </a:solidFill>
                <a:latin typeface="Open Sans"/>
              </a:rPr>
              <a:t>. 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ctr"/>
            <a:r>
              <a:rPr lang="ru-RU" sz="2000" i="1" dirty="0">
                <a:latin typeface="+mn-lt"/>
                <a:cs typeface="Times New Roman" panose="02020603050405020304" pitchFamily="18" charset="0"/>
                <a:hlinkClick r:id="rId2"/>
              </a:rPr>
              <a:t>Пример </a:t>
            </a:r>
            <a:r>
              <a:rPr lang="en-US" sz="2000" i="1" dirty="0">
                <a:latin typeface="+mn-lt"/>
                <a:cs typeface="Times New Roman" panose="02020603050405020304" pitchFamily="18" charset="0"/>
                <a:hlinkClick r:id="rId2"/>
              </a:rPr>
              <a:t>HTML + CSS</a:t>
            </a:r>
            <a:endParaRPr lang="en-US" sz="2000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5AD58AB-F198-4AA6-B44C-D5EFE6038D11}"/>
              </a:ext>
            </a:extLst>
          </p:cNvPr>
          <p:cNvSpPr txBox="1"/>
          <p:nvPr/>
        </p:nvSpPr>
        <p:spPr>
          <a:xfrm>
            <a:off x="2263878" y="3790336"/>
            <a:ext cx="4616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Håkon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Wium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Lie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 - ученый, специалист в области компьютерных наук, предложивший CSS в 1994 год</a:t>
            </a:r>
            <a:endParaRPr lang="ru-RU" dirty="0"/>
          </a:p>
        </p:txBody>
      </p:sp>
      <p:pic>
        <p:nvPicPr>
          <p:cNvPr id="21507" name="Picture 3" descr="Создатель CSS">
            <a:extLst>
              <a:ext uri="{FF2B5EF4-FFF2-40B4-BE49-F238E27FC236}">
                <a16:creationId xmlns="" xmlns:a16="http://schemas.microsoft.com/office/drawing/2014/main" id="{46F18EB6-02FE-4007-9070-7C4ED9E7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6" y="3454897"/>
            <a:ext cx="1428502" cy="159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download icon css 3 svg eps png psd ai vector color free #logo #css3 #svg  #eps #png #psd #ai #vector #color #css #art #vector… | Web design, Web  design company, Css">
            <a:extLst>
              <a:ext uri="{FF2B5EF4-FFF2-40B4-BE49-F238E27FC236}">
                <a16:creationId xmlns="" xmlns:a16="http://schemas.microsoft.com/office/drawing/2014/main" id="{AF477D8A-C963-4DD8-A080-1798287A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02" y="3091955"/>
            <a:ext cx="1412158" cy="19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80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sz="2200" dirty="0">
                <a:solidFill>
                  <a:srgbClr val="464547"/>
                </a:solidFill>
                <a:latin typeface="Open Sans"/>
              </a:rPr>
              <a:t>CSS </a:t>
            </a:r>
            <a:r>
              <a:rPr lang="ru-RU" sz="2200" dirty="0">
                <a:solidFill>
                  <a:srgbClr val="464547"/>
                </a:solidFill>
                <a:latin typeface="Open Sans"/>
              </a:rPr>
              <a:t>описывает, каким образом элемент должен отображаться на экране</a:t>
            </a:r>
            <a:endParaRPr lang="en-US" sz="2200" dirty="0">
              <a:solidFill>
                <a:srgbClr val="464547"/>
              </a:solidFill>
              <a:latin typeface="Open Sans"/>
            </a:endParaRPr>
          </a:p>
          <a:p>
            <a:pPr algn="ctr" fontAlgn="base"/>
            <a:endParaRPr lang="en-US" sz="2200" b="0" i="0" dirty="0">
              <a:solidFill>
                <a:srgbClr val="464547"/>
              </a:solidFill>
              <a:effectLst/>
              <a:latin typeface="Open Sans"/>
            </a:endParaRPr>
          </a:p>
          <a:p>
            <a:pPr algn="ctr" fontAlgn="base"/>
            <a:r>
              <a:rPr lang="ru-RU" sz="2200" b="0" i="0" dirty="0">
                <a:solidFill>
                  <a:srgbClr val="464547"/>
                </a:solidFill>
                <a:effectLst/>
                <a:latin typeface="Open Sans"/>
              </a:rPr>
              <a:t>К сожалению, язык CSS значительно отличается от языка HTML. Однако, как и HTML, он прост в понимании и написании.</a:t>
            </a:r>
          </a:p>
          <a:p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ru-RU" dirty="0"/>
              <a:t>ЭТО ПРОСТО!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5F4BC78-6A71-4C7A-80E6-F0BF57D1D900}"/>
              </a:ext>
            </a:extLst>
          </p:cNvPr>
          <p:cNvSpPr txBox="1"/>
          <p:nvPr/>
        </p:nvSpPr>
        <p:spPr>
          <a:xfrm>
            <a:off x="3011652" y="4216179"/>
            <a:ext cx="46155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.test-block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9887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CSS имеет очень простой синтаксис.</a:t>
            </a:r>
          </a:p>
          <a:p>
            <a:pPr algn="ctr" fontAlgn="base"/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CSS разделен на правила(</a:t>
            </a:r>
            <a:r>
              <a:rPr lang="ru-RU" sz="2000" b="0" i="0" dirty="0" err="1">
                <a:solidFill>
                  <a:srgbClr val="464547"/>
                </a:solidFill>
                <a:effectLst/>
                <a:latin typeface="Open Sans"/>
              </a:rPr>
              <a:t>rules</a:t>
            </a: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). Каждое правило состоит из двух частей: селектора и одной или нескольких деклараций (каждая из которых имеет свойство и значение)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5F4BC78-6A71-4C7A-80E6-F0BF57D1D900}"/>
              </a:ext>
            </a:extLst>
          </p:cNvPr>
          <p:cNvSpPr txBox="1"/>
          <p:nvPr/>
        </p:nvSpPr>
        <p:spPr>
          <a:xfrm>
            <a:off x="356616" y="3429000"/>
            <a:ext cx="40059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.test-block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-- правило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4337F2-FB04-4242-9387-119E194826ED}"/>
              </a:ext>
            </a:extLst>
          </p:cNvPr>
          <p:cNvSpPr txBox="1"/>
          <p:nvPr/>
        </p:nvSpPr>
        <p:spPr>
          <a:xfrm>
            <a:off x="4572000" y="3429000"/>
            <a:ext cx="46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test-block</a:t>
            </a:r>
            <a:r>
              <a:rPr lang="ru-RU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 --селектор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1BBAEC4-17D6-4A18-A7D2-4C8BED61ED2D}"/>
              </a:ext>
            </a:extLst>
          </p:cNvPr>
          <p:cNvSpPr txBox="1"/>
          <p:nvPr/>
        </p:nvSpPr>
        <p:spPr>
          <a:xfrm>
            <a:off x="4572000" y="3798332"/>
            <a:ext cx="400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 -- декларация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9F302B-A7B1-4638-A512-EF3062B032FC}"/>
              </a:ext>
            </a:extLst>
          </p:cNvPr>
          <p:cNvSpPr txBox="1"/>
          <p:nvPr/>
        </p:nvSpPr>
        <p:spPr>
          <a:xfrm>
            <a:off x="4572000" y="4167664"/>
            <a:ext cx="46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ru-RU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 --свойство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7C56C8E-7747-47CC-BA29-E909FEC2B2DB}"/>
              </a:ext>
            </a:extLst>
          </p:cNvPr>
          <p:cNvSpPr txBox="1"/>
          <p:nvPr/>
        </p:nvSpPr>
        <p:spPr>
          <a:xfrm>
            <a:off x="4572000" y="4533637"/>
            <a:ext cx="46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ru-RU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 --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6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1624061"/>
          </a:xfrm>
        </p:spPr>
        <p:txBody>
          <a:bodyPr>
            <a:normAutofit/>
          </a:bodyPr>
          <a:lstStyle/>
          <a:p>
            <a:pPr algn="ctr" fontAlgn="base"/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Селектор выбирает определенные части HTML документа. Есть несколько способов сделать это. Самое простое - указать имя тега.</a:t>
            </a:r>
          </a:p>
          <a:p>
            <a:pPr algn="ctr" fontAlgn="base"/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Применится ко всем заголовкам первого уровня: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СЕЛЕКТОР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7F9F8DC-C686-4D51-B59C-1ADD7B5F1007}"/>
              </a:ext>
            </a:extLst>
          </p:cNvPr>
          <p:cNvSpPr txBox="1"/>
          <p:nvPr/>
        </p:nvSpPr>
        <p:spPr>
          <a:xfrm>
            <a:off x="3390900" y="3562585"/>
            <a:ext cx="2362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US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... */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9084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2254651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После выбора набора элементов, нужно использовать декларации, чтобы изменить их визуальные свойства.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Декларации следуют после селектора и заключены в фигурные скобки {вот такие</a:t>
            </a:r>
            <a:r>
              <a:rPr lang="en-US" sz="2000" b="0" i="0" dirty="0">
                <a:solidFill>
                  <a:srgbClr val="464547"/>
                </a:solidFill>
                <a:effectLst/>
                <a:latin typeface="Open Sans"/>
              </a:rPr>
              <a:t>}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Нельзя забывать ставить двоеточие! Иначе это повлечет за собой различные проблемы</a:t>
            </a:r>
            <a:r>
              <a:rPr lang="en-US" sz="2000" dirty="0">
                <a:solidFill>
                  <a:srgbClr val="464547"/>
                </a:solidFill>
                <a:latin typeface="Open Sans"/>
              </a:rPr>
              <a:t>.</a:t>
            </a:r>
            <a:endParaRPr lang="ru-RU" sz="2000" b="0" i="0" dirty="0">
              <a:solidFill>
                <a:srgbClr val="464547"/>
              </a:solidFill>
              <a:effectLst/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СЕЛЕКТОР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0CEF47-65A2-4227-B308-D1D00167770C}"/>
              </a:ext>
            </a:extLst>
          </p:cNvPr>
          <p:cNvSpPr txBox="1"/>
          <p:nvPr/>
        </p:nvSpPr>
        <p:spPr>
          <a:xfrm>
            <a:off x="2264229" y="3917994"/>
            <a:ext cx="4615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.test-block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043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1220508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Каждой валидной декларации предшествует селектор, который является условием выбора некоторых элементов страницы.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Пара свойство-значение называется декларацией.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УСТАНОВКА ПРАВИЛ</a:t>
            </a:r>
            <a:endParaRPr lang="en-US" dirty="0"/>
          </a:p>
        </p:txBody>
      </p:sp>
      <p:pic>
        <p:nvPicPr>
          <p:cNvPr id="26626" name="Picture 2" descr="Полезные CSS селекторы">
            <a:extLst>
              <a:ext uri="{FF2B5EF4-FFF2-40B4-BE49-F238E27FC236}">
                <a16:creationId xmlns="" xmlns:a16="http://schemas.microsoft.com/office/drawing/2014/main" id="{282220F5-4F46-498B-91A4-E0BE7BD9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77" y="3159034"/>
            <a:ext cx="5498646" cy="309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19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2403610"/>
            <a:ext cx="6393406" cy="622619"/>
          </a:xfrm>
          <a:solidFill>
            <a:schemeClr val="accent2"/>
          </a:solidFill>
        </p:spPr>
        <p:txBody>
          <a:bodyPr/>
          <a:lstStyle/>
          <a:p>
            <a:r>
              <a:rPr lang="ru-RU" sz="5400" dirty="0"/>
              <a:t>С</a:t>
            </a:r>
            <a:r>
              <a:rPr lang="en-US" sz="5400" dirty="0"/>
              <a:t>OMMON-</a:t>
            </a:r>
            <a:r>
              <a:rPr lang="ru-RU" sz="5400" dirty="0"/>
              <a:t>СТИЛИ</a:t>
            </a:r>
            <a:endParaRPr lang="en-US" sz="5400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051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3"/>
            <a:ext cx="8430768" cy="932688"/>
          </a:xfrm>
        </p:spPr>
        <p:txBody>
          <a:bodyPr>
            <a:noAutofit/>
          </a:bodyPr>
          <a:lstStyle/>
          <a:p>
            <a:pPr algn="ctr" fontAlgn="base"/>
            <a:r>
              <a:rPr lang="ru-RU" sz="2000" b="0" i="0" dirty="0">
                <a:solidFill>
                  <a:srgbClr val="333333"/>
                </a:solidFill>
                <a:effectLst/>
                <a:latin typeface="Open Sans"/>
              </a:rPr>
              <a:t>Все HTML-элементы могут рассматриваться как боксы (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Open Sans"/>
              </a:rPr>
              <a:t>boxes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Open Sans"/>
              </a:rPr>
              <a:t>).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0" i="0" dirty="0">
                <a:solidFill>
                  <a:srgbClr val="333333"/>
                </a:solidFill>
                <a:effectLst/>
                <a:latin typeface="Open Sans"/>
              </a:rPr>
              <a:t>Боксовая модель состоит из 4 свойств:</a:t>
            </a:r>
            <a:endParaRPr lang="ru-RU" sz="2000" b="0" i="0" dirty="0">
              <a:solidFill>
                <a:srgbClr val="464547"/>
              </a:solidFill>
              <a:effectLst/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960C03B-EB4B-4AB0-9CB3-9BD242D4B07B}"/>
              </a:ext>
            </a:extLst>
          </p:cNvPr>
          <p:cNvSpPr txBox="1">
            <a:spLocks/>
          </p:cNvSpPr>
          <p:nvPr/>
        </p:nvSpPr>
        <p:spPr>
          <a:xfrm>
            <a:off x="356616" y="2283385"/>
            <a:ext cx="8430768" cy="238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ru-RU" sz="2000" b="1" i="0" dirty="0" err="1">
                <a:solidFill>
                  <a:srgbClr val="000000"/>
                </a:solidFill>
                <a:effectLst/>
                <a:latin typeface="Open Sans"/>
              </a:rPr>
              <a:t>Margin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добавляет пустое пространство вокруг элемента (внешние отступы).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Open Sans"/>
              </a:rPr>
              <a:t>P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Open Sans"/>
              </a:rPr>
              <a:t>adding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 пустая область, окружающая контен</a:t>
            </a:r>
            <a:r>
              <a:rPr lang="ru-RU" sz="2000" dirty="0">
                <a:solidFill>
                  <a:srgbClr val="000000"/>
                </a:solidFill>
                <a:latin typeface="Open Sans"/>
              </a:rPr>
              <a:t>т (внутренние отступы).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000" b="1" i="0" dirty="0" err="1">
                <a:solidFill>
                  <a:srgbClr val="000000"/>
                </a:solidFill>
                <a:effectLst/>
                <a:latin typeface="Open Sans"/>
              </a:rPr>
              <a:t>Width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ru-RU" sz="2000" i="0" dirty="0">
                <a:solidFill>
                  <a:srgbClr val="000000"/>
                </a:solidFill>
                <a:effectLst/>
                <a:latin typeface="Open Sans"/>
              </a:rPr>
              <a:t>-- ширина.</a:t>
            </a:r>
            <a:endParaRPr lang="ru-RU" sz="20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ru-RU" sz="2000" b="1" i="0" dirty="0" err="1">
                <a:solidFill>
                  <a:srgbClr val="000000"/>
                </a:solidFill>
                <a:effectLst/>
                <a:latin typeface="Open Sans"/>
              </a:rPr>
              <a:t>Height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ru-RU" sz="2000" i="0" dirty="0">
                <a:solidFill>
                  <a:srgbClr val="000000"/>
                </a:solidFill>
                <a:effectLst/>
                <a:latin typeface="Open Sans"/>
              </a:rPr>
              <a:t>– высота.</a:t>
            </a:r>
            <a:endParaRPr lang="ru-RU" sz="2000" dirty="0">
              <a:solidFill>
                <a:srgbClr val="464547"/>
              </a:solidFill>
              <a:latin typeface="Open Sans"/>
            </a:endParaRPr>
          </a:p>
        </p:txBody>
      </p:sp>
      <p:pic>
        <p:nvPicPr>
          <p:cNvPr id="27650" name="Picture 2" descr="Руководство CSS Margins">
            <a:extLst>
              <a:ext uri="{FF2B5EF4-FFF2-40B4-BE49-F238E27FC236}">
                <a16:creationId xmlns="" xmlns:a16="http://schemas.microsoft.com/office/drawing/2014/main" id="{230B82A6-7BA2-449D-B36B-143C02FB5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84" y="347667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91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3"/>
            <a:ext cx="8430768" cy="1264050"/>
          </a:xfrm>
        </p:spPr>
        <p:txBody>
          <a:bodyPr>
            <a:noAutofit/>
          </a:bodyPr>
          <a:lstStyle/>
          <a:p>
            <a:pPr algn="ctr" fontAlgn="base"/>
            <a:r>
              <a:rPr lang="ru-RU" sz="2000" b="0" i="0" dirty="0">
                <a:effectLst/>
                <a:latin typeface="Open Sans"/>
              </a:rPr>
              <a:t>При </a:t>
            </a:r>
            <a:r>
              <a:rPr lang="ru-RU" sz="2000" b="0" i="0" dirty="0" err="1">
                <a:effectLst/>
                <a:latin typeface="Open Sans"/>
              </a:rPr>
              <a:t>соприкасании</a:t>
            </a:r>
            <a:r>
              <a:rPr lang="ru-RU" sz="2000" b="0" i="0" dirty="0">
                <a:effectLst/>
                <a:latin typeface="Open Sans"/>
              </a:rPr>
              <a:t> вертикальных </a:t>
            </a:r>
            <a:r>
              <a:rPr lang="ru-RU" sz="2000" b="0" i="0" dirty="0" err="1">
                <a:effectLst/>
                <a:latin typeface="Open Sans"/>
              </a:rPr>
              <a:t>марджинов</a:t>
            </a:r>
            <a:r>
              <a:rPr lang="ru-RU" sz="2000" b="0" i="0" dirty="0">
                <a:effectLst/>
                <a:latin typeface="Open Sans"/>
              </a:rPr>
              <a:t> двух элементов будет применен только больший </a:t>
            </a:r>
            <a:r>
              <a:rPr lang="ru-RU" sz="2000" b="0" i="0" dirty="0" err="1">
                <a:effectLst/>
                <a:latin typeface="Open Sans"/>
              </a:rPr>
              <a:t>марджин</a:t>
            </a:r>
            <a:r>
              <a:rPr lang="ru-RU" sz="2000" b="0" i="0" dirty="0">
                <a:effectLst/>
                <a:latin typeface="Open Sans"/>
              </a:rPr>
              <a:t>, в то время как меньший внешний отступ будет проигнорирован.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СХЛОПЫВАНИЕ МАРЖИНОВ</a:t>
            </a:r>
            <a:endParaRPr lang="en-US" dirty="0"/>
          </a:p>
        </p:txBody>
      </p:sp>
      <p:pic>
        <p:nvPicPr>
          <p:cNvPr id="28674" name="Picture 2" descr="Разные отступы у блоков">
            <a:extLst>
              <a:ext uri="{FF2B5EF4-FFF2-40B4-BE49-F238E27FC236}">
                <a16:creationId xmlns="" xmlns:a16="http://schemas.microsoft.com/office/drawing/2014/main" id="{A459B732-378D-4CF4-B217-74EDBC65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30" y="2858755"/>
            <a:ext cx="3837539" cy="27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022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3"/>
            <a:ext cx="8430768" cy="1334416"/>
          </a:xfrm>
        </p:spPr>
        <p:txBody>
          <a:bodyPr>
            <a:noAutofit/>
          </a:bodyPr>
          <a:lstStyle/>
          <a:p>
            <a:pPr fontAlgn="base"/>
            <a:r>
              <a:rPr lang="ru-RU" sz="2000" b="0" i="0" dirty="0">
                <a:effectLst/>
                <a:latin typeface="Open Sans"/>
              </a:rPr>
              <a:t>Изменить тип шрифта можно при помощи </a:t>
            </a:r>
            <a:r>
              <a:rPr lang="en-US" sz="2000" b="0" i="1" dirty="0">
                <a:effectLst/>
                <a:latin typeface="Open Sans"/>
              </a:rPr>
              <a:t>font-family</a:t>
            </a:r>
            <a:r>
              <a:rPr lang="en-US" sz="2000" b="0" dirty="0">
                <a:effectLst/>
                <a:latin typeface="Open Sans"/>
              </a:rPr>
              <a:t>:</a:t>
            </a:r>
            <a:endParaRPr lang="ru-RU" sz="2000" b="0" i="1" dirty="0">
              <a:effectLst/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ШРИФТ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818D15-7A32-48A0-A553-BFFD032AD0CA}"/>
              </a:ext>
            </a:extLst>
          </p:cNvPr>
          <p:cNvSpPr txBox="1"/>
          <p:nvPr/>
        </p:nvSpPr>
        <p:spPr>
          <a:xfrm>
            <a:off x="356616" y="1552778"/>
            <a:ext cx="5804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0674FBA-F252-4FF9-AC03-EC60FC4A831A}"/>
              </a:ext>
            </a:extLst>
          </p:cNvPr>
          <p:cNvSpPr txBox="1">
            <a:spLocks/>
          </p:cNvSpPr>
          <p:nvPr/>
        </p:nvSpPr>
        <p:spPr>
          <a:xfrm>
            <a:off x="356616" y="2476108"/>
            <a:ext cx="8430768" cy="133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sz="2000" dirty="0">
                <a:latin typeface="Open Sans"/>
              </a:rPr>
              <a:t>Изменить размер шрифта можно при помощи </a:t>
            </a:r>
            <a:r>
              <a:rPr lang="en-US" sz="2000" i="1" dirty="0">
                <a:latin typeface="Open Sans"/>
              </a:rPr>
              <a:t>font-size</a:t>
            </a:r>
            <a:r>
              <a:rPr lang="en-US" sz="2000" dirty="0">
                <a:latin typeface="Open Sans"/>
              </a:rPr>
              <a:t>:</a:t>
            </a:r>
            <a:endParaRPr lang="ru-RU" sz="2000" i="1" dirty="0">
              <a:latin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194191B-EAD9-4357-A081-54194211302B}"/>
              </a:ext>
            </a:extLst>
          </p:cNvPr>
          <p:cNvSpPr txBox="1"/>
          <p:nvPr/>
        </p:nvSpPr>
        <p:spPr>
          <a:xfrm>
            <a:off x="356616" y="2887193"/>
            <a:ext cx="461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6E40A7C-3849-47DB-AE1F-024173D07513}"/>
              </a:ext>
            </a:extLst>
          </p:cNvPr>
          <p:cNvSpPr txBox="1">
            <a:spLocks/>
          </p:cNvSpPr>
          <p:nvPr/>
        </p:nvSpPr>
        <p:spPr>
          <a:xfrm>
            <a:off x="356616" y="3810523"/>
            <a:ext cx="8430768" cy="133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sz="2000" dirty="0">
                <a:latin typeface="Open Sans"/>
              </a:rPr>
              <a:t>Изменить выравнивание шрифта можно при помощи </a:t>
            </a:r>
            <a:r>
              <a:rPr lang="en-US" sz="2000" i="1" dirty="0">
                <a:latin typeface="Open Sans"/>
              </a:rPr>
              <a:t>text-align</a:t>
            </a:r>
            <a:r>
              <a:rPr lang="en-US" sz="2000" dirty="0">
                <a:latin typeface="Open Sans"/>
              </a:rPr>
              <a:t>:</a:t>
            </a:r>
            <a:endParaRPr lang="ru-RU" sz="2000" i="1" dirty="0">
              <a:latin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5D6285-ED89-4D10-8964-DCB2A830DEF1}"/>
              </a:ext>
            </a:extLst>
          </p:cNvPr>
          <p:cNvSpPr txBox="1"/>
          <p:nvPr/>
        </p:nvSpPr>
        <p:spPr>
          <a:xfrm>
            <a:off x="356616" y="4221610"/>
            <a:ext cx="461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484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61E15B9F-30BE-4B74-8232-F80FC77AA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6" r="22622"/>
          <a:stretch/>
        </p:blipFill>
        <p:spPr bwMode="auto">
          <a:xfrm>
            <a:off x="5029200" y="910939"/>
            <a:ext cx="4114800" cy="55778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4FBA62-62D4-4733-8AB4-A8A047B5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439862"/>
            <a:ext cx="4343400" cy="457200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b="0" i="0" dirty="0">
                <a:effectLst/>
                <a:latin typeface="+mn-lt"/>
                <a:cs typeface="Times New Roman" panose="02020603050405020304" pitchFamily="18" charset="0"/>
              </a:rPr>
              <a:t>В конце 1980-х британский ученый Тим Бернерс-Ли работал физиком в </a:t>
            </a:r>
            <a:r>
              <a:rPr lang="ru-RU" b="0" i="0" dirty="0" err="1">
                <a:effectLst/>
                <a:latin typeface="+mn-lt"/>
                <a:cs typeface="Times New Roman" panose="02020603050405020304" pitchFamily="18" charset="0"/>
              </a:rPr>
              <a:t>ЦЕРНе</a:t>
            </a:r>
            <a:r>
              <a:rPr lang="ru-RU" b="0" i="0" dirty="0">
                <a:effectLst/>
                <a:latin typeface="+mn-lt"/>
                <a:cs typeface="Times New Roman" panose="02020603050405020304" pitchFamily="18" charset="0"/>
              </a:rPr>
              <a:t> (</a:t>
            </a:r>
            <a:r>
              <a:rPr lang="ru-RU" b="0" i="0" dirty="0" err="1">
                <a:effectLst/>
                <a:latin typeface="+mn-lt"/>
                <a:cs typeface="Times New Roman" panose="02020603050405020304" pitchFamily="18" charset="0"/>
              </a:rPr>
              <a:t>the</a:t>
            </a:r>
            <a:r>
              <a:rPr lang="ru-RU" b="0" i="0" dirty="0"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+mn-lt"/>
                <a:cs typeface="Times New Roman" panose="02020603050405020304" pitchFamily="18" charset="0"/>
              </a:rPr>
              <a:t>European</a:t>
            </a:r>
            <a:r>
              <a:rPr lang="ru-RU" b="0" i="0" dirty="0"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+mn-lt"/>
                <a:cs typeface="Times New Roman" panose="02020603050405020304" pitchFamily="18" charset="0"/>
              </a:rPr>
              <a:t>Organization</a:t>
            </a:r>
            <a:r>
              <a:rPr lang="ru-RU" b="0" i="0" dirty="0">
                <a:effectLst/>
                <a:latin typeface="+mn-lt"/>
                <a:cs typeface="Times New Roman" panose="02020603050405020304" pitchFamily="18" charset="0"/>
              </a:rPr>
              <a:t> for </a:t>
            </a:r>
            <a:r>
              <a:rPr lang="ru-RU" b="0" i="0" dirty="0" err="1">
                <a:effectLst/>
                <a:latin typeface="+mn-lt"/>
                <a:cs typeface="Times New Roman" panose="02020603050405020304" pitchFamily="18" charset="0"/>
              </a:rPr>
              <a:t>Nuclear</a:t>
            </a:r>
            <a:r>
              <a:rPr lang="ru-RU" b="0" i="0" dirty="0"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+mn-lt"/>
                <a:cs typeface="Times New Roman" panose="02020603050405020304" pitchFamily="18" charset="0"/>
              </a:rPr>
              <a:t>Research</a:t>
            </a:r>
            <a:r>
              <a:rPr lang="ru-RU" b="0" i="0" dirty="0">
                <a:effectLst/>
                <a:latin typeface="+mn-lt"/>
                <a:cs typeface="Times New Roman" panose="02020603050405020304" pitchFamily="18" charset="0"/>
              </a:rPr>
              <a:t>). Он разработал для ученых возможность обмена документами через Интернет.</a:t>
            </a:r>
            <a:endParaRPr lang="en-US" b="0" i="0" dirty="0"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После окончания школы он поступил в колледж при Оксфорде. Однажды его лишили доступа к учебным компьютерам за серьезный проступок – хакерскую атаку (по другой версии, его застукали за компьютером лаборатории ядерной физики за компьютерными играми).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7FD874-CCC1-4B1E-8F12-490CCA29C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 anchor="ctr">
            <a:normAutofit/>
          </a:bodyPr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430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3"/>
            <a:ext cx="8430768" cy="1334416"/>
          </a:xfrm>
        </p:spPr>
        <p:txBody>
          <a:bodyPr>
            <a:noAutofit/>
          </a:bodyPr>
          <a:lstStyle/>
          <a:p>
            <a:pPr fontAlgn="base"/>
            <a:r>
              <a:rPr lang="ru-RU" sz="2000" b="0" i="0" dirty="0">
                <a:effectLst/>
                <a:latin typeface="Open Sans"/>
              </a:rPr>
              <a:t>Изменить цвет текста можно, используя свойство </a:t>
            </a:r>
            <a:r>
              <a:rPr lang="en-US" sz="2000" b="0" i="1" dirty="0">
                <a:effectLst/>
                <a:latin typeface="Open Sans"/>
              </a:rPr>
              <a:t>color</a:t>
            </a:r>
            <a:r>
              <a:rPr lang="en-US" sz="2000" b="0" dirty="0">
                <a:effectLst/>
                <a:latin typeface="Open Sans"/>
              </a:rPr>
              <a:t>:</a:t>
            </a:r>
            <a:endParaRPr lang="ru-RU" sz="2000" b="0" i="1" dirty="0">
              <a:effectLst/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ЦВЕТ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818D15-7A32-48A0-A553-BFFD032AD0CA}"/>
              </a:ext>
            </a:extLst>
          </p:cNvPr>
          <p:cNvSpPr txBox="1"/>
          <p:nvPr/>
        </p:nvSpPr>
        <p:spPr>
          <a:xfrm>
            <a:off x="356616" y="1552778"/>
            <a:ext cx="5804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aquamarine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0674FBA-F252-4FF9-AC03-EC60FC4A831A}"/>
              </a:ext>
            </a:extLst>
          </p:cNvPr>
          <p:cNvSpPr txBox="1">
            <a:spLocks/>
          </p:cNvSpPr>
          <p:nvPr/>
        </p:nvSpPr>
        <p:spPr>
          <a:xfrm>
            <a:off x="356616" y="2887193"/>
            <a:ext cx="8430768" cy="133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sz="2000" b="0" i="0" dirty="0">
                <a:effectLst/>
                <a:latin typeface="Open Sans"/>
              </a:rPr>
              <a:t>Изменить цвет фона можно, используя свойство </a:t>
            </a:r>
            <a:r>
              <a:rPr lang="en-US" sz="2000" b="0" i="1" dirty="0">
                <a:effectLst/>
                <a:latin typeface="Open Sans"/>
              </a:rPr>
              <a:t>background-color</a:t>
            </a:r>
            <a:r>
              <a:rPr lang="en-US" sz="2000" dirty="0">
                <a:latin typeface="Open Sans"/>
              </a:rPr>
              <a:t>:</a:t>
            </a:r>
            <a:endParaRPr lang="ru-RU" sz="2000" i="1" dirty="0">
              <a:latin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194191B-EAD9-4357-A081-54194211302B}"/>
              </a:ext>
            </a:extLst>
          </p:cNvPr>
          <p:cNvSpPr txBox="1"/>
          <p:nvPr/>
        </p:nvSpPr>
        <p:spPr>
          <a:xfrm>
            <a:off x="356616" y="3298279"/>
            <a:ext cx="461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chocolate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503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3"/>
            <a:ext cx="8430768" cy="5150250"/>
          </a:xfrm>
        </p:spPr>
        <p:txBody>
          <a:bodyPr>
            <a:noAutofit/>
          </a:bodyPr>
          <a:lstStyle/>
          <a:p>
            <a:pPr fontAlgn="base"/>
            <a:r>
              <a:rPr lang="ru-RU" sz="2000" b="0" i="0" dirty="0">
                <a:effectLst/>
                <a:latin typeface="Open Sans"/>
              </a:rPr>
              <a:t>Существуют различные способы задать цвет: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latin typeface="Open Sans"/>
              </a:rPr>
              <a:t>По названию: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ru-RU" sz="2000" b="0" i="1" dirty="0">
              <a:effectLst/>
              <a:latin typeface="Open Sans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ru-RU" sz="2000" i="1" dirty="0">
              <a:latin typeface="Open Sans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HEX: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RGB: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RGBA:</a:t>
            </a:r>
            <a:endParaRPr lang="ru-RU" sz="2000" dirty="0"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ЗАДАНИЕ ЦВЕТА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3D16C8A-C732-4C02-A5FF-2FF3AE69496E}"/>
              </a:ext>
            </a:extLst>
          </p:cNvPr>
          <p:cNvSpPr txBox="1"/>
          <p:nvPr/>
        </p:nvSpPr>
        <p:spPr>
          <a:xfrm>
            <a:off x="794657" y="2052348"/>
            <a:ext cx="4615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1746ED-6C01-44D6-A954-262E288BF51F}"/>
              </a:ext>
            </a:extLst>
          </p:cNvPr>
          <p:cNvSpPr txBox="1"/>
          <p:nvPr/>
        </p:nvSpPr>
        <p:spPr>
          <a:xfrm>
            <a:off x="794657" y="3188207"/>
            <a:ext cx="4615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#0000FF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707552F-22A1-48DC-A3AA-C48D41B03B43}"/>
              </a:ext>
            </a:extLst>
          </p:cNvPr>
          <p:cNvSpPr txBox="1"/>
          <p:nvPr/>
        </p:nvSpPr>
        <p:spPr>
          <a:xfrm>
            <a:off x="794657" y="4324066"/>
            <a:ext cx="4615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1AB394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4A4A076-4E7B-43BF-BBAC-17239EC1F53C}"/>
              </a:ext>
            </a:extLst>
          </p:cNvPr>
          <p:cNvSpPr txBox="1"/>
          <p:nvPr/>
        </p:nvSpPr>
        <p:spPr>
          <a:xfrm>
            <a:off x="794657" y="5459925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1AB394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6261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3"/>
            <a:ext cx="8430768" cy="5150250"/>
          </a:xfrm>
        </p:spPr>
        <p:txBody>
          <a:bodyPr>
            <a:noAutofit/>
          </a:bodyPr>
          <a:lstStyle/>
          <a:p>
            <a:pPr fontAlgn="base"/>
            <a:r>
              <a:rPr lang="ru-RU" sz="2000" dirty="0">
                <a:latin typeface="Open Sans"/>
              </a:rPr>
              <a:t>Относительные: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Open Sans"/>
              </a:rPr>
              <a:t>em</a:t>
            </a:r>
            <a:r>
              <a:rPr lang="en-US" sz="2000" i="1" dirty="0">
                <a:latin typeface="Open Sans"/>
              </a:rPr>
              <a:t> </a:t>
            </a:r>
            <a:r>
              <a:rPr lang="en-US" sz="2000" dirty="0">
                <a:latin typeface="Open Sans"/>
              </a:rPr>
              <a:t>– </a:t>
            </a:r>
            <a:r>
              <a:rPr lang="ru-RU" sz="2000" dirty="0">
                <a:latin typeface="Open Sans"/>
              </a:rPr>
              <a:t>размер шрифта от текущего элемента </a:t>
            </a:r>
            <a:r>
              <a:rPr lang="ru-RU" sz="2000" i="1" dirty="0">
                <a:latin typeface="Open Sans"/>
              </a:rPr>
              <a:t>(</a:t>
            </a:r>
            <a:r>
              <a:rPr lang="en-US" sz="2000" i="1" dirty="0">
                <a:latin typeface="Open Sans"/>
              </a:rPr>
              <a:t>2em </a:t>
            </a:r>
            <a:r>
              <a:rPr lang="ru-RU" sz="2000" dirty="0">
                <a:latin typeface="Open Sans"/>
              </a:rPr>
              <a:t>= 2 размера от текущего элемента</a:t>
            </a:r>
            <a:r>
              <a:rPr lang="ru-RU" sz="2000" i="1" dirty="0">
                <a:latin typeface="Open Sans"/>
              </a:rPr>
              <a:t>).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Open Sans"/>
              </a:rPr>
              <a:t>rem – </a:t>
            </a:r>
            <a:r>
              <a:rPr lang="ru-RU" sz="2000" dirty="0">
                <a:latin typeface="Open Sans"/>
              </a:rPr>
              <a:t>размер шрифта от основного элемента (обычно от </a:t>
            </a:r>
            <a:r>
              <a:rPr lang="en-US" sz="2000" dirty="0">
                <a:latin typeface="Open Sans"/>
              </a:rPr>
              <a:t>html</a:t>
            </a:r>
            <a:r>
              <a:rPr lang="ru-RU" sz="2000" dirty="0">
                <a:latin typeface="Open Sans"/>
              </a:rPr>
              <a:t>)</a:t>
            </a:r>
            <a:r>
              <a:rPr lang="en-US" sz="2000" dirty="0">
                <a:latin typeface="Open Sans"/>
              </a:rPr>
              <a:t>.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Open Sans"/>
              </a:rPr>
              <a:t>%</a:t>
            </a:r>
            <a:r>
              <a:rPr lang="ru-RU" sz="2000" i="1" dirty="0">
                <a:latin typeface="Open Sans"/>
              </a:rPr>
              <a:t> </a:t>
            </a:r>
            <a:r>
              <a:rPr lang="en-US" sz="2000" i="1" dirty="0">
                <a:latin typeface="Open Sans"/>
              </a:rPr>
              <a:t>–</a:t>
            </a:r>
            <a:r>
              <a:rPr lang="ru-RU" sz="2000" dirty="0">
                <a:latin typeface="Open Sans"/>
              </a:rPr>
              <a:t> проценты.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Open Sans"/>
              </a:rPr>
              <a:t>vw</a:t>
            </a:r>
            <a:r>
              <a:rPr lang="ru-RU" sz="2000" i="1" dirty="0">
                <a:latin typeface="Open Sans"/>
              </a:rPr>
              <a:t> </a:t>
            </a:r>
            <a:r>
              <a:rPr lang="en-US" sz="2000" i="1" dirty="0">
                <a:latin typeface="Open Sans"/>
              </a:rPr>
              <a:t>–</a:t>
            </a:r>
            <a:r>
              <a:rPr lang="ru-RU" sz="2000" i="1" dirty="0">
                <a:latin typeface="Open Sans"/>
              </a:rPr>
              <a:t> </a:t>
            </a:r>
            <a:r>
              <a:rPr lang="ru-RU" sz="2000" dirty="0">
                <a:latin typeface="Open Sans"/>
              </a:rPr>
              <a:t>относительно 1% от ширины </a:t>
            </a:r>
            <a:r>
              <a:rPr lang="en-US" sz="2000" dirty="0">
                <a:latin typeface="Open Sans"/>
              </a:rPr>
              <a:t>viewport.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Open Sans"/>
              </a:rPr>
              <a:t>vh</a:t>
            </a:r>
            <a:r>
              <a:rPr lang="en-US" sz="2000" i="1" dirty="0">
                <a:latin typeface="Open Sans"/>
              </a:rPr>
              <a:t> – </a:t>
            </a:r>
            <a:r>
              <a:rPr lang="ru-RU" sz="2000" dirty="0">
                <a:latin typeface="Open Sans"/>
              </a:rPr>
              <a:t>относительно 1% от высоты </a:t>
            </a:r>
            <a:r>
              <a:rPr lang="en-US" sz="2000" dirty="0">
                <a:latin typeface="Open Sans"/>
              </a:rPr>
              <a:t>viewport.</a:t>
            </a:r>
            <a:endParaRPr lang="ru-RU" sz="2000" i="1" dirty="0"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ЕДИНИЦЫ ИЗМЕРЕНИЯ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26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3"/>
            <a:ext cx="8430768" cy="5150250"/>
          </a:xfrm>
        </p:spPr>
        <p:txBody>
          <a:bodyPr>
            <a:noAutofit/>
          </a:bodyPr>
          <a:lstStyle/>
          <a:p>
            <a:pPr fontAlgn="base"/>
            <a:r>
              <a:rPr lang="ru-RU" sz="2000" dirty="0">
                <a:latin typeface="Open Sans"/>
              </a:rPr>
              <a:t>Абсолютные: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Open Sans"/>
              </a:rPr>
              <a:t>px </a:t>
            </a:r>
            <a:r>
              <a:rPr lang="en-US" sz="2000" dirty="0">
                <a:latin typeface="Open Sans"/>
              </a:rPr>
              <a:t>– </a:t>
            </a:r>
            <a:r>
              <a:rPr lang="ru-RU" sz="2000" dirty="0">
                <a:latin typeface="Open Sans"/>
              </a:rPr>
              <a:t>пиксель </a:t>
            </a:r>
            <a:r>
              <a:rPr lang="ru-RU" sz="2000" i="1" dirty="0">
                <a:latin typeface="Open Sans"/>
              </a:rPr>
              <a:t>(</a:t>
            </a:r>
            <a:r>
              <a:rPr lang="en-US" sz="2000" i="1" dirty="0">
                <a:latin typeface="Open Sans"/>
              </a:rPr>
              <a:t>1px </a:t>
            </a:r>
            <a:r>
              <a:rPr lang="en-US" sz="2000" dirty="0">
                <a:latin typeface="Open Sans"/>
              </a:rPr>
              <a:t>= 1/96 </a:t>
            </a:r>
            <a:r>
              <a:rPr lang="ru-RU" sz="2000" dirty="0">
                <a:latin typeface="Open Sans"/>
              </a:rPr>
              <a:t>часть от 1</a:t>
            </a:r>
            <a:r>
              <a:rPr lang="ru-RU" sz="2000" i="1" dirty="0">
                <a:latin typeface="Open Sans"/>
              </a:rPr>
              <a:t>). </a:t>
            </a:r>
            <a:r>
              <a:rPr lang="ru-RU" sz="2000" dirty="0">
                <a:latin typeface="Open Sans"/>
              </a:rPr>
              <a:t>Пиксель зависит от устройства просмотра.</a:t>
            </a:r>
            <a:endParaRPr lang="ru-RU" sz="2000" i="1" dirty="0">
              <a:latin typeface="Open Sans"/>
            </a:endParaRP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Open Sans"/>
              </a:rPr>
              <a:t>in –</a:t>
            </a:r>
            <a:r>
              <a:rPr lang="ru-RU" sz="2000" i="1" dirty="0">
                <a:latin typeface="Open Sans"/>
              </a:rPr>
              <a:t> </a:t>
            </a:r>
            <a:r>
              <a:rPr lang="ru-RU" sz="2000" dirty="0">
                <a:latin typeface="Open Sans"/>
              </a:rPr>
              <a:t>дюйм (</a:t>
            </a:r>
            <a:r>
              <a:rPr lang="en-US" sz="2000" i="1" dirty="0">
                <a:latin typeface="Open Sans"/>
              </a:rPr>
              <a:t>1in </a:t>
            </a:r>
            <a:r>
              <a:rPr lang="en-US" sz="2000" dirty="0">
                <a:latin typeface="Open Sans"/>
              </a:rPr>
              <a:t>= </a:t>
            </a:r>
            <a:r>
              <a:rPr lang="en-US" sz="2000" i="1" dirty="0">
                <a:latin typeface="Open Sans"/>
              </a:rPr>
              <a:t>96px</a:t>
            </a:r>
            <a:r>
              <a:rPr lang="en-US" sz="2000" dirty="0">
                <a:latin typeface="Open Sans"/>
              </a:rPr>
              <a:t> = </a:t>
            </a:r>
            <a:r>
              <a:rPr lang="en-US" sz="2000" i="1" dirty="0">
                <a:latin typeface="Open Sans"/>
              </a:rPr>
              <a:t>2,54cm</a:t>
            </a:r>
            <a:r>
              <a:rPr lang="ru-RU" sz="2000" dirty="0">
                <a:latin typeface="Open Sans"/>
              </a:rPr>
              <a:t>)</a:t>
            </a:r>
            <a:r>
              <a:rPr lang="en-US" sz="2000" dirty="0">
                <a:latin typeface="Open Sans"/>
              </a:rPr>
              <a:t>.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Open Sans"/>
              </a:rPr>
              <a:t>pt</a:t>
            </a:r>
            <a:r>
              <a:rPr lang="ru-RU" sz="2000" i="1" dirty="0">
                <a:latin typeface="Open Sans"/>
              </a:rPr>
              <a:t> </a:t>
            </a:r>
            <a:r>
              <a:rPr lang="en-US" sz="2000" i="1" dirty="0">
                <a:latin typeface="Open Sans"/>
              </a:rPr>
              <a:t>–</a:t>
            </a:r>
            <a:r>
              <a:rPr lang="ru-RU" sz="2000" i="1" dirty="0">
                <a:latin typeface="Open Sans"/>
              </a:rPr>
              <a:t> </a:t>
            </a:r>
            <a:r>
              <a:rPr lang="ru-RU" sz="2000" dirty="0">
                <a:latin typeface="Open Sans"/>
              </a:rPr>
              <a:t>пункт (</a:t>
            </a:r>
            <a:r>
              <a:rPr lang="en-US" sz="2000" i="1" dirty="0">
                <a:latin typeface="Open Sans"/>
              </a:rPr>
              <a:t>1pt </a:t>
            </a:r>
            <a:r>
              <a:rPr lang="en-US" sz="2000" dirty="0">
                <a:latin typeface="Open Sans"/>
              </a:rPr>
              <a:t>= 1/</a:t>
            </a:r>
            <a:r>
              <a:rPr lang="ru-RU" sz="2000" dirty="0">
                <a:latin typeface="Open Sans"/>
              </a:rPr>
              <a:t>72</a:t>
            </a:r>
            <a:r>
              <a:rPr lang="en-US" sz="2000" dirty="0">
                <a:latin typeface="Open Sans"/>
              </a:rPr>
              <a:t> </a:t>
            </a:r>
            <a:r>
              <a:rPr lang="ru-RU" sz="2000" dirty="0">
                <a:latin typeface="Open Sans"/>
              </a:rPr>
              <a:t>часть от 1).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Open Sans"/>
              </a:rPr>
              <a:t>cm –</a:t>
            </a:r>
            <a:r>
              <a:rPr lang="ru-RU" sz="2000" i="1" dirty="0">
                <a:latin typeface="Open Sans"/>
              </a:rPr>
              <a:t> </a:t>
            </a:r>
            <a:r>
              <a:rPr lang="ru-RU" sz="2000" dirty="0">
                <a:latin typeface="Open Sans"/>
              </a:rPr>
              <a:t>сантиметр</a:t>
            </a:r>
            <a:r>
              <a:rPr lang="en-US" sz="2000" dirty="0">
                <a:latin typeface="Open Sans"/>
              </a:rPr>
              <a:t>.</a:t>
            </a:r>
          </a:p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latin typeface="Open Sans"/>
              </a:rPr>
              <a:t>mm –</a:t>
            </a:r>
            <a:r>
              <a:rPr lang="ru-RU" sz="2000" i="1" dirty="0">
                <a:latin typeface="Open Sans"/>
              </a:rPr>
              <a:t> </a:t>
            </a:r>
            <a:r>
              <a:rPr lang="ru-RU" sz="2000" dirty="0">
                <a:latin typeface="Open Sans"/>
              </a:rPr>
              <a:t>миллиметр</a:t>
            </a:r>
            <a:r>
              <a:rPr lang="en-US" sz="2000" dirty="0">
                <a:latin typeface="Open Sans"/>
              </a:rPr>
              <a:t>.</a:t>
            </a:r>
            <a:endParaRPr lang="ru-RU" sz="2000" i="1" dirty="0"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ЕДИНИЦЫ ИЗМЕРЕНИЯ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57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2403611"/>
            <a:ext cx="7993606" cy="709704"/>
          </a:xfrm>
          <a:solidFill>
            <a:schemeClr val="accent2"/>
          </a:solidFill>
        </p:spPr>
        <p:txBody>
          <a:bodyPr/>
          <a:lstStyle/>
          <a:p>
            <a:r>
              <a:rPr lang="ru-RU" sz="5400" dirty="0"/>
              <a:t>ПОДКЛЮЧЕНИЕ </a:t>
            </a:r>
            <a:r>
              <a:rPr lang="en-US" sz="5400" dirty="0"/>
              <a:t>CSS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9177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2"/>
            <a:ext cx="8430768" cy="1819221"/>
          </a:xfrm>
        </p:spPr>
        <p:txBody>
          <a:bodyPr>
            <a:noAutofit/>
          </a:bodyPr>
          <a:lstStyle/>
          <a:p>
            <a:pPr fontAlgn="base"/>
            <a:r>
              <a:rPr lang="ru-RU" sz="2000">
                <a:latin typeface="Open Sans"/>
              </a:rPr>
              <a:t>Существует 3 способа подключить </a:t>
            </a:r>
            <a:r>
              <a:rPr lang="en-US" sz="2000">
                <a:latin typeface="Open Sans"/>
              </a:rPr>
              <a:t>CSS </a:t>
            </a:r>
            <a:r>
              <a:rPr lang="ru-RU" sz="2000">
                <a:latin typeface="Open Sans"/>
              </a:rPr>
              <a:t>к </a:t>
            </a:r>
            <a:r>
              <a:rPr lang="en-US" sz="2000">
                <a:latin typeface="Open Sans"/>
              </a:rPr>
              <a:t>HTML: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>
                <a:latin typeface="Open Sans"/>
              </a:rPr>
              <a:t>Инлайновый (</a:t>
            </a:r>
            <a:r>
              <a:rPr lang="en-US" sz="2000">
                <a:latin typeface="Open Sans"/>
              </a:rPr>
              <a:t>inline</a:t>
            </a:r>
            <a:r>
              <a:rPr lang="ru-RU" sz="2000">
                <a:latin typeface="Open Sans"/>
              </a:rPr>
              <a:t>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>
                <a:latin typeface="Open Sans"/>
              </a:rPr>
              <a:t>Внутренний</a:t>
            </a:r>
            <a:r>
              <a:rPr lang="en-US" sz="2000">
                <a:latin typeface="Open Sans"/>
              </a:rPr>
              <a:t> (internal)</a:t>
            </a:r>
            <a:r>
              <a:rPr lang="ru-RU" sz="2000">
                <a:latin typeface="Open Sans"/>
              </a:rPr>
              <a:t>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>
                <a:latin typeface="Open Sans"/>
              </a:rPr>
              <a:t>Внешний</a:t>
            </a:r>
            <a:r>
              <a:rPr lang="en-US" sz="2000">
                <a:latin typeface="Open Sans"/>
              </a:rPr>
              <a:t> (external)</a:t>
            </a:r>
            <a:r>
              <a:rPr lang="ru-RU" sz="2000">
                <a:latin typeface="Open Sans"/>
              </a:rPr>
              <a:t>.</a:t>
            </a:r>
            <a:endParaRPr lang="ru-RU" sz="2000" dirty="0"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КАК ПОДКЛЮЧИТЬ </a:t>
            </a:r>
            <a:r>
              <a:rPr lang="en-US" dirty="0"/>
              <a:t>CSS</a:t>
            </a:r>
          </a:p>
        </p:txBody>
      </p:sp>
      <p:pic>
        <p:nvPicPr>
          <p:cNvPr id="29698" name="Picture 2" descr="Types of CSS - javatpoint">
            <a:extLst>
              <a:ext uri="{FF2B5EF4-FFF2-40B4-BE49-F238E27FC236}">
                <a16:creationId xmlns="" xmlns:a16="http://schemas.microsoft.com/office/drawing/2014/main" id="{19E5CE5F-6EE5-4F4D-92BD-2BFBDB2CB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637746"/>
            <a:ext cx="3981450" cy="341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867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2"/>
            <a:ext cx="8430768" cy="2287308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Добавляется непосредственно к элементу через атрибут </a:t>
            </a:r>
            <a:r>
              <a:rPr lang="ru-RU" sz="2000" b="0" i="0" dirty="0" err="1">
                <a:solidFill>
                  <a:srgbClr val="464547"/>
                </a:solidFill>
                <a:effectLst/>
                <a:latin typeface="Open Sans"/>
              </a:rPr>
              <a:t>styl</a:t>
            </a:r>
            <a:r>
              <a:rPr lang="en-US" sz="2000" b="0" i="0" dirty="0">
                <a:solidFill>
                  <a:srgbClr val="464547"/>
                </a:solidFill>
                <a:effectLst/>
                <a:latin typeface="Open Sans"/>
              </a:rPr>
              <a:t>e.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Заданный стиль только у данного элемента на данной страниц</a:t>
            </a:r>
            <a:r>
              <a:rPr lang="ru-RU" sz="2000" dirty="0">
                <a:solidFill>
                  <a:srgbClr val="464547"/>
                </a:solidFill>
                <a:latin typeface="Open Sans"/>
              </a:rPr>
              <a:t>е.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Нельзя </a:t>
            </a:r>
            <a:r>
              <a:rPr lang="ru-RU" sz="2000" b="0" i="0" dirty="0" err="1">
                <a:solidFill>
                  <a:srgbClr val="464547"/>
                </a:solidFill>
                <a:effectLst/>
                <a:latin typeface="Open Sans"/>
              </a:rPr>
              <a:t>переиспользовать</a:t>
            </a: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Рекомендуется избегать данный спосо</a:t>
            </a:r>
            <a:r>
              <a:rPr lang="ru-RU" sz="2000" dirty="0">
                <a:solidFill>
                  <a:srgbClr val="464547"/>
                </a:solidFill>
                <a:latin typeface="Open Sans"/>
              </a:rPr>
              <a:t>б.</a:t>
            </a:r>
            <a:endParaRPr lang="ru-RU" sz="2000" dirty="0"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B7A5EF-A51C-4B3F-88DA-A050FB38E2F7}"/>
              </a:ext>
            </a:extLst>
          </p:cNvPr>
          <p:cNvSpPr txBox="1"/>
          <p:nvPr/>
        </p:nvSpPr>
        <p:spPr>
          <a:xfrm>
            <a:off x="356615" y="3794651"/>
            <a:ext cx="84307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2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"color: red;"</a:t>
            </a:r>
            <a:r>
              <a:rPr lang="en-US" sz="2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&gt;DON'T USE INLINE STYLES!&lt;/</a:t>
            </a:r>
            <a:r>
              <a:rPr lang="en-US" sz="2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8535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2"/>
            <a:ext cx="3834384" cy="2287308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Стили добавляются в тег &lt;</a:t>
            </a:r>
            <a:r>
              <a:rPr lang="ru-RU" sz="2000" b="0" i="0" dirty="0" err="1">
                <a:solidFill>
                  <a:srgbClr val="464547"/>
                </a:solidFill>
                <a:effectLst/>
                <a:latin typeface="Open Sans"/>
              </a:rPr>
              <a:t>style</a:t>
            </a: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&gt;, который в свою очередь находится в теге &lt;</a:t>
            </a:r>
            <a:r>
              <a:rPr lang="ru-RU" sz="2000" b="0" i="0" dirty="0" err="1">
                <a:solidFill>
                  <a:srgbClr val="464547"/>
                </a:solidFill>
                <a:effectLst/>
                <a:latin typeface="Open Sans"/>
              </a:rPr>
              <a:t>head</a:t>
            </a:r>
            <a:r>
              <a:rPr lang="en-US" sz="2000" b="0" i="0" dirty="0">
                <a:solidFill>
                  <a:srgbClr val="464547"/>
                </a:solidFill>
                <a:effectLst/>
                <a:latin typeface="Open Sans"/>
              </a:rPr>
              <a:t>&gt;.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Стили только для элементов, расположенных на текущей страниц</a:t>
            </a:r>
            <a:r>
              <a:rPr lang="ru-RU" sz="2000" dirty="0">
                <a:solidFill>
                  <a:srgbClr val="464547"/>
                </a:solidFill>
                <a:latin typeface="Open Sans"/>
              </a:rPr>
              <a:t>е.</a:t>
            </a:r>
            <a:endParaRPr lang="en-US" sz="2000" dirty="0">
              <a:solidFill>
                <a:srgbClr val="464547"/>
              </a:solidFill>
              <a:latin typeface="Open Sans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Рекомендуется избегать данный спосо</a:t>
            </a:r>
            <a:r>
              <a:rPr lang="ru-RU" sz="2000" dirty="0">
                <a:solidFill>
                  <a:srgbClr val="464547"/>
                </a:solidFill>
                <a:latin typeface="Open Sans"/>
              </a:rPr>
              <a:t>б.</a:t>
            </a:r>
            <a:endParaRPr lang="ru-RU" sz="2000" dirty="0"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AFC081-8A55-4BF4-A9FC-2F5DD7FC6531}"/>
              </a:ext>
            </a:extLst>
          </p:cNvPr>
          <p:cNvSpPr txBox="1"/>
          <p:nvPr/>
        </p:nvSpPr>
        <p:spPr>
          <a:xfrm>
            <a:off x="4376058" y="1166842"/>
            <a:ext cx="47679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&gt;Internal&lt;/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&gt;DON'T USE INTERNAL STYLES!&lt;/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15961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3B1F54-2225-4F10-8019-EE28FD8F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B6670-ED61-4617-B5B6-2044A037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141692"/>
            <a:ext cx="8430768" cy="2287308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Отдельный файл со стилями,  путь к которому определяется в теге&lt;</a:t>
            </a:r>
            <a:r>
              <a:rPr lang="ru-RU" sz="2000" b="0" i="0" dirty="0" err="1">
                <a:solidFill>
                  <a:srgbClr val="464547"/>
                </a:solidFill>
                <a:effectLst/>
                <a:latin typeface="Open Sans"/>
              </a:rPr>
              <a:t>head</a:t>
            </a: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&gt;</a:t>
            </a:r>
            <a:r>
              <a:rPr lang="en-US" sz="2000" b="0" i="0" dirty="0">
                <a:solidFill>
                  <a:srgbClr val="464547"/>
                </a:solidFill>
                <a:effectLst/>
                <a:latin typeface="Open Sans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Файл имеет расширение ".</a:t>
            </a:r>
            <a:r>
              <a:rPr lang="en-US" sz="2000" b="0" i="0" dirty="0" err="1">
                <a:solidFill>
                  <a:srgbClr val="464547"/>
                </a:solidFill>
                <a:effectLst/>
                <a:latin typeface="Open Sans"/>
              </a:rPr>
              <a:t>css</a:t>
            </a:r>
            <a:r>
              <a:rPr lang="en-US" sz="2000" b="0" i="0" dirty="0">
                <a:solidFill>
                  <a:srgbClr val="464547"/>
                </a:solidFill>
                <a:effectLst/>
                <a:latin typeface="Open Sans"/>
              </a:rPr>
              <a:t>"</a:t>
            </a:r>
            <a:r>
              <a:rPr lang="ru-RU" sz="2000" dirty="0">
                <a:solidFill>
                  <a:srgbClr val="464547"/>
                </a:solidFill>
                <a:latin typeface="Open Sans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464547"/>
                </a:solidFill>
                <a:effectLst/>
                <a:latin typeface="Open Sans"/>
              </a:rPr>
              <a:t>Переиспользуемые</a:t>
            </a: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 стил</a:t>
            </a:r>
            <a:r>
              <a:rPr lang="ru-RU" sz="2000" dirty="0">
                <a:solidFill>
                  <a:srgbClr val="464547"/>
                </a:solidFill>
                <a:latin typeface="Open Sans"/>
              </a:rPr>
              <a:t>и</a:t>
            </a: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Рекомендуется использовать данный способ (</a:t>
            </a:r>
            <a:r>
              <a:rPr lang="ru-RU" sz="2000" b="0" i="0" dirty="0" err="1">
                <a:solidFill>
                  <a:srgbClr val="464547"/>
                </a:solidFill>
                <a:effectLst/>
                <a:latin typeface="Open Sans"/>
              </a:rPr>
              <a:t>Best</a:t>
            </a: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 </a:t>
            </a:r>
            <a:r>
              <a:rPr lang="ru-RU" sz="2000" b="0" i="0" dirty="0" err="1">
                <a:solidFill>
                  <a:srgbClr val="464547"/>
                </a:solidFill>
                <a:effectLst/>
                <a:latin typeface="Open Sans"/>
              </a:rPr>
              <a:t>practice</a:t>
            </a:r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)</a:t>
            </a:r>
            <a:r>
              <a:rPr lang="ru-RU" sz="2000" dirty="0">
                <a:solidFill>
                  <a:srgbClr val="464547"/>
                </a:solidFill>
                <a:latin typeface="Open Sans"/>
              </a:rPr>
              <a:t>.</a:t>
            </a:r>
            <a:endParaRPr lang="ru-RU" sz="2000" dirty="0">
              <a:latin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A4F72A-5ADE-4D56-84EB-146D4B032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A9A7E2E-5CD5-4C31-B462-6DD27B544F62}"/>
              </a:ext>
            </a:extLst>
          </p:cNvPr>
          <p:cNvSpPr txBox="1"/>
          <p:nvPr/>
        </p:nvSpPr>
        <p:spPr>
          <a:xfrm>
            <a:off x="489858" y="3429000"/>
            <a:ext cx="465908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&gt;External&lt;/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"styles.css"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&gt;USE EXTERNAL STYLES&lt;/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57E1EC-70BA-43CD-9EB4-896879E23C2D}"/>
              </a:ext>
            </a:extLst>
          </p:cNvPr>
          <p:cNvSpPr txBox="1"/>
          <p:nvPr/>
        </p:nvSpPr>
        <p:spPr>
          <a:xfrm>
            <a:off x="5333999" y="4413885"/>
            <a:ext cx="3320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747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СИЛЬНЫЕ ВОПРОСЫ: СИЛЬНЫЕ ВОПРОСЫ">
            <a:extLst>
              <a:ext uri="{FF2B5EF4-FFF2-40B4-BE49-F238E27FC236}">
                <a16:creationId xmlns="" xmlns:a16="http://schemas.microsoft.com/office/drawing/2014/main" id="{1618CC28-3D61-49F0-B13B-A9E5EA8D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914400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0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65500392-839F-4A5A-83DA-C8DD77DA1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1762" y="1439862"/>
            <a:ext cx="3171875" cy="21648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A884CCE-E711-46E8-B5AE-AB442119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439862"/>
            <a:ext cx="5126037" cy="4797652"/>
          </a:xfrm>
        </p:spPr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n-US" sz="2800" b="1" i="0" dirty="0">
                <a:effectLst/>
              </a:rPr>
              <a:t>World Wide Web Consortium</a:t>
            </a:r>
          </a:p>
          <a:p>
            <a:pPr marL="0" indent="0" algn="ctr" fontAlgn="base">
              <a:buNone/>
            </a:pPr>
            <a:r>
              <a:rPr lang="ru-RU" sz="2000" dirty="0"/>
              <a:t>Консорциум всемирной паутины</a:t>
            </a:r>
          </a:p>
          <a:p>
            <a:pPr marL="0" indent="0" algn="ctr" fontAlgn="base">
              <a:buNone/>
            </a:pPr>
            <a:r>
              <a:rPr lang="ru-RU" sz="2000" dirty="0"/>
              <a:t>Основная организация международных стандартов для Всемирной паутины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(</a:t>
            </a:r>
            <a:r>
              <a:rPr lang="en-US" sz="2000" dirty="0"/>
              <a:t>WWW </a:t>
            </a:r>
            <a:r>
              <a:rPr lang="ru-RU" sz="2000" dirty="0"/>
              <a:t>или </a:t>
            </a:r>
            <a:r>
              <a:rPr lang="en-US" sz="2000" dirty="0"/>
              <a:t>W3C</a:t>
            </a:r>
            <a:r>
              <a:rPr lang="ru-RU" sz="2000" dirty="0"/>
              <a:t>)</a:t>
            </a:r>
            <a:endParaRPr lang="en-US" sz="2000" dirty="0"/>
          </a:p>
          <a:p>
            <a:pPr marL="0" indent="0" fontAlgn="base">
              <a:buNone/>
            </a:pPr>
            <a:r>
              <a:rPr lang="ru-RU" sz="2000" dirty="0"/>
              <a:t>Процесс стандартизации:</a:t>
            </a:r>
          </a:p>
          <a:p>
            <a:pPr fontAlgn="base"/>
            <a:r>
              <a:rPr lang="ru-RU" sz="2000" dirty="0"/>
              <a:t>Черновик спецификации (</a:t>
            </a:r>
            <a:r>
              <a:rPr lang="en-US" sz="2000" dirty="0"/>
              <a:t>D</a:t>
            </a:r>
            <a:r>
              <a:rPr lang="ru-RU" sz="2000" dirty="0"/>
              <a:t>)</a:t>
            </a:r>
            <a:endParaRPr lang="en-US" sz="2000" dirty="0"/>
          </a:p>
          <a:p>
            <a:pPr fontAlgn="base"/>
            <a:r>
              <a:rPr lang="ru-RU" sz="2000" dirty="0"/>
              <a:t>Рабочий проект (</a:t>
            </a:r>
            <a:r>
              <a:rPr lang="en-US" sz="2000" dirty="0"/>
              <a:t>WD</a:t>
            </a:r>
            <a:r>
              <a:rPr lang="ru-RU" sz="2000" dirty="0"/>
              <a:t>)</a:t>
            </a:r>
            <a:endParaRPr lang="en-US" sz="2000" dirty="0"/>
          </a:p>
          <a:p>
            <a:pPr fontAlgn="base"/>
            <a:r>
              <a:rPr lang="ru-RU" sz="2000" dirty="0"/>
              <a:t>Возможный кандидат (</a:t>
            </a:r>
            <a:r>
              <a:rPr lang="en-US" sz="2000" dirty="0"/>
              <a:t>CR</a:t>
            </a:r>
            <a:r>
              <a:rPr lang="ru-RU" sz="2000" dirty="0"/>
              <a:t>)</a:t>
            </a:r>
            <a:endParaRPr lang="en-US" sz="2000" dirty="0"/>
          </a:p>
          <a:p>
            <a:pPr fontAlgn="base"/>
            <a:r>
              <a:rPr lang="ru-RU" sz="2000" dirty="0"/>
              <a:t>Предлагаемая рекомендация (</a:t>
            </a:r>
            <a:r>
              <a:rPr lang="en-US" sz="2000" dirty="0"/>
              <a:t>PR</a:t>
            </a:r>
            <a:r>
              <a:rPr lang="ru-RU" sz="2000" dirty="0"/>
              <a:t>)</a:t>
            </a:r>
            <a:endParaRPr lang="en-US" sz="2000" dirty="0"/>
          </a:p>
          <a:p>
            <a:pPr fontAlgn="base"/>
            <a:r>
              <a:rPr lang="ru-RU" sz="2000" dirty="0" err="1"/>
              <a:t>Рекамендация</a:t>
            </a:r>
            <a:r>
              <a:rPr lang="ru-RU" sz="2000" dirty="0"/>
              <a:t> </a:t>
            </a:r>
            <a:r>
              <a:rPr lang="en-US" sz="2000" dirty="0"/>
              <a:t>W3C (REC)</a:t>
            </a:r>
            <a:endParaRPr lang="ru-RU" sz="2000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D432BBD-5B1B-4724-8EBC-CDD4EDFD2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 anchor="ctr">
            <a:normAutofit/>
          </a:bodyPr>
          <a:lstStyle/>
          <a:p>
            <a:pPr fontAlgn="base"/>
            <a:r>
              <a:rPr lang="en-US" b="1" i="0">
                <a:effectLst/>
              </a:rPr>
              <a:t>W3C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8ABEBF-8B4D-43EF-A083-B364D25BB723}"/>
              </a:ext>
            </a:extLst>
          </p:cNvPr>
          <p:cNvSpPr txBox="1"/>
          <p:nvPr/>
        </p:nvSpPr>
        <p:spPr>
          <a:xfrm>
            <a:off x="4094136" y="3429000"/>
            <a:ext cx="4689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https://www.w3.org/TR/html5/</a:t>
            </a:r>
          </a:p>
        </p:txBody>
      </p:sp>
    </p:spTree>
    <p:extLst>
      <p:ext uri="{BB962C8B-B14F-4D97-AF65-F5344CB8AC3E}">
        <p14:creationId xmlns:p14="http://schemas.microsoft.com/office/powerpoint/2010/main" val="33406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D7405C3-06C6-B442-A253-FDEEFDD8C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701B54-5FCB-4242-8CA0-58EAE7EC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https://developer.mozilla.org/ru/docs/Learn/Getting_started_with_the_web/HTML_basics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https://developer.mozilla.org/ru/docs/Learn/Getting_started_with_the_web/CSS_basics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DFD194-4B19-E74D-B1D0-0407C6A9DC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x-none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81917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7779463-3FE8-475F-9986-BF2F3A7E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73" y="1439863"/>
            <a:ext cx="8430768" cy="4572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HTML 2.0 —</a:t>
            </a:r>
            <a:r>
              <a:rPr lang="ru-RU" sz="1200" dirty="0"/>
              <a:t>24 ноября 1995;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HTML 3.0 — 28 </a:t>
            </a:r>
            <a:r>
              <a:rPr lang="ru-RU" sz="1200" dirty="0"/>
              <a:t>марта 1995;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HTML 3.2 — </a:t>
            </a:r>
            <a:r>
              <a:rPr lang="ru-RU" sz="1200" dirty="0"/>
              <a:t>14 января 1997;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HTML 4.0 — 18 </a:t>
            </a:r>
            <a:r>
              <a:rPr lang="ru-RU" sz="1200" dirty="0"/>
              <a:t>декабря 1997;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HTML 4.01 — 24 </a:t>
            </a:r>
            <a:r>
              <a:rPr lang="ru-RU" sz="1200" dirty="0"/>
              <a:t>декабря 1999;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ISO/IEC (</a:t>
            </a:r>
            <a:r>
              <a:rPr lang="ru-RU" sz="1200" dirty="0"/>
              <a:t>так называемый </a:t>
            </a:r>
            <a:r>
              <a:rPr lang="en-US" sz="1200" dirty="0"/>
              <a:t>ISO HTML) — 15 </a:t>
            </a:r>
            <a:r>
              <a:rPr lang="ru-RU" sz="1200" dirty="0"/>
              <a:t>мая 2000 года;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HTML5 — 28 </a:t>
            </a:r>
            <a:r>
              <a:rPr lang="ru-RU" sz="1200" dirty="0"/>
              <a:t>октября 2014 года;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HTML 5.1 </a:t>
            </a:r>
            <a:r>
              <a:rPr lang="ru-RU" sz="1200" dirty="0"/>
              <a:t>начал разрабатываться 17 декабря 2012 года. Рекомендован к применению с 1 ноября 2016 года;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HTML 5.2 </a:t>
            </a:r>
            <a:r>
              <a:rPr lang="ru-RU" sz="1200" dirty="0"/>
              <a:t>был представлен 14 декабря 2017 года;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en-US" sz="1200" dirty="0"/>
              <a:t>HTML 5.3 </a:t>
            </a:r>
            <a:r>
              <a:rPr lang="ru-RU" sz="1200" dirty="0"/>
              <a:t>был представлен 24 декабря 2018 года.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293074E-06AC-4EED-B405-1F2C9AC00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 anchor="ctr">
            <a:normAutofit/>
          </a:bodyPr>
          <a:lstStyle/>
          <a:p>
            <a:r>
              <a:rPr lang="en-US" dirty="0"/>
              <a:t>HTML-</a:t>
            </a:r>
            <a:r>
              <a:rPr lang="ru-RU" dirty="0"/>
              <a:t>ВЕРСИИ</a:t>
            </a:r>
          </a:p>
        </p:txBody>
      </p:sp>
    </p:spTree>
    <p:extLst>
      <p:ext uri="{BB962C8B-B14F-4D97-AF65-F5344CB8AC3E}">
        <p14:creationId xmlns:p14="http://schemas.microsoft.com/office/powerpoint/2010/main" val="16885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B618B003-F859-4799-A115-3580E2A3B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5FA8AB6-AC4B-4F25-8EE0-D1E2E9B8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b="0" i="0" dirty="0">
                <a:solidFill>
                  <a:srgbClr val="222222"/>
                </a:solidFill>
                <a:effectLst/>
                <a:latin typeface="+mn-lt"/>
              </a:rPr>
              <a:t>Согласно спецификациям HTML и XHTML тег DOCTYPE (что означает «объявление типа документа») сообщает валидатору, какую именно версию (X)HTML вы используете в своей странице.</a:t>
            </a:r>
            <a:endParaRPr lang="en-US" b="0" i="0" dirty="0">
              <a:solidFill>
                <a:srgbClr val="222222"/>
              </a:solidFill>
              <a:effectLst/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ru-RU" b="0" i="0" dirty="0">
                <a:solidFill>
                  <a:srgbClr val="222222"/>
                </a:solidFill>
                <a:effectLst/>
                <a:latin typeface="+mn-lt"/>
              </a:rPr>
              <a:t>Этот тег должен всегда находиться в первой строке каждой страницы. Тег DOCTYPE — ключевой компонент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+mn-lt"/>
              </a:rPr>
              <a:t>web</a:t>
            </a:r>
            <a:r>
              <a:rPr lang="ru-RU" b="0" i="0" dirty="0">
                <a:solidFill>
                  <a:srgbClr val="222222"/>
                </a:solidFill>
                <a:effectLst/>
                <a:latin typeface="+mn-lt"/>
              </a:rPr>
              <a:t>-страниц, претендующих на соответствие стандартам: без него ваш код и CSS не пройдут проверку валидатором.</a:t>
            </a:r>
            <a:endParaRPr lang="en-US" b="0" i="0" dirty="0">
              <a:solidFill>
                <a:srgbClr val="222222"/>
              </a:solidFill>
              <a:effectLst/>
              <a:latin typeface="+mn-lt"/>
            </a:endParaRPr>
          </a:p>
          <a:p>
            <a:pPr algn="just"/>
            <a:r>
              <a:rPr lang="ru-RU" dirty="0">
                <a:latin typeface="+mn-lt"/>
              </a:rPr>
              <a:t>Подробнее: </a:t>
            </a:r>
            <a:r>
              <a:rPr lang="en-US" dirty="0">
                <a:latin typeface="+mn-lt"/>
                <a:hlinkClick r:id="rId2"/>
              </a:rPr>
              <a:t>https://habr.com/ru/post/71364</a:t>
            </a:r>
            <a:r>
              <a:rPr lang="ru-RU" dirty="0">
                <a:latin typeface="+mn-lt"/>
              </a:rPr>
              <a:t> 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F4DE36B-52E0-40B9-B5E7-81E76B18D2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DOCTYPE?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="" xmlns:a16="http://schemas.microsoft.com/office/drawing/2014/main" id="{58F27E34-7479-4FE1-9D0E-F6BDF930B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23" name="Объект 22">
            <a:extLst>
              <a:ext uri="{FF2B5EF4-FFF2-40B4-BE49-F238E27FC236}">
                <a16:creationId xmlns="" xmlns:a16="http://schemas.microsoft.com/office/drawing/2014/main" id="{FB51629F-FEF5-4786-8C58-7CE78D4A4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16" y="2064787"/>
            <a:ext cx="8430768" cy="3313639"/>
          </a:xfrm>
          <a:noFill/>
        </p:spPr>
      </p:pic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ECEC840-07FA-4559-AFCD-9B77BE1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932688"/>
          </a:xfrm>
        </p:spPr>
        <p:txBody>
          <a:bodyPr anchor="ctr">
            <a:normAutofit/>
          </a:bodyPr>
          <a:lstStyle/>
          <a:p>
            <a:r>
              <a:rPr lang="ru-RU" dirty="0"/>
              <a:t>СТРУКТУРА </a:t>
            </a:r>
            <a:r>
              <a:rPr lang="en-US" dirty="0"/>
              <a:t>HTML-</a:t>
            </a:r>
            <a:r>
              <a:rPr lang="ru-RU" dirty="0"/>
              <a:t>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58544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="" xmlns:a16="http://schemas.microsoft.com/office/drawing/2014/main" id="{2DCEC363-F1CD-42A8-A7A3-4FE2B2844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C5F52DC-1DC1-44FD-ADB7-9F3C6ED6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932688"/>
          </a:xfrm>
        </p:spPr>
        <p:txBody>
          <a:bodyPr anchor="ctr">
            <a:normAutofit/>
          </a:bodyPr>
          <a:lstStyle/>
          <a:p>
            <a:r>
              <a:rPr lang="ru-RU" dirty="0"/>
              <a:t>СТРУКТУРА </a:t>
            </a:r>
            <a:r>
              <a:rPr lang="en-US" dirty="0"/>
              <a:t>HTML-</a:t>
            </a:r>
            <a:r>
              <a:rPr lang="ru-RU" dirty="0"/>
              <a:t>ДОКУМЕНТА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EAD1756E-6428-4572-AAED-5F31EDA8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2096262"/>
          </a:xfrm>
        </p:spPr>
        <p:txBody>
          <a:bodyPr>
            <a:normAutofit fontScale="92500" lnSpcReduction="20000"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dirty="0">
                <a:effectLst/>
                <a:latin typeface="+mn-lt"/>
              </a:rPr>
              <a:t>Все </a:t>
            </a:r>
            <a:r>
              <a:rPr lang="en-US" sz="2000" b="0" dirty="0">
                <a:effectLst/>
                <a:latin typeface="+mn-lt"/>
              </a:rPr>
              <a:t>HTML </a:t>
            </a:r>
            <a:r>
              <a:rPr lang="ru-RU" sz="2000" dirty="0">
                <a:latin typeface="+mn-lt"/>
              </a:rPr>
              <a:t>документы должны начинаться с указания типа текущего документа: </a:t>
            </a:r>
            <a:r>
              <a:rPr lang="en-US" sz="2000" dirty="0">
                <a:latin typeface="+mn-lt"/>
              </a:rPr>
              <a:t>&lt;!doctype html&gt;;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Сам </a:t>
            </a:r>
            <a:r>
              <a:rPr lang="en-US" sz="2000" dirty="0">
                <a:latin typeface="+mn-lt"/>
              </a:rPr>
              <a:t>HTML </a:t>
            </a:r>
            <a:r>
              <a:rPr lang="ru-RU" sz="2000" dirty="0">
                <a:latin typeface="+mn-lt"/>
              </a:rPr>
              <a:t>должен начинаться с </a:t>
            </a:r>
            <a:r>
              <a:rPr lang="en-US" sz="2000" dirty="0">
                <a:latin typeface="+mn-lt"/>
              </a:rPr>
              <a:t>&lt;html&gt;</a:t>
            </a:r>
            <a:r>
              <a:rPr lang="ru-RU" sz="2000" dirty="0">
                <a:latin typeface="+mn-lt"/>
              </a:rPr>
              <a:t> и заканчиваться на</a:t>
            </a:r>
            <a:r>
              <a:rPr lang="en-US" sz="2000" dirty="0">
                <a:latin typeface="+mn-lt"/>
              </a:rPr>
              <a:t> &lt;/html&gt;;</a:t>
            </a:r>
            <a:endParaRPr lang="ru-RU" sz="2000" dirty="0"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dirty="0">
                <a:effectLst/>
                <a:latin typeface="+mn-lt"/>
              </a:rPr>
              <a:t>Информация о странице, например заголовок вкладки, скрипты, стили и метаданные заключены в </a:t>
            </a:r>
            <a:r>
              <a:rPr lang="en-US" sz="2000" b="0" dirty="0">
                <a:effectLst/>
                <a:latin typeface="+mn-lt"/>
              </a:rPr>
              <a:t>&lt;head&gt;…&lt;/head&gt;;</a:t>
            </a:r>
          </a:p>
        </p:txBody>
      </p:sp>
      <p:sp>
        <p:nvSpPr>
          <p:cNvPr id="19" name="Объект 7">
            <a:extLst>
              <a:ext uri="{FF2B5EF4-FFF2-40B4-BE49-F238E27FC236}">
                <a16:creationId xmlns="" xmlns:a16="http://schemas.microsoft.com/office/drawing/2014/main" id="{98F4689B-D99A-404B-B19A-B2F4AAF10D4F}"/>
              </a:ext>
            </a:extLst>
          </p:cNvPr>
          <p:cNvSpPr txBox="1">
            <a:spLocks/>
          </p:cNvSpPr>
          <p:nvPr/>
        </p:nvSpPr>
        <p:spPr>
          <a:xfrm>
            <a:off x="356616" y="3531869"/>
            <a:ext cx="5032348" cy="209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Видимая часть документа заключена в </a:t>
            </a:r>
            <a:r>
              <a:rPr lang="en-US" sz="2000" dirty="0">
                <a:latin typeface="+mn-lt"/>
              </a:rPr>
              <a:t>&lt;body&gt;…&lt;/body&gt;.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2B6749E-114C-43E3-BF85-FBF68154D703}"/>
              </a:ext>
            </a:extLst>
          </p:cNvPr>
          <p:cNvSpPr txBox="1"/>
          <p:nvPr/>
        </p:nvSpPr>
        <p:spPr>
          <a:xfrm>
            <a:off x="5641258" y="3531869"/>
            <a:ext cx="3502742" cy="3195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&gt;My First Webpage&lt;/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&gt;Heading level 1&lt;/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&gt;This is paragraph&lt;/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endParaRPr lang="ru-RU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3535493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1079</Words>
  <Application>Microsoft Office PowerPoint</Application>
  <PresentationFormat>Экран (4:3)</PresentationFormat>
  <Paragraphs>437</Paragraphs>
  <Slides>50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50</vt:i4>
      </vt:variant>
    </vt:vector>
  </HeadingPairs>
  <TitlesOfParts>
    <vt:vector size="61" baseType="lpstr">
      <vt:lpstr>ＭＳ Ｐゴシック</vt:lpstr>
      <vt:lpstr>Arial</vt:lpstr>
      <vt:lpstr>Arial Black</vt:lpstr>
      <vt:lpstr>Calibri</vt:lpstr>
      <vt:lpstr>Consolas</vt:lpstr>
      <vt:lpstr>Lucida Grande</vt:lpstr>
      <vt:lpstr>Open Sans</vt:lpstr>
      <vt:lpstr>Times New Roman</vt:lpstr>
      <vt:lpstr>Trebuchet MS</vt:lpstr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Sidorov</dc:creator>
  <cp:lastModifiedBy>Matvey Popov</cp:lastModifiedBy>
  <cp:revision>4</cp:revision>
  <dcterms:created xsi:type="dcterms:W3CDTF">2021-03-21T15:49:16Z</dcterms:created>
  <dcterms:modified xsi:type="dcterms:W3CDTF">2023-02-27T11:35:59Z</dcterms:modified>
</cp:coreProperties>
</file>