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Garamond"/>
      <p:regular r:id="rId16"/>
      <p:bold r:id="rId17"/>
      <p:italic r:id="rId18"/>
      <p:boldItalic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8eaQp9/VUam7vw+KvbTwn9MmX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7.xml"/><Relationship Id="rId22" Type="http://schemas.openxmlformats.org/officeDocument/2006/relationships/font" Target="fonts/CenturyGothic-italic.fntdata"/><Relationship Id="rId10" Type="http://schemas.openxmlformats.org/officeDocument/2006/relationships/slide" Target="slides/slide6.xml"/><Relationship Id="rId21" Type="http://schemas.openxmlformats.org/officeDocument/2006/relationships/font" Target="fonts/CenturyGothic-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Garamond-bold.fntdata"/><Relationship Id="rId16" Type="http://schemas.openxmlformats.org/officeDocument/2006/relationships/font" Target="fonts/Garamond-regular.fntdata"/><Relationship Id="rId5" Type="http://schemas.openxmlformats.org/officeDocument/2006/relationships/slide" Target="slides/slide1.xml"/><Relationship Id="rId19" Type="http://schemas.openxmlformats.org/officeDocument/2006/relationships/font" Target="fonts/Garamond-boldItalic.fntdata"/><Relationship Id="rId6" Type="http://schemas.openxmlformats.org/officeDocument/2006/relationships/slide" Target="slides/slide2.xml"/><Relationship Id="rId18" Type="http://schemas.openxmlformats.org/officeDocument/2006/relationships/font" Target="fonts/Garamon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u-R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spTree>
      <p:nvGrpSpPr>
        <p:cNvPr id="24" name="Shape 24"/>
        <p:cNvGrpSpPr/>
        <p:nvPr/>
      </p:nvGrpSpPr>
      <p:grpSpPr>
        <a:xfrm>
          <a:off x="0" y="0"/>
          <a:ext cx="0" cy="0"/>
          <a:chOff x="0" y="0"/>
          <a:chExt cx="0" cy="0"/>
        </a:xfrm>
      </p:grpSpPr>
      <p:grpSp>
        <p:nvGrpSpPr>
          <p:cNvPr id="25" name="Google Shape;25;p13"/>
          <p:cNvGrpSpPr/>
          <p:nvPr/>
        </p:nvGrpSpPr>
        <p:grpSpPr>
          <a:xfrm>
            <a:off x="-1588" y="0"/>
            <a:ext cx="12193588" cy="6861555"/>
            <a:chOff x="-1588" y="0"/>
            <a:chExt cx="12193588" cy="6861555"/>
          </a:xfrm>
        </p:grpSpPr>
        <p:sp>
          <p:nvSpPr>
            <p:cNvPr id="26" name="Google Shape;26;p1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3"/>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3"/>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3"/>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31" name="Google Shape;31;p13"/>
          <p:cNvSpPr txBox="1"/>
          <p:nvPr>
            <p:ph type="ctrTitle"/>
          </p:nvPr>
        </p:nvSpPr>
        <p:spPr>
          <a:xfrm>
            <a:off x="1154955" y="2099733"/>
            <a:ext cx="882565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86D1D8"/>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3" name="Google Shape;33;p13"/>
          <p:cNvSpPr txBox="1"/>
          <p:nvPr>
            <p:ph idx="10" type="dt"/>
          </p:nvPr>
        </p:nvSpPr>
        <p:spPr>
          <a:xfrm rot="5400000">
            <a:off x="10158984" y="1792224"/>
            <a:ext cx="990599" cy="30479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rot="5400000">
            <a:off x="8951976" y="3227832"/>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0" sz="10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3"/>
          <p:cNvSpPr txBox="1"/>
          <p:nvPr>
            <p:ph idx="12" type="sldNum"/>
          </p:nvPr>
        </p:nvSpPr>
        <p:spPr>
          <a:xfrm>
            <a:off x="10351008" y="292608"/>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анорамная фотография с подписью" showMasterSp="0">
  <p:cSld name="Панорамная фотография с подписью">
    <p:spTree>
      <p:nvGrpSpPr>
        <p:cNvPr id="119" name="Shape 119"/>
        <p:cNvGrpSpPr/>
        <p:nvPr/>
      </p:nvGrpSpPr>
      <p:grpSpPr>
        <a:xfrm>
          <a:off x="0" y="0"/>
          <a:ext cx="0" cy="0"/>
          <a:chOff x="0" y="0"/>
          <a:chExt cx="0" cy="0"/>
        </a:xfrm>
      </p:grpSpPr>
      <p:grpSp>
        <p:nvGrpSpPr>
          <p:cNvPr id="120" name="Google Shape;120;p22"/>
          <p:cNvGrpSpPr/>
          <p:nvPr/>
        </p:nvGrpSpPr>
        <p:grpSpPr>
          <a:xfrm>
            <a:off x="-1588" y="0"/>
            <a:ext cx="12193588" cy="6861555"/>
            <a:chOff x="-1588" y="0"/>
            <a:chExt cx="12193588" cy="6861555"/>
          </a:xfrm>
        </p:grpSpPr>
        <p:sp>
          <p:nvSpPr>
            <p:cNvPr id="121" name="Google Shape;121;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2"/>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p:nvPr/>
          </p:nvSpPr>
          <p:spPr>
            <a:xfrm rot="10371525">
              <a:off x="263767" y="443825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2"/>
            <p:cNvSpPr/>
            <p:nvPr/>
          </p:nvSpPr>
          <p:spPr>
            <a:xfrm rot="10800000">
              <a:off x="459506" y="321130"/>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27" name="Google Shape;127;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28" name="Google Shape;128;p22"/>
          <p:cNvSpPr txBox="1"/>
          <p:nvPr>
            <p:ph type="title"/>
          </p:nvPr>
        </p:nvSpPr>
        <p:spPr>
          <a:xfrm>
            <a:off x="1154957" y="496992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2"/>
          <p:cNvSpPr/>
          <p:nvPr>
            <p:ph idx="2" type="pic"/>
          </p:nvPr>
        </p:nvSpPr>
        <p:spPr>
          <a:xfrm>
            <a:off x="1154955" y="685800"/>
            <a:ext cx="8825658" cy="3429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30" name="Google Shape;130;p22"/>
          <p:cNvSpPr txBox="1"/>
          <p:nvPr>
            <p:ph idx="1" type="body"/>
          </p:nvPr>
        </p:nvSpPr>
        <p:spPr>
          <a:xfrm>
            <a:off x="1154957" y="553666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solidFill>
                  <a:srgbClr val="86D1D8"/>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1" name="Google Shape;131;p22"/>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2"/>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пись" showMasterSp="0">
  <p:cSld name="Заголовок и подпись">
    <p:spTree>
      <p:nvGrpSpPr>
        <p:cNvPr id="135" name="Shape 135"/>
        <p:cNvGrpSpPr/>
        <p:nvPr/>
      </p:nvGrpSpPr>
      <p:grpSpPr>
        <a:xfrm>
          <a:off x="0" y="0"/>
          <a:ext cx="0" cy="0"/>
          <a:chOff x="0" y="0"/>
          <a:chExt cx="0" cy="0"/>
        </a:xfrm>
      </p:grpSpPr>
      <p:grpSp>
        <p:nvGrpSpPr>
          <p:cNvPr id="136" name="Google Shape;136;p23"/>
          <p:cNvGrpSpPr/>
          <p:nvPr/>
        </p:nvGrpSpPr>
        <p:grpSpPr>
          <a:xfrm>
            <a:off x="-1588" y="0"/>
            <a:ext cx="12193588" cy="6861555"/>
            <a:chOff x="-1588" y="0"/>
            <a:chExt cx="12193588" cy="6861555"/>
          </a:xfrm>
        </p:grpSpPr>
        <p:sp>
          <p:nvSpPr>
            <p:cNvPr id="137" name="Google Shape;137;p2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a:off x="455612" y="2801319"/>
              <a:ext cx="11277600" cy="3602637"/>
            </a:xfrm>
            <a:custGeom>
              <a:rect b="b" l="l" r="r" t="t"/>
              <a:pathLst>
                <a:path extrusionOk="0" h="7946" w="10000">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lt1"/>
            </a:solidFill>
            <a:ln>
              <a:noFill/>
            </a:ln>
          </p:spPr>
        </p:sp>
        <p:sp>
          <p:nvSpPr>
            <p:cNvPr id="142" name="Google Shape;142;p23"/>
            <p:cNvSpPr/>
            <p:nvPr/>
          </p:nvSpPr>
          <p:spPr>
            <a:xfrm rot="-589932">
              <a:off x="8490951" y="2714874"/>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4" name="Google Shape;144;p23"/>
          <p:cNvSpPr txBox="1"/>
          <p:nvPr>
            <p:ph type="title"/>
          </p:nvPr>
        </p:nvSpPr>
        <p:spPr>
          <a:xfrm>
            <a:off x="1154954" y="1060704"/>
            <a:ext cx="8833104"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3"/>
          <p:cNvSpPr txBox="1"/>
          <p:nvPr>
            <p:ph idx="1" type="body"/>
          </p:nvPr>
        </p:nvSpPr>
        <p:spPr>
          <a:xfrm>
            <a:off x="1152144" y="3547872"/>
            <a:ext cx="8825659" cy="247802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46" name="Google Shape;146;p23"/>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3"/>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3"/>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с подписью" showMasterSp="0">
  <p:cSld name="Цитата с подписью">
    <p:spTree>
      <p:nvGrpSpPr>
        <p:cNvPr id="150" name="Shape 150"/>
        <p:cNvGrpSpPr/>
        <p:nvPr/>
      </p:nvGrpSpPr>
      <p:grpSpPr>
        <a:xfrm>
          <a:off x="0" y="0"/>
          <a:ext cx="0" cy="0"/>
          <a:chOff x="0" y="0"/>
          <a:chExt cx="0" cy="0"/>
        </a:xfrm>
      </p:grpSpPr>
      <p:grpSp>
        <p:nvGrpSpPr>
          <p:cNvPr id="151" name="Google Shape;151;p24"/>
          <p:cNvGrpSpPr/>
          <p:nvPr/>
        </p:nvGrpSpPr>
        <p:grpSpPr>
          <a:xfrm>
            <a:off x="-1588" y="0"/>
            <a:ext cx="12193588" cy="6861555"/>
            <a:chOff x="-1588" y="0"/>
            <a:chExt cx="12193588" cy="6861555"/>
          </a:xfrm>
        </p:grpSpPr>
        <p:sp>
          <p:nvSpPr>
            <p:cNvPr id="152" name="Google Shape;152;p2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4"/>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rot="-589932">
              <a:off x="8490951" y="41851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58" name="Google Shape;158;p24"/>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59" name="Google Shape;159;p24"/>
          <p:cNvSpPr txBox="1"/>
          <p:nvPr/>
        </p:nvSpPr>
        <p:spPr>
          <a:xfrm>
            <a:off x="898295" y="596767"/>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ru-RU" sz="9600">
                <a:solidFill>
                  <a:srgbClr val="86D1D8"/>
                </a:solidFill>
                <a:latin typeface="Arial"/>
                <a:ea typeface="Arial"/>
                <a:cs typeface="Arial"/>
                <a:sym typeface="Arial"/>
              </a:rPr>
              <a:t>“</a:t>
            </a:r>
            <a:endParaRPr/>
          </a:p>
        </p:txBody>
      </p:sp>
      <p:sp>
        <p:nvSpPr>
          <p:cNvPr id="160" name="Google Shape;160;p24"/>
          <p:cNvSpPr txBox="1"/>
          <p:nvPr/>
        </p:nvSpPr>
        <p:spPr>
          <a:xfrm>
            <a:off x="9715063" y="2629300"/>
            <a:ext cx="801912" cy="156966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ru-RU" sz="9600">
                <a:solidFill>
                  <a:srgbClr val="86D1D8"/>
                </a:solidFill>
                <a:latin typeface="Arial"/>
                <a:ea typeface="Arial"/>
                <a:cs typeface="Arial"/>
                <a:sym typeface="Arial"/>
              </a:rPr>
              <a:t>”</a:t>
            </a:r>
            <a:endParaRPr/>
          </a:p>
        </p:txBody>
      </p:sp>
      <p:sp>
        <p:nvSpPr>
          <p:cNvPr id="161" name="Google Shape;161;p24"/>
          <p:cNvSpPr txBox="1"/>
          <p:nvPr>
            <p:ph type="title"/>
          </p:nvPr>
        </p:nvSpPr>
        <p:spPr>
          <a:xfrm>
            <a:off x="1574801" y="980517"/>
            <a:ext cx="8460983" cy="269824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4"/>
          <p:cNvSpPr txBox="1"/>
          <p:nvPr>
            <p:ph idx="1" type="body"/>
          </p:nvPr>
        </p:nvSpPr>
        <p:spPr>
          <a:xfrm>
            <a:off x="1945945" y="3679987"/>
            <a:ext cx="7725772"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cap="small">
                <a:solidFill>
                  <a:srgbClr val="86D1D8"/>
                </a:solidFill>
                <a:latin typeface="Century Gothic"/>
                <a:ea typeface="Century Gothic"/>
                <a:cs typeface="Century Gothic"/>
                <a:sym typeface="Century Gothic"/>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3" name="Google Shape;163;p24"/>
          <p:cNvSpPr txBox="1"/>
          <p:nvPr>
            <p:ph idx="2" type="body"/>
          </p:nvPr>
        </p:nvSpPr>
        <p:spPr>
          <a:xfrm>
            <a:off x="1154954" y="5029198"/>
            <a:ext cx="8825659" cy="997858"/>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64" name="Google Shape;164;p24"/>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4"/>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2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showMasterSp="0">
  <p:cSld name="Карточка имени">
    <p:spTree>
      <p:nvGrpSpPr>
        <p:cNvPr id="168" name="Shape 168"/>
        <p:cNvGrpSpPr/>
        <p:nvPr/>
      </p:nvGrpSpPr>
      <p:grpSpPr>
        <a:xfrm>
          <a:off x="0" y="0"/>
          <a:ext cx="0" cy="0"/>
          <a:chOff x="0" y="0"/>
          <a:chExt cx="0" cy="0"/>
        </a:xfrm>
      </p:grpSpPr>
      <p:grpSp>
        <p:nvGrpSpPr>
          <p:cNvPr id="169" name="Google Shape;169;p25"/>
          <p:cNvGrpSpPr/>
          <p:nvPr/>
        </p:nvGrpSpPr>
        <p:grpSpPr>
          <a:xfrm>
            <a:off x="-1588" y="0"/>
            <a:ext cx="12193588" cy="6861555"/>
            <a:chOff x="-1588" y="0"/>
            <a:chExt cx="12193588" cy="6861555"/>
          </a:xfrm>
        </p:grpSpPr>
        <p:sp>
          <p:nvSpPr>
            <p:cNvPr id="170" name="Google Shape;17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5"/>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5"/>
            <p:cNvSpPr/>
            <p:nvPr/>
          </p:nvSpPr>
          <p:spPr>
            <a:xfrm rot="-589932">
              <a:off x="8490951" y="4193583"/>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5"/>
            <p:cNvSpPr/>
            <p:nvPr/>
          </p:nvSpPr>
          <p:spPr>
            <a:xfrm>
              <a:off x="455612" y="4241801"/>
              <a:ext cx="11277600" cy="2337161"/>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6" name="Google Shape;176;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7" name="Google Shape;177;p25"/>
          <p:cNvSpPr txBox="1"/>
          <p:nvPr>
            <p:ph type="title"/>
          </p:nvPr>
        </p:nvSpPr>
        <p:spPr>
          <a:xfrm>
            <a:off x="1154954" y="2373525"/>
            <a:ext cx="8865623" cy="181965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5"/>
          <p:cNvSpPr txBox="1"/>
          <p:nvPr>
            <p:ph idx="1" type="body"/>
          </p:nvPr>
        </p:nvSpPr>
        <p:spPr>
          <a:xfrm>
            <a:off x="1154954" y="5029200"/>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9" name="Google Shape;179;p25"/>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5"/>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ри колонки">
  <p:cSld name="Три колонки">
    <p:spTree>
      <p:nvGrpSpPr>
        <p:cNvPr id="183" name="Shape 183"/>
        <p:cNvGrpSpPr/>
        <p:nvPr/>
      </p:nvGrpSpPr>
      <p:grpSpPr>
        <a:xfrm>
          <a:off x="0" y="0"/>
          <a:ext cx="0" cy="0"/>
          <a:chOff x="0" y="0"/>
          <a:chExt cx="0" cy="0"/>
        </a:xfrm>
      </p:grpSpPr>
      <p:sp>
        <p:nvSpPr>
          <p:cNvPr id="184" name="Google Shape;184;p2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26"/>
          <p:cNvSpPr txBox="1"/>
          <p:nvPr>
            <p:ph idx="1" type="body"/>
          </p:nvPr>
        </p:nvSpPr>
        <p:spPr>
          <a:xfrm>
            <a:off x="1154954" y="2603500"/>
            <a:ext cx="3129168" cy="576261"/>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86" name="Google Shape;186;p26"/>
          <p:cNvSpPr txBox="1"/>
          <p:nvPr>
            <p:ph idx="2" type="body"/>
          </p:nvPr>
        </p:nvSpPr>
        <p:spPr>
          <a:xfrm>
            <a:off x="1154954" y="3179764"/>
            <a:ext cx="3129168" cy="284729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87" name="Google Shape;187;p26"/>
          <p:cNvSpPr txBox="1"/>
          <p:nvPr>
            <p:ph idx="3" type="body"/>
          </p:nvPr>
        </p:nvSpPr>
        <p:spPr>
          <a:xfrm>
            <a:off x="4512721" y="2603500"/>
            <a:ext cx="3145380" cy="576261"/>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88" name="Google Shape;188;p26"/>
          <p:cNvSpPr txBox="1"/>
          <p:nvPr>
            <p:ph idx="4" type="body"/>
          </p:nvPr>
        </p:nvSpPr>
        <p:spPr>
          <a:xfrm>
            <a:off x="4512721" y="3179764"/>
            <a:ext cx="3145380" cy="284729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89" name="Google Shape;189;p26"/>
          <p:cNvSpPr txBox="1"/>
          <p:nvPr>
            <p:ph idx="5" type="body"/>
          </p:nvPr>
        </p:nvSpPr>
        <p:spPr>
          <a:xfrm>
            <a:off x="7886700" y="2595032"/>
            <a:ext cx="3161029" cy="58473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0" name="Google Shape;190;p26"/>
          <p:cNvSpPr txBox="1"/>
          <p:nvPr>
            <p:ph idx="6" type="body"/>
          </p:nvPr>
        </p:nvSpPr>
        <p:spPr>
          <a:xfrm>
            <a:off x="7886700" y="3179764"/>
            <a:ext cx="3161029" cy="284729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91" name="Google Shape;191;p26"/>
          <p:cNvCxnSpPr/>
          <p:nvPr/>
        </p:nvCxnSpPr>
        <p:spPr>
          <a:xfrm>
            <a:off x="4384991" y="2603500"/>
            <a:ext cx="32564" cy="3423554"/>
          </a:xfrm>
          <a:prstGeom prst="straightConnector1">
            <a:avLst/>
          </a:prstGeom>
          <a:noFill/>
          <a:ln cap="flat" cmpd="sng" w="12700">
            <a:solidFill>
              <a:schemeClr val="dk1">
                <a:alpha val="40000"/>
              </a:schemeClr>
            </a:solidFill>
            <a:prstDash val="solid"/>
            <a:round/>
            <a:headEnd len="sm" w="sm" type="none"/>
            <a:tailEnd len="sm" w="sm" type="none"/>
          </a:ln>
        </p:spPr>
      </p:cxnSp>
      <p:cxnSp>
        <p:nvCxnSpPr>
          <p:cNvPr id="192" name="Google Shape;192;p26"/>
          <p:cNvCxnSpPr/>
          <p:nvPr/>
        </p:nvCxnSpPr>
        <p:spPr>
          <a:xfrm>
            <a:off x="7775824" y="2603500"/>
            <a:ext cx="0" cy="3423554"/>
          </a:xfrm>
          <a:prstGeom prst="straightConnector1">
            <a:avLst/>
          </a:prstGeom>
          <a:noFill/>
          <a:ln cap="flat" cmpd="sng" w="12700">
            <a:solidFill>
              <a:schemeClr val="dk1">
                <a:alpha val="40000"/>
              </a:schemeClr>
            </a:solidFill>
            <a:prstDash val="solid"/>
            <a:round/>
            <a:headEnd len="sm" w="sm" type="none"/>
            <a:tailEnd len="sm" w="sm" type="none"/>
          </a:ln>
        </p:spPr>
      </p:cxnSp>
      <p:sp>
        <p:nvSpPr>
          <p:cNvPr id="193" name="Google Shape;193;p26"/>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6"/>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толбец с тремя рисунками">
  <p:cSld name="Столбец с тремя рисунками">
    <p:spTree>
      <p:nvGrpSpPr>
        <p:cNvPr id="196" name="Shape 196"/>
        <p:cNvGrpSpPr/>
        <p:nvPr/>
      </p:nvGrpSpPr>
      <p:grpSpPr>
        <a:xfrm>
          <a:off x="0" y="0"/>
          <a:ext cx="0" cy="0"/>
          <a:chOff x="0" y="0"/>
          <a:chExt cx="0" cy="0"/>
        </a:xfrm>
      </p:grpSpPr>
      <p:sp>
        <p:nvSpPr>
          <p:cNvPr id="197" name="Google Shape;197;p2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27"/>
          <p:cNvSpPr txBox="1"/>
          <p:nvPr>
            <p:ph idx="1" type="body"/>
          </p:nvPr>
        </p:nvSpPr>
        <p:spPr>
          <a:xfrm>
            <a:off x="1154954" y="4532845"/>
            <a:ext cx="3050438" cy="57626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99" name="Google Shape;199;p27"/>
          <p:cNvSpPr/>
          <p:nvPr>
            <p:ph idx="2" type="pic"/>
          </p:nvPr>
        </p:nvSpPr>
        <p:spPr>
          <a:xfrm>
            <a:off x="1334552" y="2610916"/>
            <a:ext cx="2691242" cy="1584094"/>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0" name="Google Shape;200;p27"/>
          <p:cNvSpPr txBox="1"/>
          <p:nvPr>
            <p:ph idx="3" type="body"/>
          </p:nvPr>
        </p:nvSpPr>
        <p:spPr>
          <a:xfrm>
            <a:off x="1154954" y="5109107"/>
            <a:ext cx="3050438" cy="9179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1" name="Google Shape;201;p27"/>
          <p:cNvSpPr txBox="1"/>
          <p:nvPr>
            <p:ph idx="4" type="body"/>
          </p:nvPr>
        </p:nvSpPr>
        <p:spPr>
          <a:xfrm>
            <a:off x="4568865" y="4532842"/>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2" name="Google Shape;202;p27"/>
          <p:cNvSpPr/>
          <p:nvPr>
            <p:ph idx="5" type="pic"/>
          </p:nvPr>
        </p:nvSpPr>
        <p:spPr>
          <a:xfrm>
            <a:off x="474846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3" name="Google Shape;203;p27"/>
          <p:cNvSpPr txBox="1"/>
          <p:nvPr>
            <p:ph idx="6" type="body"/>
          </p:nvPr>
        </p:nvSpPr>
        <p:spPr>
          <a:xfrm>
            <a:off x="4568865" y="5109108"/>
            <a:ext cx="3050438" cy="91257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204" name="Google Shape;204;p27"/>
          <p:cNvSpPr txBox="1"/>
          <p:nvPr>
            <p:ph idx="7" type="body"/>
          </p:nvPr>
        </p:nvSpPr>
        <p:spPr>
          <a:xfrm>
            <a:off x="7983433" y="4532842"/>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205" name="Google Shape;205;p27"/>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206" name="Google Shape;206;p27"/>
          <p:cNvSpPr txBox="1"/>
          <p:nvPr>
            <p:ph idx="9" type="body"/>
          </p:nvPr>
        </p:nvSpPr>
        <p:spPr>
          <a:xfrm>
            <a:off x="7983433" y="5109107"/>
            <a:ext cx="3050438" cy="91794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207" name="Google Shape;207;p27"/>
          <p:cNvCxnSpPr/>
          <p:nvPr/>
        </p:nvCxnSpPr>
        <p:spPr>
          <a:xfrm>
            <a:off x="4384245" y="2603500"/>
            <a:ext cx="1" cy="3461811"/>
          </a:xfrm>
          <a:prstGeom prst="straightConnector1">
            <a:avLst/>
          </a:prstGeom>
          <a:noFill/>
          <a:ln cap="flat" cmpd="sng" w="12700">
            <a:solidFill>
              <a:schemeClr val="dk1">
                <a:alpha val="40000"/>
              </a:schemeClr>
            </a:solidFill>
            <a:prstDash val="solid"/>
            <a:round/>
            <a:headEnd len="sm" w="sm" type="none"/>
            <a:tailEnd len="sm" w="sm" type="none"/>
          </a:ln>
        </p:spPr>
      </p:cxnSp>
      <p:cxnSp>
        <p:nvCxnSpPr>
          <p:cNvPr id="208" name="Google Shape;208;p27"/>
          <p:cNvCxnSpPr/>
          <p:nvPr/>
        </p:nvCxnSpPr>
        <p:spPr>
          <a:xfrm>
            <a:off x="7807352" y="2603500"/>
            <a:ext cx="0" cy="3461811"/>
          </a:xfrm>
          <a:prstGeom prst="straightConnector1">
            <a:avLst/>
          </a:prstGeom>
          <a:noFill/>
          <a:ln cap="flat" cmpd="sng" w="12700">
            <a:solidFill>
              <a:schemeClr val="dk1">
                <a:alpha val="40000"/>
              </a:schemeClr>
            </a:solidFill>
            <a:prstDash val="solid"/>
            <a:round/>
            <a:headEnd len="sm" w="sm" type="none"/>
            <a:tailEnd len="sm" w="sm" type="none"/>
          </a:ln>
        </p:spPr>
      </p:cxnSp>
      <p:sp>
        <p:nvSpPr>
          <p:cNvPr id="209" name="Google Shape;209;p27"/>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27"/>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212" name="Shape 212"/>
        <p:cNvGrpSpPr/>
        <p:nvPr/>
      </p:nvGrpSpPr>
      <p:grpSpPr>
        <a:xfrm>
          <a:off x="0" y="0"/>
          <a:ext cx="0" cy="0"/>
          <a:chOff x="0" y="0"/>
          <a:chExt cx="0" cy="0"/>
        </a:xfrm>
      </p:grpSpPr>
      <p:sp>
        <p:nvSpPr>
          <p:cNvPr id="213" name="Google Shape;213;p28"/>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28"/>
          <p:cNvSpPr txBox="1"/>
          <p:nvPr>
            <p:ph idx="1" type="body"/>
          </p:nvPr>
        </p:nvSpPr>
        <p:spPr>
          <a:xfrm rot="5400000">
            <a:off x="3855400" y="-105412"/>
            <a:ext cx="3424768"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15" name="Google Shape;215;p28"/>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28"/>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7" name="Google Shape;217;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showMasterSp="0" type="vertTitleAndTx">
  <p:cSld name="VERTICAL_TITLE_AND_VERTICAL_TEXT">
    <p:spTree>
      <p:nvGrpSpPr>
        <p:cNvPr id="218" name="Shape 218"/>
        <p:cNvGrpSpPr/>
        <p:nvPr/>
      </p:nvGrpSpPr>
      <p:grpSpPr>
        <a:xfrm>
          <a:off x="0" y="0"/>
          <a:ext cx="0" cy="0"/>
          <a:chOff x="0" y="0"/>
          <a:chExt cx="0" cy="0"/>
        </a:xfrm>
      </p:grpSpPr>
      <p:grpSp>
        <p:nvGrpSpPr>
          <p:cNvPr id="219" name="Google Shape;219;p29"/>
          <p:cNvGrpSpPr/>
          <p:nvPr/>
        </p:nvGrpSpPr>
        <p:grpSpPr>
          <a:xfrm>
            <a:off x="-1588" y="0"/>
            <a:ext cx="12193588" cy="6861555"/>
            <a:chOff x="-1588" y="0"/>
            <a:chExt cx="12193588" cy="6861555"/>
          </a:xfrm>
        </p:grpSpPr>
        <p:sp>
          <p:nvSpPr>
            <p:cNvPr id="220" name="Google Shape;220;p2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rot="5101749">
              <a:off x="6294738" y="457773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414867" y="402165"/>
              <a:ext cx="6510866"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rot="5400000">
              <a:off x="44492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27" name="Google Shape;227;p2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28" name="Google Shape;228;p29"/>
          <p:cNvSpPr txBox="1"/>
          <p:nvPr>
            <p:ph type="title"/>
          </p:nvPr>
        </p:nvSpPr>
        <p:spPr>
          <a:xfrm rot="5400000">
            <a:off x="6923244" y="2931978"/>
            <a:ext cx="4748591" cy="144156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9" name="Google Shape;229;p29"/>
          <p:cNvSpPr txBox="1"/>
          <p:nvPr>
            <p:ph idx="1" type="body"/>
          </p:nvPr>
        </p:nvSpPr>
        <p:spPr>
          <a:xfrm rot="5400000">
            <a:off x="1908671" y="524748"/>
            <a:ext cx="4748591" cy="625602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30" name="Google Shape;230;p29"/>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29"/>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29"/>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37" name="Shape 37"/>
        <p:cNvGrpSpPr/>
        <p:nvPr/>
      </p:nvGrpSpPr>
      <p:grpSpPr>
        <a:xfrm>
          <a:off x="0" y="0"/>
          <a:ext cx="0" cy="0"/>
          <a:chOff x="0" y="0"/>
          <a:chExt cx="0" cy="0"/>
        </a:xfrm>
      </p:grpSpPr>
      <p:sp>
        <p:nvSpPr>
          <p:cNvPr id="38" name="Google Shape;38;p14"/>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4"/>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showMasterSp="0" type="secHead">
  <p:cSld name="SECTION_HEADER">
    <p:spTree>
      <p:nvGrpSpPr>
        <p:cNvPr id="42" name="Shape 42"/>
        <p:cNvGrpSpPr/>
        <p:nvPr/>
      </p:nvGrpSpPr>
      <p:grpSpPr>
        <a:xfrm>
          <a:off x="0" y="0"/>
          <a:ext cx="0" cy="0"/>
          <a:chOff x="0" y="0"/>
          <a:chExt cx="0" cy="0"/>
        </a:xfrm>
      </p:grpSpPr>
      <p:grpSp>
        <p:nvGrpSpPr>
          <p:cNvPr id="43" name="Google Shape;43;p15"/>
          <p:cNvGrpSpPr/>
          <p:nvPr/>
        </p:nvGrpSpPr>
        <p:grpSpPr>
          <a:xfrm>
            <a:off x="-1588" y="0"/>
            <a:ext cx="12193588" cy="6861555"/>
            <a:chOff x="-1588" y="0"/>
            <a:chExt cx="12193588" cy="6861555"/>
          </a:xfrm>
        </p:grpSpPr>
        <p:sp>
          <p:nvSpPr>
            <p:cNvPr id="44" name="Google Shape;44;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5"/>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5"/>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5"/>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5"/>
            <p:cNvSpPr/>
            <p:nvPr/>
          </p:nvSpPr>
          <p:spPr>
            <a:xfrm>
              <a:off x="7289800" y="402165"/>
              <a:ext cx="44788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5"/>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5"/>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51" name="Google Shape;51;p1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52" name="Google Shape;52;p15"/>
          <p:cNvSpPr txBox="1"/>
          <p:nvPr>
            <p:ph type="title"/>
          </p:nvPr>
        </p:nvSpPr>
        <p:spPr>
          <a:xfrm>
            <a:off x="1154956" y="2679192"/>
            <a:ext cx="4343400" cy="2286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 type="body"/>
          </p:nvPr>
        </p:nvSpPr>
        <p:spPr>
          <a:xfrm>
            <a:off x="6894576" y="2679192"/>
            <a:ext cx="3758184" cy="22860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600"/>
              <a:buNone/>
              <a:defRPr sz="2000" cap="none">
                <a:solidFill>
                  <a:schemeClr val="accent1"/>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4" name="Google Shape;54;p15"/>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58" name="Shape 58"/>
        <p:cNvGrpSpPr/>
        <p:nvPr/>
      </p:nvGrpSpPr>
      <p:grpSpPr>
        <a:xfrm>
          <a:off x="0" y="0"/>
          <a:ext cx="0" cy="0"/>
          <a:chOff x="0" y="0"/>
          <a:chExt cx="0" cy="0"/>
        </a:xfrm>
      </p:grpSpPr>
      <p:sp>
        <p:nvSpPr>
          <p:cNvPr id="59" name="Google Shape;59;p16"/>
          <p:cNvSpPr txBox="1"/>
          <p:nvPr>
            <p:ph type="title"/>
          </p:nvPr>
        </p:nvSpPr>
        <p:spPr>
          <a:xfrm>
            <a:off x="1154953" y="969264"/>
            <a:ext cx="8825659" cy="704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 type="body"/>
          </p:nvPr>
        </p:nvSpPr>
        <p:spPr>
          <a:xfrm>
            <a:off x="1154954" y="2603500"/>
            <a:ext cx="4828032"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16"/>
          <p:cNvSpPr txBox="1"/>
          <p:nvPr>
            <p:ph idx="2" type="body"/>
          </p:nvPr>
        </p:nvSpPr>
        <p:spPr>
          <a:xfrm>
            <a:off x="6208776" y="2603500"/>
            <a:ext cx="4828032"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6"/>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showMasterSp="0" type="blank">
  <p:cSld name="BLANK">
    <p:spTree>
      <p:nvGrpSpPr>
        <p:cNvPr id="65" name="Shape 65"/>
        <p:cNvGrpSpPr/>
        <p:nvPr/>
      </p:nvGrpSpPr>
      <p:grpSpPr>
        <a:xfrm>
          <a:off x="0" y="0"/>
          <a:ext cx="0" cy="0"/>
          <a:chOff x="0" y="0"/>
          <a:chExt cx="0" cy="0"/>
        </a:xfrm>
      </p:grpSpPr>
      <p:sp>
        <p:nvSpPr>
          <p:cNvPr id="66" name="Google Shape;66;p17"/>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7"/>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70" name="Shape 70"/>
        <p:cNvGrpSpPr/>
        <p:nvPr/>
      </p:nvGrpSpPr>
      <p:grpSpPr>
        <a:xfrm>
          <a:off x="0" y="0"/>
          <a:ext cx="0" cy="0"/>
          <a:chOff x="0" y="0"/>
          <a:chExt cx="0" cy="0"/>
        </a:xfrm>
      </p:grpSpPr>
      <p:sp>
        <p:nvSpPr>
          <p:cNvPr id="71" name="Google Shape;71;p18"/>
          <p:cNvSpPr txBox="1"/>
          <p:nvPr>
            <p:ph type="title"/>
          </p:nvPr>
        </p:nvSpPr>
        <p:spPr>
          <a:xfrm>
            <a:off x="1154954" y="973669"/>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 type="body"/>
          </p:nvPr>
        </p:nvSpPr>
        <p:spPr>
          <a:xfrm>
            <a:off x="1154954" y="2603500"/>
            <a:ext cx="88256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18"/>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8"/>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sz="1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76" name="Shape 76"/>
        <p:cNvGrpSpPr/>
        <p:nvPr/>
      </p:nvGrpSpPr>
      <p:grpSpPr>
        <a:xfrm>
          <a:off x="0" y="0"/>
          <a:ext cx="0" cy="0"/>
          <a:chOff x="0" y="0"/>
          <a:chExt cx="0" cy="0"/>
        </a:xfrm>
      </p:grpSpPr>
      <p:sp>
        <p:nvSpPr>
          <p:cNvPr id="77" name="Google Shape;77;p19"/>
          <p:cNvSpPr txBox="1"/>
          <p:nvPr>
            <p:ph type="title"/>
          </p:nvPr>
        </p:nvSpPr>
        <p:spPr>
          <a:xfrm>
            <a:off x="1154954" y="969264"/>
            <a:ext cx="8825659" cy="704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 type="body"/>
          </p:nvPr>
        </p:nvSpPr>
        <p:spPr>
          <a:xfrm>
            <a:off x="1154954" y="2606040"/>
            <a:ext cx="48280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9" name="Google Shape;79;p19"/>
          <p:cNvSpPr txBox="1"/>
          <p:nvPr>
            <p:ph idx="2" type="body"/>
          </p:nvPr>
        </p:nvSpPr>
        <p:spPr>
          <a:xfrm>
            <a:off x="1154954" y="3198448"/>
            <a:ext cx="4828032" cy="2843784"/>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0" name="Google Shape;80;p19"/>
          <p:cNvSpPr txBox="1"/>
          <p:nvPr>
            <p:ph idx="3" type="body"/>
          </p:nvPr>
        </p:nvSpPr>
        <p:spPr>
          <a:xfrm>
            <a:off x="6208776" y="2606040"/>
            <a:ext cx="48280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1" name="Google Shape;81;p19"/>
          <p:cNvSpPr txBox="1"/>
          <p:nvPr>
            <p:ph idx="4" type="body"/>
          </p:nvPr>
        </p:nvSpPr>
        <p:spPr>
          <a:xfrm>
            <a:off x="6208711" y="3187921"/>
            <a:ext cx="4825160" cy="285431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2" name="Google Shape;82;p19"/>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showMasterSp="0" type="objTx">
  <p:cSld name="OBJECT_WITH_CAPTION_TEXT">
    <p:spTree>
      <p:nvGrpSpPr>
        <p:cNvPr id="85" name="Shape 85"/>
        <p:cNvGrpSpPr/>
        <p:nvPr/>
      </p:nvGrpSpPr>
      <p:grpSpPr>
        <a:xfrm>
          <a:off x="0" y="0"/>
          <a:ext cx="0" cy="0"/>
          <a:chOff x="0" y="0"/>
          <a:chExt cx="0" cy="0"/>
        </a:xfrm>
      </p:grpSpPr>
      <p:grpSp>
        <p:nvGrpSpPr>
          <p:cNvPr id="86" name="Google Shape;86;p20"/>
          <p:cNvGrpSpPr/>
          <p:nvPr/>
        </p:nvGrpSpPr>
        <p:grpSpPr>
          <a:xfrm>
            <a:off x="-1588" y="0"/>
            <a:ext cx="12193588" cy="6861555"/>
            <a:chOff x="-1588" y="0"/>
            <a:chExt cx="12193588" cy="6861555"/>
          </a:xfrm>
        </p:grpSpPr>
        <p:sp>
          <p:nvSpPr>
            <p:cNvPr id="87" name="Google Shape;87;p2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0"/>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0"/>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0"/>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0"/>
            <p:cNvSpPr/>
            <p:nvPr/>
          </p:nvSpPr>
          <p:spPr>
            <a:xfrm>
              <a:off x="5713412" y="402165"/>
              <a:ext cx="6055253"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p:nvPr/>
          </p:nvSpPr>
          <p:spPr>
            <a:xfrm rot="-5400000">
              <a:off x="2229377"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3" name="Google Shape;93;p20"/>
            <p:cNvSpPr/>
            <p:nvPr/>
          </p:nvSpPr>
          <p:spPr>
            <a:xfrm rot="-5677511">
              <a:off x="3140485"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0"/>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5" name="Google Shape;95;p20"/>
          <p:cNvSpPr txBox="1"/>
          <p:nvPr>
            <p:ph type="title"/>
          </p:nvPr>
        </p:nvSpPr>
        <p:spPr>
          <a:xfrm>
            <a:off x="1154953" y="1298448"/>
            <a:ext cx="2793159" cy="159715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 type="body"/>
          </p:nvPr>
        </p:nvSpPr>
        <p:spPr>
          <a:xfrm>
            <a:off x="5779008" y="1447800"/>
            <a:ext cx="5195997" cy="4572000"/>
          </a:xfrm>
          <a:prstGeom prst="rect">
            <a:avLst/>
          </a:prstGeom>
          <a:noFill/>
          <a:ln>
            <a:noFill/>
          </a:ln>
        </p:spPr>
        <p:txBody>
          <a:bodyPr anchorCtr="0" anchor="ctr"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7" name="Google Shape;97;p20"/>
          <p:cNvSpPr txBox="1"/>
          <p:nvPr>
            <p:ph idx="2" type="body"/>
          </p:nvPr>
        </p:nvSpPr>
        <p:spPr>
          <a:xfrm>
            <a:off x="1154953" y="3129280"/>
            <a:ext cx="2793159"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86D1D8"/>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8" name="Google Shape;98;p20"/>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showMasterSp="0" type="picTx">
  <p:cSld name="PICTURE_WITH_CAPTION_TEXT">
    <p:spTree>
      <p:nvGrpSpPr>
        <p:cNvPr id="102" name="Shape 102"/>
        <p:cNvGrpSpPr/>
        <p:nvPr/>
      </p:nvGrpSpPr>
      <p:grpSpPr>
        <a:xfrm>
          <a:off x="0" y="0"/>
          <a:ext cx="0" cy="0"/>
          <a:chOff x="0" y="0"/>
          <a:chExt cx="0" cy="0"/>
        </a:xfrm>
      </p:grpSpPr>
      <p:grpSp>
        <p:nvGrpSpPr>
          <p:cNvPr id="103" name="Google Shape;103;p21"/>
          <p:cNvGrpSpPr/>
          <p:nvPr/>
        </p:nvGrpSpPr>
        <p:grpSpPr>
          <a:xfrm>
            <a:off x="-1588" y="0"/>
            <a:ext cx="12193588" cy="6861555"/>
            <a:chOff x="-1588" y="0"/>
            <a:chExt cx="12193588" cy="6861555"/>
          </a:xfrm>
        </p:grpSpPr>
        <p:sp>
          <p:nvSpPr>
            <p:cNvPr id="104" name="Google Shape;104;p21"/>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1"/>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1"/>
            <p:cNvSpPr/>
            <p:nvPr/>
          </p:nvSpPr>
          <p:spPr>
            <a:xfrm>
              <a:off x="6172200" y="402165"/>
              <a:ext cx="5596465" cy="605367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1"/>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10" name="Google Shape;110;p21"/>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12" name="Google Shape;112;p21"/>
          <p:cNvSpPr txBox="1"/>
          <p:nvPr>
            <p:ph type="title"/>
          </p:nvPr>
        </p:nvSpPr>
        <p:spPr>
          <a:xfrm>
            <a:off x="1153907" y="1693332"/>
            <a:ext cx="3860259" cy="17356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1"/>
          <p:cNvSpPr/>
          <p:nvPr>
            <p:ph idx="2" type="pic"/>
          </p:nvPr>
        </p:nvSpPr>
        <p:spPr>
          <a:xfrm>
            <a:off x="6547870" y="1143000"/>
            <a:ext cx="3227193"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4" name="Google Shape;114;p21"/>
          <p:cNvSpPr txBox="1"/>
          <p:nvPr>
            <p:ph idx="1" type="body"/>
          </p:nvPr>
        </p:nvSpPr>
        <p:spPr>
          <a:xfrm>
            <a:off x="1154955" y="3657600"/>
            <a:ext cx="3859212"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solidFill>
                  <a:srgbClr val="86D1D8"/>
                </a:solidFill>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15" name="Google Shape;115;p21"/>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1"/>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2"/>
          <p:cNvGrpSpPr/>
          <p:nvPr/>
        </p:nvGrpSpPr>
        <p:grpSpPr>
          <a:xfrm>
            <a:off x="-1588" y="0"/>
            <a:ext cx="12193588" cy="6861555"/>
            <a:chOff x="-1588" y="0"/>
            <a:chExt cx="12193588" cy="6861555"/>
          </a:xfrm>
        </p:grpSpPr>
        <p:sp>
          <p:nvSpPr>
            <p:cNvPr id="11" name="Google Shape;11;p12"/>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
            <p:cNvSpPr/>
            <p:nvPr/>
          </p:nvSpPr>
          <p:spPr>
            <a:xfrm>
              <a:off x="8761412" y="1828800"/>
              <a:ext cx="2819400" cy="2819400"/>
            </a:xfrm>
            <a:prstGeom prst="ellipse">
              <a:avLst/>
            </a:prstGeom>
            <a:gradFill>
              <a:gsLst>
                <a:gs pos="0">
                  <a:srgbClr val="5F9C9D">
                    <a:alpha val="6666"/>
                  </a:srgbClr>
                </a:gs>
                <a:gs pos="36000">
                  <a:srgbClr val="5F9C9D">
                    <a:alpha val="5882"/>
                  </a:srgbClr>
                </a:gs>
                <a:gs pos="69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2"/>
            <p:cNvSpPr/>
            <p:nvPr/>
          </p:nvSpPr>
          <p:spPr>
            <a:xfrm>
              <a:off x="8761412" y="5870955"/>
              <a:ext cx="990600" cy="990600"/>
            </a:xfrm>
            <a:prstGeom prst="ellipse">
              <a:avLst/>
            </a:prstGeom>
            <a:gradFill>
              <a:gsLst>
                <a:gs pos="0">
                  <a:srgbClr val="5F9C9D">
                    <a:alpha val="13725"/>
                  </a:srgbClr>
                </a:gs>
                <a:gs pos="36000">
                  <a:srgbClr val="5F9C9D">
                    <a:alpha val="6666"/>
                  </a:srgbClr>
                </a:gs>
                <a:gs pos="66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2"/>
            <p:cNvSpPr/>
            <p:nvPr/>
          </p:nvSpPr>
          <p:spPr>
            <a:xfrm>
              <a:off x="-1588" y="2667000"/>
              <a:ext cx="4191000" cy="4191000"/>
            </a:xfrm>
            <a:prstGeom prst="ellipse">
              <a:avLst/>
            </a:prstGeom>
            <a:gradFill>
              <a:gsLst>
                <a:gs pos="0">
                  <a:srgbClr val="5F9C9D">
                    <a:alpha val="10980"/>
                  </a:srgbClr>
                </a:gs>
                <a:gs pos="36000">
                  <a:srgbClr val="5F9C9D">
                    <a:alpha val="9803"/>
                  </a:srgbClr>
                </a:gs>
                <a:gs pos="75000">
                  <a:srgbClr val="5F9C9D">
                    <a:alpha val="0"/>
                  </a:srgbClr>
                </a:gs>
                <a:gs pos="100000">
                  <a:srgbClr val="5F9C9D">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2"/>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2"/>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7" name="Google Shape;17;p1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8" name="Google Shape;18;p12"/>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lt2"/>
              </a:buClr>
              <a:buSzPts val="3600"/>
              <a:buFont typeface="Century Gothic"/>
              <a:buNone/>
              <a:defRPr b="0" i="0" sz="36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9" name="Google Shape;19;p12"/>
          <p:cNvSpPr txBox="1"/>
          <p:nvPr>
            <p:ph idx="1" type="body"/>
          </p:nvPr>
        </p:nvSpPr>
        <p:spPr>
          <a:xfrm>
            <a:off x="1154954" y="2603500"/>
            <a:ext cx="8761413" cy="3416300"/>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20" name="Google Shape;20;p12"/>
          <p:cNvSpPr txBox="1"/>
          <p:nvPr>
            <p:ph idx="10" type="dt"/>
          </p:nvPr>
        </p:nvSpPr>
        <p:spPr>
          <a:xfrm>
            <a:off x="10652760" y="6391656"/>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1" name="Google Shape;21;p12"/>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22" name="Google Shape;22;p12"/>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wotpack.ru/hoyoverse-nachali-banit-telegram-kanaly-za-slivy-po-genshin-impact/?ysclid=lql2c3bior379066912" TargetMode="External"/><Relationship Id="rId4" Type="http://schemas.openxmlformats.org/officeDocument/2006/relationships/hyperlink" Target="https://www.playground.ru/genshin_impact/news/novyj_dnevnik_razrabotchikov_genshin_impact_rasskazyvaet_o_sozdanii_gidro_arhonta-1665749?ysclid=lql2jby16681742546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5" Type="http://schemas.openxmlformats.org/officeDocument/2006/relationships/slide" Target="/ppt/slides/slide5.xml"/><Relationship Id="rId6" Type="http://schemas.openxmlformats.org/officeDocument/2006/relationships/slide" Target="/ppt/slides/slide8.xml"/><Relationship Id="rId7" Type="http://schemas.openxmlformats.org/officeDocument/2006/relationships/slide" Target="/ppt/slides/slide9.xml"/><Relationship Id="rId8" Type="http://schemas.openxmlformats.org/officeDocument/2006/relationships/slide" Target="/ppt/slid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igromania.ru/" TargetMode="External"/><Relationship Id="rId4" Type="http://schemas.openxmlformats.org/officeDocument/2006/relationships/hyperlink" Target="https://stopgame.ru/" TargetMode="External"/><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wotpack.ru/" TargetMode="External"/><Relationship Id="rId4" Type="http://schemas.openxmlformats.org/officeDocument/2006/relationships/hyperlink" Target="https://bravo-stars.ru/" TargetMode="External"/><Relationship Id="rId5" Type="http://schemas.openxmlformats.org/officeDocument/2006/relationships/hyperlink" Target="https://www.playground.ru/" TargetMode="External"/><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
          <p:cNvSpPr txBox="1"/>
          <p:nvPr>
            <p:ph type="ctrTitle"/>
          </p:nvPr>
        </p:nvSpPr>
        <p:spPr>
          <a:xfrm>
            <a:off x="483476" y="1429407"/>
            <a:ext cx="11204027" cy="267764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800"/>
              <a:buFont typeface="Garamond"/>
              <a:buNone/>
            </a:pPr>
            <a:r>
              <a:rPr lang="ru-RU" sz="4800">
                <a:solidFill>
                  <a:schemeClr val="lt1"/>
                </a:solidFill>
                <a:latin typeface="Garamond"/>
                <a:ea typeface="Garamond"/>
                <a:cs typeface="Garamond"/>
                <a:sym typeface="Garamond"/>
              </a:rPr>
              <a:t>Проектная работа по теме:</a:t>
            </a:r>
            <a:br>
              <a:rPr lang="ru-RU" sz="4800">
                <a:solidFill>
                  <a:schemeClr val="lt1"/>
                </a:solidFill>
                <a:latin typeface="Garamond"/>
                <a:ea typeface="Garamond"/>
                <a:cs typeface="Garamond"/>
                <a:sym typeface="Garamond"/>
              </a:rPr>
            </a:br>
            <a:r>
              <a:rPr lang="ru-RU" sz="4800">
                <a:solidFill>
                  <a:schemeClr val="lt1"/>
                </a:solidFill>
                <a:latin typeface="Garamond"/>
                <a:ea typeface="Garamond"/>
                <a:cs typeface="Garamond"/>
                <a:sym typeface="Garamond"/>
              </a:rPr>
              <a:t>«Разработка веб-сайта для новостей о компьютерных играх.»</a:t>
            </a:r>
            <a:endParaRPr sz="4400">
              <a:solidFill>
                <a:schemeClr val="lt1"/>
              </a:solidFill>
              <a:latin typeface="Georgia"/>
              <a:ea typeface="Georgia"/>
              <a:cs typeface="Georgia"/>
              <a:sym typeface="Georgia"/>
            </a:endParaRPr>
          </a:p>
        </p:txBody>
      </p:sp>
      <p:sp>
        <p:nvSpPr>
          <p:cNvPr id="239" name="Google Shape;239;p1"/>
          <p:cNvSpPr txBox="1"/>
          <p:nvPr/>
        </p:nvSpPr>
        <p:spPr>
          <a:xfrm>
            <a:off x="3517750" y="3527951"/>
            <a:ext cx="7965975" cy="2677648"/>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2000"/>
              <a:buFont typeface="Garamond"/>
              <a:buNone/>
            </a:pPr>
            <a:r>
              <a:rPr b="0" i="0" lang="ru-RU" sz="2000" u="none" cap="none" strike="noStrike">
                <a:solidFill>
                  <a:schemeClr val="lt1"/>
                </a:solidFill>
                <a:latin typeface="Garamond"/>
                <a:ea typeface="Garamond"/>
                <a:cs typeface="Garamond"/>
                <a:sym typeface="Garamond"/>
              </a:rPr>
              <a:t>Выполнили:</a:t>
            </a:r>
            <a:endParaRPr/>
          </a:p>
          <a:p>
            <a:pPr indent="0" lvl="0" marL="0" marR="0" rtl="0" algn="r">
              <a:spcBef>
                <a:spcPts val="0"/>
              </a:spcBef>
              <a:spcAft>
                <a:spcPts val="0"/>
              </a:spcAft>
              <a:buClr>
                <a:schemeClr val="lt1"/>
              </a:buClr>
              <a:buSzPts val="2000"/>
              <a:buFont typeface="Garamond"/>
              <a:buNone/>
            </a:pPr>
            <a:r>
              <a:rPr b="0" i="0" lang="ru-RU" sz="2000" u="none" cap="none" strike="noStrike">
                <a:solidFill>
                  <a:schemeClr val="lt1"/>
                </a:solidFill>
                <a:latin typeface="Garamond"/>
                <a:ea typeface="Garamond"/>
                <a:cs typeface="Garamond"/>
                <a:sym typeface="Garamond"/>
              </a:rPr>
              <a:t>Соловьев Дмитрий Александрович, Никишина Вероника Андреевна</a:t>
            </a:r>
            <a:endParaRPr/>
          </a:p>
          <a:p>
            <a:pPr indent="0" lvl="0" marL="0" marR="0" rtl="0" algn="r">
              <a:spcBef>
                <a:spcPts val="0"/>
              </a:spcBef>
              <a:spcAft>
                <a:spcPts val="0"/>
              </a:spcAft>
              <a:buClr>
                <a:schemeClr val="lt1"/>
              </a:buClr>
              <a:buSzPts val="2000"/>
              <a:buFont typeface="Garamond"/>
              <a:buNone/>
            </a:pPr>
            <a:r>
              <a:rPr b="0" i="0" lang="ru-RU" sz="2000" u="none" cap="none" strike="noStrike">
                <a:solidFill>
                  <a:schemeClr val="lt1"/>
                </a:solidFill>
                <a:latin typeface="Garamond"/>
                <a:ea typeface="Garamond"/>
                <a:cs typeface="Garamond"/>
                <a:sym typeface="Garamond"/>
              </a:rPr>
              <a:t>Ученики 10 «А»</a:t>
            </a:r>
            <a:endParaRPr/>
          </a:p>
          <a:p>
            <a:pPr indent="0" lvl="0" marL="0" marR="0" rtl="0" algn="r">
              <a:spcBef>
                <a:spcPts val="0"/>
              </a:spcBef>
              <a:spcAft>
                <a:spcPts val="0"/>
              </a:spcAft>
              <a:buClr>
                <a:schemeClr val="lt1"/>
              </a:buClr>
              <a:buSzPts val="2000"/>
              <a:buFont typeface="Garamond"/>
              <a:buNone/>
            </a:pPr>
            <a:r>
              <a:rPr b="0" i="0" lang="ru-RU" sz="2000" u="none" cap="none" strike="noStrike">
                <a:solidFill>
                  <a:schemeClr val="lt1"/>
                </a:solidFill>
                <a:latin typeface="Garamond"/>
                <a:ea typeface="Garamond"/>
                <a:cs typeface="Garamond"/>
                <a:sym typeface="Garamond"/>
              </a:rPr>
              <a:t>Научный руководитель работы:</a:t>
            </a:r>
            <a:endParaRPr/>
          </a:p>
          <a:p>
            <a:pPr indent="0" lvl="0" marL="0" marR="0" rtl="0" algn="r">
              <a:spcBef>
                <a:spcPts val="0"/>
              </a:spcBef>
              <a:spcAft>
                <a:spcPts val="0"/>
              </a:spcAft>
              <a:buClr>
                <a:schemeClr val="lt1"/>
              </a:buClr>
              <a:buSzPts val="2000"/>
              <a:buFont typeface="Garamond"/>
              <a:buNone/>
            </a:pPr>
            <a:r>
              <a:rPr b="0" i="0" lang="ru-RU" sz="2000" u="none" cap="none" strike="noStrike">
                <a:solidFill>
                  <a:schemeClr val="lt1"/>
                </a:solidFill>
                <a:latin typeface="Garamond"/>
                <a:ea typeface="Garamond"/>
                <a:cs typeface="Garamond"/>
                <a:sym typeface="Garamond"/>
              </a:rPr>
              <a:t>Зунин В.В.</a:t>
            </a:r>
            <a:endParaRPr b="0" i="0" sz="2000" u="none" cap="none" strike="noStrike">
              <a:solidFill>
                <a:schemeClr val="lt1"/>
              </a:solidFill>
              <a:latin typeface="Garamond"/>
              <a:ea typeface="Garamond"/>
              <a:cs typeface="Garamond"/>
              <a:sym typeface="Garamond"/>
            </a:endParaRPr>
          </a:p>
        </p:txBody>
      </p:sp>
      <p:sp>
        <p:nvSpPr>
          <p:cNvPr id="240" name="Google Shape;240;p1"/>
          <p:cNvSpPr txBox="1"/>
          <p:nvPr>
            <p:ph idx="12" type="sldNum"/>
          </p:nvPr>
        </p:nvSpPr>
        <p:spPr>
          <a:xfrm>
            <a:off x="10351008" y="292608"/>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ru-RU"/>
              <a:t>‹#›</a:t>
            </a:fld>
            <a:endParaRPr/>
          </a:p>
        </p:txBody>
      </p:sp>
      <p:sp>
        <p:nvSpPr>
          <p:cNvPr id="320" name="Google Shape;320;p10"/>
          <p:cNvSpPr/>
          <p:nvPr/>
        </p:nvSpPr>
        <p:spPr>
          <a:xfrm>
            <a:off x="877844" y="942568"/>
            <a:ext cx="391004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3600">
                <a:solidFill>
                  <a:schemeClr val="lt1"/>
                </a:solidFill>
                <a:latin typeface="Garamond"/>
                <a:ea typeface="Garamond"/>
                <a:cs typeface="Garamond"/>
                <a:sym typeface="Garamond"/>
              </a:rPr>
              <a:t>Список литературы</a:t>
            </a:r>
            <a:endParaRPr/>
          </a:p>
        </p:txBody>
      </p:sp>
      <p:sp>
        <p:nvSpPr>
          <p:cNvPr id="321" name="Google Shape;321;p10"/>
          <p:cNvSpPr/>
          <p:nvPr/>
        </p:nvSpPr>
        <p:spPr>
          <a:xfrm>
            <a:off x="488961" y="2287518"/>
            <a:ext cx="11314156" cy="4570482"/>
          </a:xfrm>
          <a:prstGeom prst="rect">
            <a:avLst/>
          </a:prstGeom>
          <a:noFill/>
          <a:ln>
            <a:noFill/>
          </a:ln>
        </p:spPr>
        <p:txBody>
          <a:bodyPr anchorCtr="0" anchor="t" bIns="45700" lIns="91425" spcFirstLastPara="1" rIns="91425" wrap="square" tIns="45700">
            <a:spAutoFit/>
          </a:bodyPr>
          <a:lstStyle/>
          <a:p>
            <a:pPr indent="450215" lvl="0" marL="0" marR="0" rtl="0" algn="just">
              <a:spcBef>
                <a:spcPts val="0"/>
              </a:spcBef>
              <a:spcAft>
                <a:spcPts val="0"/>
              </a:spcAft>
              <a:buNone/>
            </a:pPr>
            <a:r>
              <a:rPr lang="ru-RU" sz="1500">
                <a:solidFill>
                  <a:srgbClr val="000000"/>
                </a:solidFill>
                <a:latin typeface="Times New Roman"/>
                <a:ea typeface="Times New Roman"/>
                <a:cs typeface="Times New Roman"/>
                <a:sym typeface="Times New Roman"/>
              </a:rPr>
              <a:t>[1] Википедия. Свободная энциклопедия [Электронный ресурс] URL: </a:t>
            </a:r>
            <a:r>
              <a:rPr lang="ru-RU" sz="1500" u="sng">
                <a:solidFill>
                  <a:srgbClr val="0000FF"/>
                </a:solidFill>
                <a:latin typeface="Times New Roman"/>
                <a:ea typeface="Times New Roman"/>
                <a:cs typeface="Times New Roman"/>
                <a:sym typeface="Times New Roman"/>
              </a:rPr>
              <a:t>https://ru.wikipedia.org/wiki/%D0%A1%D0%B0%D0%B9%D1%82</a:t>
            </a:r>
            <a:r>
              <a:rPr lang="ru-RU" sz="1500">
                <a:solidFill>
                  <a:srgbClr val="000000"/>
                </a:solidFill>
                <a:latin typeface="Times New Roman"/>
                <a:ea typeface="Times New Roman"/>
                <a:cs typeface="Times New Roman"/>
                <a:sym typeface="Times New Roman"/>
              </a:rPr>
              <a:t>(дата обращения: 25.12.2023)</a:t>
            </a:r>
            <a:endParaRPr sz="1500">
              <a:solidFill>
                <a:schemeClr val="dk1"/>
              </a:solidFill>
              <a:latin typeface="Century Gothic"/>
              <a:ea typeface="Century Gothic"/>
              <a:cs typeface="Century Gothic"/>
              <a:sym typeface="Century Gothic"/>
            </a:endParaRPr>
          </a:p>
          <a:p>
            <a:pPr indent="450215" lvl="0" marL="0" marR="0" rtl="0" algn="just">
              <a:spcBef>
                <a:spcPts val="0"/>
              </a:spcBef>
              <a:spcAft>
                <a:spcPts val="0"/>
              </a:spcAft>
              <a:buNone/>
            </a:pPr>
            <a:r>
              <a:rPr lang="ru-RU" sz="1500">
                <a:solidFill>
                  <a:srgbClr val="000000"/>
                </a:solidFill>
                <a:latin typeface="Times New Roman"/>
                <a:ea typeface="Times New Roman"/>
                <a:cs typeface="Times New Roman"/>
                <a:sym typeface="Times New Roman"/>
              </a:rPr>
              <a:t>[2] dairnin</a:t>
            </a:r>
            <a:r>
              <a:rPr b="1" lang="ru-RU" sz="1500">
                <a:solidFill>
                  <a:srgbClr val="000000"/>
                </a:solidFill>
                <a:latin typeface="Times New Roman"/>
                <a:ea typeface="Times New Roman"/>
                <a:cs typeface="Times New Roman"/>
                <a:sym typeface="Times New Roman"/>
              </a:rPr>
              <a:t> </a:t>
            </a:r>
            <a:r>
              <a:rPr lang="ru-RU" sz="1500">
                <a:solidFill>
                  <a:srgbClr val="000000"/>
                </a:solidFill>
                <a:latin typeface="Times New Roman"/>
                <a:ea typeface="Times New Roman"/>
                <a:cs typeface="Times New Roman"/>
                <a:sym typeface="Times New Roman"/>
              </a:rPr>
              <a:t>“HoYoverse начали банить Telegram-каналы за сливы по Genshin Impact” (05.12.2023) URL: </a:t>
            </a:r>
            <a:r>
              <a:rPr lang="ru-RU" sz="1500" u="sng">
                <a:solidFill>
                  <a:srgbClr val="0070C0"/>
                </a:solidFill>
                <a:latin typeface="Times New Roman"/>
                <a:ea typeface="Times New Roman"/>
                <a:cs typeface="Times New Roman"/>
                <a:sym typeface="Times New Roman"/>
                <a:hlinkClick r:id="rId3">
                  <a:extLst>
                    <a:ext uri="{A12FA001-AC4F-418D-AE19-62706E023703}">
                      <ahyp:hlinkClr val="tx"/>
                    </a:ext>
                  </a:extLst>
                </a:hlinkClick>
              </a:rPr>
              <a:t>https://wotpack.ru/hoyoverse-nachali-banit-telegram-kanaly-za-slivy-po-genshin-impact/?ysclid=lql2c3bior379066912</a:t>
            </a:r>
            <a:r>
              <a:rPr lang="ru-RU" sz="1500" u="sng">
                <a:solidFill>
                  <a:srgbClr val="0070C0"/>
                </a:solidFill>
                <a:latin typeface="Times New Roman"/>
                <a:ea typeface="Times New Roman"/>
                <a:cs typeface="Times New Roman"/>
                <a:sym typeface="Times New Roman"/>
              </a:rPr>
              <a:t> </a:t>
            </a:r>
            <a:r>
              <a:rPr lang="ru-RU" sz="1500">
                <a:solidFill>
                  <a:srgbClr val="000000"/>
                </a:solidFill>
                <a:latin typeface="Times New Roman"/>
                <a:ea typeface="Times New Roman"/>
                <a:cs typeface="Times New Roman"/>
                <a:sym typeface="Times New Roman"/>
              </a:rPr>
              <a:t>(дата обращения: 11.12.2023)</a:t>
            </a:r>
            <a:endParaRPr sz="1500">
              <a:solidFill>
                <a:schemeClr val="dk1"/>
              </a:solidFill>
              <a:latin typeface="Century Gothic"/>
              <a:ea typeface="Century Gothic"/>
              <a:cs typeface="Century Gothic"/>
              <a:sym typeface="Century Gothic"/>
            </a:endParaRPr>
          </a:p>
          <a:p>
            <a:pPr indent="450215" lvl="0" marL="0" marR="0" rtl="0" algn="just">
              <a:spcBef>
                <a:spcPts val="0"/>
              </a:spcBef>
              <a:spcAft>
                <a:spcPts val="0"/>
              </a:spcAft>
              <a:buNone/>
            </a:pPr>
            <a:r>
              <a:rPr lang="ru-RU" sz="1500">
                <a:solidFill>
                  <a:srgbClr val="000000"/>
                </a:solidFill>
                <a:latin typeface="Times New Roman"/>
                <a:ea typeface="Times New Roman"/>
                <a:cs typeface="Times New Roman"/>
                <a:sym typeface="Times New Roman"/>
              </a:rPr>
              <a:t>[3]Daria “В Genshin Impact игроки получат 800 примогемов за победу игры в номинации от PlayStation” (01.12.2023) URL: </a:t>
            </a:r>
            <a:r>
              <a:rPr lang="ru-RU" sz="1500" u="sng">
                <a:solidFill>
                  <a:srgbClr val="0000FF"/>
                </a:solidFill>
                <a:latin typeface="Times New Roman"/>
                <a:ea typeface="Times New Roman"/>
                <a:cs typeface="Times New Roman"/>
                <a:sym typeface="Times New Roman"/>
              </a:rPr>
              <a:t>https://wotpack.ru/v-genshin-impact-igroki-poluchat-800-primogemov-za-pobedu-igry-v-nominacii-ot-playstation/?ysclid=lql2hbp0gq307646653</a:t>
            </a:r>
            <a:r>
              <a:rPr lang="ru-RU" sz="1500">
                <a:solidFill>
                  <a:srgbClr val="000000"/>
                </a:solidFill>
                <a:latin typeface="Times New Roman"/>
                <a:ea typeface="Times New Roman"/>
                <a:cs typeface="Times New Roman"/>
                <a:sym typeface="Times New Roman"/>
              </a:rPr>
              <a:t>(дата обращения: 10.12.2023)</a:t>
            </a:r>
            <a:endParaRPr sz="1500">
              <a:solidFill>
                <a:schemeClr val="dk1"/>
              </a:solidFill>
              <a:latin typeface="Century Gothic"/>
              <a:ea typeface="Century Gothic"/>
              <a:cs typeface="Century Gothic"/>
              <a:sym typeface="Century Gothic"/>
            </a:endParaRPr>
          </a:p>
          <a:p>
            <a:pPr indent="450215" lvl="0" marL="0" marR="0" rtl="0" algn="just">
              <a:spcBef>
                <a:spcPts val="0"/>
              </a:spcBef>
              <a:spcAft>
                <a:spcPts val="0"/>
              </a:spcAft>
              <a:buNone/>
            </a:pPr>
            <a:r>
              <a:rPr lang="ru-RU" sz="1500">
                <a:solidFill>
                  <a:srgbClr val="000000"/>
                </a:solidFill>
                <a:latin typeface="Times New Roman"/>
                <a:ea typeface="Times New Roman"/>
                <a:cs typeface="Times New Roman"/>
                <a:sym typeface="Times New Roman"/>
              </a:rPr>
              <a:t>[4]BRAWL TALK ”Новые скины в декабре 2023.” URL: </a:t>
            </a:r>
            <a:r>
              <a:rPr lang="ru-RU" sz="1500" u="sng">
                <a:solidFill>
                  <a:srgbClr val="0000FF"/>
                </a:solidFill>
                <a:latin typeface="Times New Roman"/>
                <a:ea typeface="Times New Roman"/>
                <a:cs typeface="Times New Roman"/>
                <a:sym typeface="Times New Roman"/>
              </a:rPr>
              <a:t>https://bravo-stars.ru/news/new-brawl-talk-happy-2024-new-year?ysclid=lql2pub25t98061092</a:t>
            </a:r>
            <a:r>
              <a:rPr lang="ru-RU" sz="1500">
                <a:solidFill>
                  <a:srgbClr val="000000"/>
                </a:solidFill>
                <a:latin typeface="Times New Roman"/>
                <a:ea typeface="Times New Roman"/>
                <a:cs typeface="Times New Roman"/>
                <a:sym typeface="Times New Roman"/>
              </a:rPr>
              <a:t>(дата обращения: 20.12.2023)</a:t>
            </a:r>
            <a:endParaRPr sz="1500">
              <a:solidFill>
                <a:schemeClr val="dk1"/>
              </a:solidFill>
              <a:latin typeface="Century Gothic"/>
              <a:ea typeface="Century Gothic"/>
              <a:cs typeface="Century Gothic"/>
              <a:sym typeface="Century Gothic"/>
            </a:endParaRPr>
          </a:p>
          <a:p>
            <a:pPr indent="450215" lvl="0" marL="0" marR="0" rtl="0" algn="just">
              <a:spcBef>
                <a:spcPts val="0"/>
              </a:spcBef>
              <a:spcAft>
                <a:spcPts val="0"/>
              </a:spcAft>
              <a:buNone/>
            </a:pPr>
            <a:r>
              <a:rPr lang="ru-RU" sz="1500">
                <a:solidFill>
                  <a:srgbClr val="000000"/>
                </a:solidFill>
                <a:latin typeface="Times New Roman"/>
                <a:ea typeface="Times New Roman"/>
                <a:cs typeface="Times New Roman"/>
                <a:sym typeface="Times New Roman"/>
              </a:rPr>
              <a:t>[5]BRAWL TALK “Новый бесплатный боец - МИКО” URL: </a:t>
            </a:r>
            <a:r>
              <a:rPr lang="ru-RU" sz="1500" u="sng">
                <a:solidFill>
                  <a:srgbClr val="0000FF"/>
                </a:solidFill>
                <a:latin typeface="Times New Roman"/>
                <a:ea typeface="Times New Roman"/>
                <a:cs typeface="Times New Roman"/>
                <a:sym typeface="Times New Roman"/>
              </a:rPr>
              <a:t>https://bravo-stars.ru/news/new-brawl-talk-happy-2024-new-year?ysclid=lql2pub25t98061092</a:t>
            </a:r>
            <a:r>
              <a:rPr lang="ru-RU" sz="1500">
                <a:solidFill>
                  <a:srgbClr val="000000"/>
                </a:solidFill>
                <a:latin typeface="Times New Roman"/>
                <a:ea typeface="Times New Roman"/>
                <a:cs typeface="Times New Roman"/>
                <a:sym typeface="Times New Roman"/>
              </a:rPr>
              <a:t>(дата обращения: 20.12.2023)</a:t>
            </a:r>
            <a:endParaRPr sz="1500">
              <a:solidFill>
                <a:schemeClr val="dk1"/>
              </a:solidFill>
              <a:latin typeface="Century Gothic"/>
              <a:ea typeface="Century Gothic"/>
              <a:cs typeface="Century Gothic"/>
              <a:sym typeface="Century Gothic"/>
            </a:endParaRPr>
          </a:p>
          <a:p>
            <a:pPr indent="450215" lvl="0" marL="0" marR="0" rtl="0" algn="just">
              <a:spcBef>
                <a:spcPts val="0"/>
              </a:spcBef>
              <a:spcAft>
                <a:spcPts val="0"/>
              </a:spcAft>
              <a:buNone/>
            </a:pPr>
            <a:r>
              <a:rPr lang="ru-RU" sz="1500">
                <a:solidFill>
                  <a:srgbClr val="000000"/>
                </a:solidFill>
                <a:latin typeface="Times New Roman"/>
                <a:ea typeface="Times New Roman"/>
                <a:cs typeface="Times New Roman"/>
                <a:sym typeface="Times New Roman"/>
              </a:rPr>
              <a:t>[6]GUTSZ ”Новый дневник разработчиков Genshin Impact рассказывает о создании Гидро Архонта” (29.11.2023) URL: </a:t>
            </a:r>
            <a:r>
              <a:rPr lang="ru-RU" sz="1500" u="sng">
                <a:solidFill>
                  <a:srgbClr val="0000FF"/>
                </a:solidFill>
                <a:latin typeface="Times New Roman"/>
                <a:ea typeface="Times New Roman"/>
                <a:cs typeface="Times New Roman"/>
                <a:sym typeface="Times New Roman"/>
                <a:hlinkClick r:id="rId4">
                  <a:extLst>
                    <a:ext uri="{A12FA001-AC4F-418D-AE19-62706E023703}">
                      <ahyp:hlinkClr val="tx"/>
                    </a:ext>
                  </a:extLst>
                </a:hlinkClick>
              </a:rPr>
              <a:t>https://www.playground.ru/genshin_impact/news/novyj_dnevnik_razrabotchikov_genshin_impact_rasskazyvaet_o_sozdanii_gidro_arhonta-1665749?ysclid=lql2jby166817425462</a:t>
            </a:r>
            <a:r>
              <a:rPr lang="ru-RU" sz="1500">
                <a:solidFill>
                  <a:srgbClr val="000000"/>
                </a:solidFill>
                <a:latin typeface="Times New Roman"/>
                <a:ea typeface="Times New Roman"/>
                <a:cs typeface="Times New Roman"/>
                <a:sym typeface="Times New Roman"/>
              </a:rPr>
              <a:t> (дата обращения: 5.12.2023)</a:t>
            </a:r>
            <a:endParaRPr sz="1500">
              <a:solidFill>
                <a:schemeClr val="dk1"/>
              </a:solidFill>
              <a:latin typeface="Century Gothic"/>
              <a:ea typeface="Century Gothic"/>
              <a:cs typeface="Century Gothic"/>
              <a:sym typeface="Century Gothic"/>
            </a:endParaRPr>
          </a:p>
          <a:p>
            <a:pPr indent="450215" lvl="0" marL="0" marR="0" rtl="0" algn="just">
              <a:spcBef>
                <a:spcPts val="0"/>
              </a:spcBef>
              <a:spcAft>
                <a:spcPts val="0"/>
              </a:spcAft>
              <a:buNone/>
            </a:pPr>
            <a:r>
              <a:rPr lang="ru-RU" sz="1500">
                <a:solidFill>
                  <a:srgbClr val="000000"/>
                </a:solidFill>
                <a:latin typeface="Times New Roman"/>
                <a:ea typeface="Times New Roman"/>
                <a:cs typeface="Times New Roman"/>
                <a:sym typeface="Times New Roman"/>
              </a:rPr>
              <a:t>[7] Gutsz ”Поклонники Minecraft обвиняют Microsoft в урезании контента и плохой поддержке игры” (11.10.2023) URL: </a:t>
            </a:r>
            <a:r>
              <a:rPr lang="ru-RU" sz="1500" u="sng">
                <a:solidFill>
                  <a:srgbClr val="0000FF"/>
                </a:solidFill>
                <a:latin typeface="Times New Roman"/>
                <a:ea typeface="Times New Roman"/>
                <a:cs typeface="Times New Roman"/>
                <a:sym typeface="Times New Roman"/>
              </a:rPr>
              <a:t>https://www.playground.ru/minecraft/news/poklonniki_minecraft_obvinyayut_microsoft_v_urezanii_kontenta_i_plohoj_podderzhke_igry-1656367?ysclid=lql2nrzp6x583512431</a:t>
            </a:r>
            <a:r>
              <a:rPr lang="ru-RU" sz="1500">
                <a:solidFill>
                  <a:srgbClr val="000000"/>
                </a:solidFill>
                <a:latin typeface="Times New Roman"/>
                <a:ea typeface="Times New Roman"/>
                <a:cs typeface="Times New Roman"/>
                <a:sym typeface="Times New Roman"/>
              </a:rPr>
              <a:t>(дата обращения: 5.12.2023)</a:t>
            </a:r>
            <a:endParaRPr sz="15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br>
              <a:rPr lang="ru-RU"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1"/>
          <p:cNvSpPr txBox="1"/>
          <p:nvPr>
            <p:ph idx="12" type="sldNum"/>
          </p:nvPr>
        </p:nvSpPr>
        <p:spPr>
          <a:xfrm>
            <a:off x="10351008" y="292608"/>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ru-RU"/>
              <a:t>‹#›</a:t>
            </a:fld>
            <a:endParaRPr/>
          </a:p>
        </p:txBody>
      </p:sp>
      <p:sp>
        <p:nvSpPr>
          <p:cNvPr id="327" name="Google Shape;327;p11"/>
          <p:cNvSpPr txBox="1"/>
          <p:nvPr>
            <p:ph type="ctrTitle"/>
          </p:nvPr>
        </p:nvSpPr>
        <p:spPr>
          <a:xfrm>
            <a:off x="0" y="2123090"/>
            <a:ext cx="12191999" cy="232278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4800"/>
              <a:buFont typeface="Garamond"/>
              <a:buNone/>
            </a:pPr>
            <a:r>
              <a:rPr lang="ru-RU" sz="4800">
                <a:solidFill>
                  <a:schemeClr val="lt1"/>
                </a:solidFill>
                <a:latin typeface="Garamond"/>
                <a:ea typeface="Garamond"/>
                <a:cs typeface="Garamond"/>
                <a:sym typeface="Garamond"/>
              </a:rPr>
              <a:t>Спасибо за внимание!</a:t>
            </a:r>
            <a:endParaRPr sz="4400">
              <a:solidFill>
                <a:schemeClr val="lt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
          <p:cNvSpPr txBox="1"/>
          <p:nvPr>
            <p:ph type="title"/>
          </p:nvPr>
        </p:nvSpPr>
        <p:spPr>
          <a:xfrm>
            <a:off x="1152144"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Garamond"/>
              <a:buNone/>
            </a:pPr>
            <a:r>
              <a:rPr lang="ru-RU">
                <a:solidFill>
                  <a:schemeClr val="lt1"/>
                </a:solidFill>
                <a:latin typeface="Garamond"/>
                <a:ea typeface="Garamond"/>
                <a:cs typeface="Garamond"/>
                <a:sym typeface="Garamond"/>
              </a:rPr>
              <a:t>Оглавление:</a:t>
            </a:r>
            <a:endParaRPr/>
          </a:p>
        </p:txBody>
      </p:sp>
      <p:sp>
        <p:nvSpPr>
          <p:cNvPr id="246" name="Google Shape;246;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ru-RU"/>
              <a:t>‹#›</a:t>
            </a:fld>
            <a:endParaRPr/>
          </a:p>
        </p:txBody>
      </p:sp>
      <p:sp>
        <p:nvSpPr>
          <p:cNvPr id="247" name="Google Shape;247;p2"/>
          <p:cNvSpPr txBox="1"/>
          <p:nvPr/>
        </p:nvSpPr>
        <p:spPr>
          <a:xfrm>
            <a:off x="1152144" y="2979868"/>
            <a:ext cx="3767378" cy="286232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400"/>
              <a:buFont typeface="Century Gothic"/>
              <a:buAutoNum type="arabicPeriod"/>
            </a:pPr>
            <a:r>
              <a:rPr b="0" i="0" lang="ru-RU" sz="2400" u="sng" cap="none" strike="noStrike">
                <a:solidFill>
                  <a:schemeClr val="dk1"/>
                </a:solidFill>
                <a:latin typeface="Garamond"/>
                <a:ea typeface="Garamond"/>
                <a:cs typeface="Garamond"/>
                <a:sym typeface="Garamond"/>
                <a:hlinkClick action="ppaction://hlinksldjump" r:id="rId3">
                  <a:extLst>
                    <a:ext uri="{A12FA001-AC4F-418D-AE19-62706E023703}">
                      <ahyp:hlinkClr val="tx"/>
                    </a:ext>
                  </a:extLst>
                </a:hlinkClick>
              </a:rPr>
              <a:t>Введение</a:t>
            </a:r>
            <a:endParaRPr b="0" i="0" sz="2400" u="none" cap="none" strike="noStrike">
              <a:solidFill>
                <a:schemeClr val="dk1"/>
              </a:solidFill>
              <a:latin typeface="Garamond"/>
              <a:ea typeface="Garamond"/>
              <a:cs typeface="Garamond"/>
              <a:sym typeface="Garamond"/>
            </a:endParaRPr>
          </a:p>
          <a:p>
            <a:pPr indent="-457200" lvl="0" marL="457200" marR="0" rtl="0" algn="l">
              <a:spcBef>
                <a:spcPts val="0"/>
              </a:spcBef>
              <a:spcAft>
                <a:spcPts val="0"/>
              </a:spcAft>
              <a:buClr>
                <a:schemeClr val="dk1"/>
              </a:buClr>
              <a:buSzPts val="2400"/>
              <a:buFont typeface="Century Gothic"/>
              <a:buAutoNum type="arabicPeriod"/>
            </a:pPr>
            <a:r>
              <a:rPr b="0" i="0" lang="ru-RU" sz="2400" u="sng" cap="none" strike="noStrike">
                <a:solidFill>
                  <a:schemeClr val="dk1"/>
                </a:solidFill>
                <a:latin typeface="Garamond"/>
                <a:ea typeface="Garamond"/>
                <a:cs typeface="Garamond"/>
                <a:sym typeface="Garamond"/>
                <a:hlinkClick action="ppaction://hlinksldjump" r:id="rId4">
                  <a:extLst>
                    <a:ext uri="{A12FA001-AC4F-418D-AE19-62706E023703}">
                      <ahyp:hlinkClr val="tx"/>
                    </a:ext>
                  </a:extLst>
                </a:hlinkClick>
              </a:rPr>
              <a:t>Цель, постановка задачи</a:t>
            </a:r>
            <a:endParaRPr b="0" i="0" sz="2400" u="none" cap="none" strike="noStrike">
              <a:solidFill>
                <a:schemeClr val="dk1"/>
              </a:solidFill>
              <a:latin typeface="Garamond"/>
              <a:ea typeface="Garamond"/>
              <a:cs typeface="Garamond"/>
              <a:sym typeface="Garamond"/>
            </a:endParaRPr>
          </a:p>
          <a:p>
            <a:pPr indent="-457200" lvl="0" marL="457200" marR="0" rtl="0" algn="l">
              <a:spcBef>
                <a:spcPts val="0"/>
              </a:spcBef>
              <a:spcAft>
                <a:spcPts val="0"/>
              </a:spcAft>
              <a:buClr>
                <a:schemeClr val="dk1"/>
              </a:buClr>
              <a:buSzPts val="2400"/>
              <a:buFont typeface="Century Gothic"/>
              <a:buAutoNum type="arabicPeriod"/>
            </a:pPr>
            <a:r>
              <a:rPr b="0" i="0" lang="ru-RU" sz="2400" u="sng" cap="none" strike="noStrike">
                <a:solidFill>
                  <a:schemeClr val="dk1"/>
                </a:solidFill>
                <a:latin typeface="Garamond"/>
                <a:ea typeface="Garamond"/>
                <a:cs typeface="Garamond"/>
                <a:sym typeface="Garamond"/>
                <a:hlinkClick action="ppaction://hlinksldjump" r:id="rId5">
                  <a:extLst>
                    <a:ext uri="{A12FA001-AC4F-418D-AE19-62706E023703}">
                      <ahyp:hlinkClr val="tx"/>
                    </a:ext>
                  </a:extLst>
                </a:hlinkClick>
              </a:rPr>
              <a:t>Методика выполнения </a:t>
            </a:r>
            <a:endParaRPr b="0" i="0" sz="2400" u="none" cap="none" strike="noStrike">
              <a:solidFill>
                <a:schemeClr val="dk1"/>
              </a:solidFill>
              <a:latin typeface="Garamond"/>
              <a:ea typeface="Garamond"/>
              <a:cs typeface="Garamond"/>
              <a:sym typeface="Garamond"/>
            </a:endParaRPr>
          </a:p>
          <a:p>
            <a:pPr indent="-457200" lvl="0" marL="457200" marR="0" rtl="0" algn="l">
              <a:spcBef>
                <a:spcPts val="0"/>
              </a:spcBef>
              <a:spcAft>
                <a:spcPts val="0"/>
              </a:spcAft>
              <a:buClr>
                <a:schemeClr val="dk1"/>
              </a:buClr>
              <a:buSzPts val="2400"/>
              <a:buFont typeface="Century Gothic"/>
              <a:buAutoNum type="arabicPeriod"/>
            </a:pPr>
            <a:r>
              <a:rPr b="0" i="0" lang="ru-RU" sz="2400" u="sng" cap="none" strike="noStrike">
                <a:solidFill>
                  <a:schemeClr val="dk1"/>
                </a:solidFill>
                <a:latin typeface="Garamond"/>
                <a:ea typeface="Garamond"/>
                <a:cs typeface="Garamond"/>
                <a:sym typeface="Garamond"/>
                <a:hlinkClick action="ppaction://hlinksldjump" r:id="rId6">
                  <a:extLst>
                    <a:ext uri="{A12FA001-AC4F-418D-AE19-62706E023703}">
                      <ahyp:hlinkClr val="tx"/>
                    </a:ext>
                  </a:extLst>
                </a:hlinkClick>
              </a:rPr>
              <a:t>Результаты и выводы</a:t>
            </a:r>
            <a:endParaRPr b="0" i="0" sz="2400" u="none" cap="none" strike="noStrike">
              <a:solidFill>
                <a:schemeClr val="dk1"/>
              </a:solidFill>
              <a:latin typeface="Garamond"/>
              <a:ea typeface="Garamond"/>
              <a:cs typeface="Garamond"/>
              <a:sym typeface="Garamond"/>
            </a:endParaRPr>
          </a:p>
          <a:p>
            <a:pPr indent="-457200" lvl="0" marL="457200" marR="0" rtl="0" algn="l">
              <a:spcBef>
                <a:spcPts val="0"/>
              </a:spcBef>
              <a:spcAft>
                <a:spcPts val="0"/>
              </a:spcAft>
              <a:buClr>
                <a:schemeClr val="dk1"/>
              </a:buClr>
              <a:buSzPts val="2400"/>
              <a:buFont typeface="Century Gothic"/>
              <a:buAutoNum type="arabicPeriod"/>
            </a:pPr>
            <a:r>
              <a:rPr b="0" i="0" lang="ru-RU" sz="2400" u="sng" cap="none" strike="noStrike">
                <a:solidFill>
                  <a:schemeClr val="dk1"/>
                </a:solidFill>
                <a:latin typeface="Garamond"/>
                <a:ea typeface="Garamond"/>
                <a:cs typeface="Garamond"/>
                <a:sym typeface="Garamond"/>
                <a:hlinkClick action="ppaction://hlinksldjump" r:id="rId7">
                  <a:extLst>
                    <a:ext uri="{A12FA001-AC4F-418D-AE19-62706E023703}">
                      <ahyp:hlinkClr val="tx"/>
                    </a:ext>
                  </a:extLst>
                </a:hlinkClick>
              </a:rPr>
              <a:t>Перспективы развития</a:t>
            </a:r>
            <a:endParaRPr b="0" i="0" sz="2400" u="none" cap="none" strike="noStrike">
              <a:solidFill>
                <a:schemeClr val="dk1"/>
              </a:solidFill>
              <a:latin typeface="Garamond"/>
              <a:ea typeface="Garamond"/>
              <a:cs typeface="Garamond"/>
              <a:sym typeface="Garamond"/>
            </a:endParaRPr>
          </a:p>
          <a:p>
            <a:pPr indent="-457200" lvl="0" marL="457200" marR="0" rtl="0" algn="l">
              <a:spcBef>
                <a:spcPts val="0"/>
              </a:spcBef>
              <a:spcAft>
                <a:spcPts val="0"/>
              </a:spcAft>
              <a:buClr>
                <a:schemeClr val="dk1"/>
              </a:buClr>
              <a:buSzPts val="2400"/>
              <a:buFont typeface="Century Gothic"/>
              <a:buAutoNum type="arabicPeriod"/>
            </a:pPr>
            <a:r>
              <a:rPr b="0" i="0" lang="ru-RU" sz="2400" u="sng" cap="none" strike="noStrike">
                <a:solidFill>
                  <a:schemeClr val="dk1"/>
                </a:solidFill>
                <a:latin typeface="Garamond"/>
                <a:ea typeface="Garamond"/>
                <a:cs typeface="Garamond"/>
                <a:sym typeface="Garamond"/>
                <a:hlinkClick action="ppaction://hlinksldjump" r:id="rId8">
                  <a:extLst>
                    <a:ext uri="{A12FA001-AC4F-418D-AE19-62706E023703}">
                      <ahyp:hlinkClr val="tx"/>
                    </a:ext>
                  </a:extLst>
                </a:hlinkClick>
              </a:rPr>
              <a:t>Список литературы</a:t>
            </a:r>
            <a:endParaRPr b="0" i="0" sz="2400" u="none" cap="none" strike="noStrike">
              <a:solidFill>
                <a:schemeClr val="dk1"/>
              </a:solidFill>
              <a:latin typeface="Garamond"/>
              <a:ea typeface="Garamond"/>
              <a:cs typeface="Garamond"/>
              <a:sym typeface="Garamond"/>
            </a:endParaRPr>
          </a:p>
          <a:p>
            <a:pPr indent="0" lvl="0" marL="0" marR="0" rtl="0" algn="l">
              <a:spcBef>
                <a:spcPts val="0"/>
              </a:spcBef>
              <a:spcAft>
                <a:spcPts val="0"/>
              </a:spcAft>
              <a:buNone/>
            </a:pPr>
            <a:br>
              <a:rPr b="0" i="0" lang="ru-RU" sz="1800" u="none" cap="none" strike="noStrike">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
          <p:cNvSpPr txBox="1"/>
          <p:nvPr>
            <p:ph idx="11" type="ftr"/>
          </p:nvPr>
        </p:nvSpPr>
        <p:spPr>
          <a:xfrm>
            <a:off x="557784" y="6391656"/>
            <a:ext cx="3867912" cy="31089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ru-RU" sz="1200">
                <a:solidFill>
                  <a:srgbClr val="235558"/>
                </a:solidFill>
                <a:latin typeface="Garamond"/>
                <a:ea typeface="Garamond"/>
                <a:cs typeface="Garamond"/>
                <a:sym typeface="Garamond"/>
              </a:rPr>
              <a:t>Введение</a:t>
            </a:r>
            <a:endParaRPr sz="1200">
              <a:solidFill>
                <a:srgbClr val="235558"/>
              </a:solidFill>
              <a:latin typeface="Garamond"/>
              <a:ea typeface="Garamond"/>
              <a:cs typeface="Garamond"/>
              <a:sym typeface="Garamond"/>
            </a:endParaRPr>
          </a:p>
        </p:txBody>
      </p:sp>
      <p:sp>
        <p:nvSpPr>
          <p:cNvPr id="253" name="Google Shape;253;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ru-RU"/>
              <a:t>‹#›</a:t>
            </a:fld>
            <a:endParaRPr/>
          </a:p>
        </p:txBody>
      </p:sp>
      <p:sp>
        <p:nvSpPr>
          <p:cNvPr id="254" name="Google Shape;254;p3"/>
          <p:cNvSpPr txBox="1"/>
          <p:nvPr/>
        </p:nvSpPr>
        <p:spPr>
          <a:xfrm>
            <a:off x="860612" y="925158"/>
            <a:ext cx="28632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3600">
                <a:solidFill>
                  <a:schemeClr val="lt1"/>
                </a:solidFill>
                <a:latin typeface="Garamond"/>
                <a:ea typeface="Garamond"/>
                <a:cs typeface="Garamond"/>
                <a:sym typeface="Garamond"/>
              </a:rPr>
              <a:t>Актуальность:</a:t>
            </a:r>
            <a:endParaRPr/>
          </a:p>
        </p:txBody>
      </p:sp>
      <p:sp>
        <p:nvSpPr>
          <p:cNvPr id="255" name="Google Shape;255;p3"/>
          <p:cNvSpPr txBox="1"/>
          <p:nvPr/>
        </p:nvSpPr>
        <p:spPr>
          <a:xfrm>
            <a:off x="6639262" y="925158"/>
            <a:ext cx="23182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3600">
                <a:solidFill>
                  <a:schemeClr val="dk1"/>
                </a:solidFill>
                <a:latin typeface="Garamond"/>
                <a:ea typeface="Garamond"/>
                <a:cs typeface="Garamond"/>
                <a:sym typeface="Garamond"/>
              </a:rPr>
              <a:t>Проблема:</a:t>
            </a:r>
            <a:r>
              <a:rPr lang="ru-RU" sz="3600">
                <a:solidFill>
                  <a:schemeClr val="lt1"/>
                </a:solidFill>
                <a:latin typeface="Garamond"/>
                <a:ea typeface="Garamond"/>
                <a:cs typeface="Garamond"/>
                <a:sym typeface="Garamond"/>
              </a:rPr>
              <a:t>:</a:t>
            </a:r>
            <a:endParaRPr sz="3600">
              <a:solidFill>
                <a:schemeClr val="lt1"/>
              </a:solidFill>
              <a:latin typeface="Garamond"/>
              <a:ea typeface="Garamond"/>
              <a:cs typeface="Garamond"/>
              <a:sym typeface="Garamond"/>
            </a:endParaRPr>
          </a:p>
        </p:txBody>
      </p:sp>
      <p:sp>
        <p:nvSpPr>
          <p:cNvPr id="256" name="Google Shape;256;p3"/>
          <p:cNvSpPr/>
          <p:nvPr/>
        </p:nvSpPr>
        <p:spPr>
          <a:xfrm>
            <a:off x="860612" y="1743612"/>
            <a:ext cx="4668819" cy="3970318"/>
          </a:xfrm>
          <a:prstGeom prst="rect">
            <a:avLst/>
          </a:prstGeom>
          <a:noFill/>
          <a:ln>
            <a:noFill/>
          </a:ln>
        </p:spPr>
        <p:txBody>
          <a:bodyPr anchorCtr="0" anchor="t" bIns="45700" lIns="91425" spcFirstLastPara="1" rIns="91425" wrap="square" tIns="45700">
            <a:spAutoFit/>
          </a:bodyPr>
          <a:lstStyle/>
          <a:p>
            <a:pPr indent="450215" lvl="0" marL="0" marR="0" rtl="0" algn="ctr">
              <a:spcBef>
                <a:spcPts val="0"/>
              </a:spcBef>
              <a:spcAft>
                <a:spcPts val="0"/>
              </a:spcAft>
              <a:buNone/>
            </a:pPr>
            <a:r>
              <a:rPr lang="ru-RU" sz="2400">
                <a:solidFill>
                  <a:schemeClr val="lt1"/>
                </a:solidFill>
                <a:latin typeface="Garamond"/>
                <a:ea typeface="Garamond"/>
                <a:cs typeface="Garamond"/>
                <a:sym typeface="Garamond"/>
              </a:rPr>
              <a:t>Компьютерные игры являются любимым способом потратить свое свободное время для большого количества людей. Многим людям, которые интересуются миром компьютерных игр, крайне важно знать самые актуальные новости про их любимую игру.</a:t>
            </a:r>
            <a:endParaRPr/>
          </a:p>
          <a:p>
            <a:pPr indent="0" lvl="0" marL="0" marR="0" rtl="0" algn="l">
              <a:spcBef>
                <a:spcPts val="0"/>
              </a:spcBef>
              <a:spcAft>
                <a:spcPts val="0"/>
              </a:spcAft>
              <a:buNone/>
            </a:pPr>
            <a:br>
              <a:rPr lang="ru-RU"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sp>
        <p:nvSpPr>
          <p:cNvPr id="257" name="Google Shape;257;p3"/>
          <p:cNvSpPr/>
          <p:nvPr/>
        </p:nvSpPr>
        <p:spPr>
          <a:xfrm>
            <a:off x="6639262" y="1743612"/>
            <a:ext cx="4668819" cy="34163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Garamond"/>
                <a:ea typeface="Garamond"/>
                <a:cs typeface="Garamond"/>
                <a:sym typeface="Garamond"/>
              </a:rPr>
              <a:t>На русском языке в интернете категорически не хватает веб-сайтов с новостями из мира компьютерных игр. Существующие же сайты являются копией зарубежный аналогов, к тому же информация на них публикуется с существенной задержкой.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
          <p:cNvSpPr txBox="1"/>
          <p:nvPr>
            <p:ph type="title"/>
          </p:nvPr>
        </p:nvSpPr>
        <p:spPr>
          <a:xfrm>
            <a:off x="1154953"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Garamond"/>
              <a:buNone/>
            </a:pPr>
            <a:r>
              <a:rPr lang="ru-RU">
                <a:solidFill>
                  <a:schemeClr val="lt1"/>
                </a:solidFill>
                <a:latin typeface="Garamond"/>
                <a:ea typeface="Garamond"/>
                <a:cs typeface="Garamond"/>
                <a:sym typeface="Garamond"/>
              </a:rPr>
              <a:t>Цель и задачи</a:t>
            </a:r>
            <a:endParaRPr/>
          </a:p>
        </p:txBody>
      </p:sp>
      <p:sp>
        <p:nvSpPr>
          <p:cNvPr id="263" name="Google Shape;263;p4"/>
          <p:cNvSpPr txBox="1"/>
          <p:nvPr>
            <p:ph idx="1" type="body"/>
          </p:nvPr>
        </p:nvSpPr>
        <p:spPr>
          <a:xfrm>
            <a:off x="1154954" y="2603500"/>
            <a:ext cx="4828032" cy="341630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920"/>
              <a:buNone/>
            </a:pPr>
            <a:r>
              <a:rPr lang="ru-RU" sz="2400">
                <a:solidFill>
                  <a:schemeClr val="dk1"/>
                </a:solidFill>
                <a:latin typeface="Garamond"/>
                <a:ea typeface="Garamond"/>
                <a:cs typeface="Garamond"/>
                <a:sym typeface="Garamond"/>
              </a:rPr>
              <a:t>Цель:</a:t>
            </a:r>
            <a:endParaRPr/>
          </a:p>
          <a:p>
            <a:pPr indent="-342900" lvl="0" marL="342900" rtl="0" algn="l">
              <a:spcBef>
                <a:spcPts val="1000"/>
              </a:spcBef>
              <a:spcAft>
                <a:spcPts val="0"/>
              </a:spcAft>
              <a:buSzPts val="1920"/>
              <a:buChar char="►"/>
            </a:pPr>
            <a:r>
              <a:rPr lang="ru-RU" sz="2400">
                <a:solidFill>
                  <a:srgbClr val="262626"/>
                </a:solidFill>
                <a:latin typeface="Garamond"/>
                <a:ea typeface="Garamond"/>
                <a:cs typeface="Garamond"/>
                <a:sym typeface="Garamond"/>
              </a:rPr>
              <a:t>Создать веб-сайт с актуальными новостями из мира компьютерных игр, который поможет игрокам не пропускать важные события, связанные с их любимой игрой.</a:t>
            </a:r>
            <a:endParaRPr/>
          </a:p>
          <a:p>
            <a:pPr indent="0" lvl="0" marL="0" rtl="0" algn="l">
              <a:spcBef>
                <a:spcPts val="1000"/>
              </a:spcBef>
              <a:spcAft>
                <a:spcPts val="0"/>
              </a:spcAft>
              <a:buSzPts val="1920"/>
              <a:buNone/>
            </a:pPr>
            <a:br>
              <a:rPr lang="ru-RU" sz="2400"/>
            </a:br>
            <a:endParaRPr sz="2400">
              <a:solidFill>
                <a:schemeClr val="dk1"/>
              </a:solidFill>
              <a:latin typeface="Garamond"/>
              <a:ea typeface="Garamond"/>
              <a:cs typeface="Garamond"/>
              <a:sym typeface="Garamond"/>
            </a:endParaRPr>
          </a:p>
        </p:txBody>
      </p:sp>
      <p:sp>
        <p:nvSpPr>
          <p:cNvPr id="264" name="Google Shape;264;p4"/>
          <p:cNvSpPr txBox="1"/>
          <p:nvPr>
            <p:ph idx="2" type="body"/>
          </p:nvPr>
        </p:nvSpPr>
        <p:spPr>
          <a:xfrm>
            <a:off x="6362707" y="2603500"/>
            <a:ext cx="4828032" cy="34163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920"/>
              <a:buNone/>
            </a:pPr>
            <a:r>
              <a:rPr lang="ru-RU" sz="2400">
                <a:solidFill>
                  <a:schemeClr val="dk1"/>
                </a:solidFill>
                <a:latin typeface="Garamond"/>
                <a:ea typeface="Garamond"/>
                <a:cs typeface="Garamond"/>
                <a:sym typeface="Garamond"/>
              </a:rPr>
              <a:t>Задачи:</a:t>
            </a:r>
            <a:endParaRPr/>
          </a:p>
          <a:p>
            <a:pPr indent="-342900" lvl="0" marL="342900" rtl="0" algn="l">
              <a:spcBef>
                <a:spcPts val="1000"/>
              </a:spcBef>
              <a:spcAft>
                <a:spcPts val="0"/>
              </a:spcAft>
              <a:buSzPts val="1920"/>
              <a:buChar char="►"/>
            </a:pPr>
            <a:r>
              <a:rPr lang="ru-RU" sz="2400">
                <a:solidFill>
                  <a:srgbClr val="262626"/>
                </a:solidFill>
                <a:latin typeface="Garamond"/>
                <a:ea typeface="Garamond"/>
                <a:cs typeface="Garamond"/>
                <a:sym typeface="Garamond"/>
              </a:rPr>
              <a:t>Узнать, что такое сайт.</a:t>
            </a:r>
            <a:endParaRPr/>
          </a:p>
          <a:p>
            <a:pPr indent="-342900" lvl="0" marL="342900" rtl="0" algn="l">
              <a:spcBef>
                <a:spcPts val="1000"/>
              </a:spcBef>
              <a:spcAft>
                <a:spcPts val="0"/>
              </a:spcAft>
              <a:buSzPts val="1920"/>
              <a:buChar char="►"/>
            </a:pPr>
            <a:r>
              <a:rPr lang="ru-RU" sz="2400">
                <a:solidFill>
                  <a:srgbClr val="262626"/>
                </a:solidFill>
                <a:latin typeface="Garamond"/>
                <a:ea typeface="Garamond"/>
                <a:cs typeface="Garamond"/>
                <a:sym typeface="Garamond"/>
              </a:rPr>
              <a:t>Узнать, как создавать html-сайт.</a:t>
            </a:r>
            <a:endParaRPr/>
          </a:p>
          <a:p>
            <a:pPr indent="-342900" lvl="0" marL="342900" rtl="0" algn="l">
              <a:spcBef>
                <a:spcPts val="1000"/>
              </a:spcBef>
              <a:spcAft>
                <a:spcPts val="0"/>
              </a:spcAft>
              <a:buSzPts val="1920"/>
              <a:buChar char="►"/>
            </a:pPr>
            <a:r>
              <a:rPr lang="ru-RU" sz="2400">
                <a:solidFill>
                  <a:srgbClr val="262626"/>
                </a:solidFill>
                <a:latin typeface="Garamond"/>
                <a:ea typeface="Garamond"/>
                <a:cs typeface="Garamond"/>
                <a:sym typeface="Garamond"/>
              </a:rPr>
              <a:t>Разработать дизайн для веб-страницы.</a:t>
            </a:r>
            <a:endParaRPr/>
          </a:p>
          <a:p>
            <a:pPr indent="-342900" lvl="0" marL="342900" rtl="0" algn="l">
              <a:spcBef>
                <a:spcPts val="1000"/>
              </a:spcBef>
              <a:spcAft>
                <a:spcPts val="0"/>
              </a:spcAft>
              <a:buSzPts val="1920"/>
              <a:buChar char="►"/>
            </a:pPr>
            <a:r>
              <a:rPr lang="ru-RU" sz="2400">
                <a:solidFill>
                  <a:srgbClr val="262626"/>
                </a:solidFill>
                <a:latin typeface="Garamond"/>
                <a:ea typeface="Garamond"/>
                <a:cs typeface="Garamond"/>
                <a:sym typeface="Garamond"/>
              </a:rPr>
              <a:t>Найти подходящие новости.</a:t>
            </a:r>
            <a:endParaRPr/>
          </a:p>
          <a:p>
            <a:pPr indent="-342900" lvl="0" marL="342900" rtl="0" algn="l">
              <a:spcBef>
                <a:spcPts val="1000"/>
              </a:spcBef>
              <a:spcAft>
                <a:spcPts val="0"/>
              </a:spcAft>
              <a:buSzPts val="1920"/>
              <a:buChar char="►"/>
            </a:pPr>
            <a:r>
              <a:rPr lang="ru-RU" sz="2400">
                <a:solidFill>
                  <a:srgbClr val="262626"/>
                </a:solidFill>
                <a:latin typeface="Garamond"/>
                <a:ea typeface="Garamond"/>
                <a:cs typeface="Garamond"/>
                <a:sym typeface="Garamond"/>
              </a:rPr>
              <a:t>Протестировать работу сайта.</a:t>
            </a:r>
            <a:endParaRPr/>
          </a:p>
          <a:p>
            <a:pPr indent="-220980" lvl="0" marL="342900" rtl="0" algn="l">
              <a:spcBef>
                <a:spcPts val="1000"/>
              </a:spcBef>
              <a:spcAft>
                <a:spcPts val="0"/>
              </a:spcAft>
              <a:buSzPts val="1920"/>
              <a:buNone/>
            </a:pPr>
            <a:r>
              <a:t/>
            </a:r>
            <a:endParaRPr sz="2400">
              <a:solidFill>
                <a:srgbClr val="262626"/>
              </a:solidFill>
              <a:latin typeface="Garamond"/>
              <a:ea typeface="Garamond"/>
              <a:cs typeface="Garamond"/>
              <a:sym typeface="Garamond"/>
            </a:endParaRPr>
          </a:p>
        </p:txBody>
      </p:sp>
      <p:sp>
        <p:nvSpPr>
          <p:cNvPr id="265" name="Google Shape;265;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ru-RU"/>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5"/>
          <p:cNvSpPr txBox="1"/>
          <p:nvPr>
            <p:ph type="title"/>
          </p:nvPr>
        </p:nvSpPr>
        <p:spPr>
          <a:xfrm>
            <a:off x="1154953"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Garamond"/>
              <a:buNone/>
            </a:pPr>
            <a:r>
              <a:rPr lang="ru-RU">
                <a:solidFill>
                  <a:schemeClr val="lt1"/>
                </a:solidFill>
                <a:latin typeface="Garamond"/>
                <a:ea typeface="Garamond"/>
                <a:cs typeface="Garamond"/>
                <a:sym typeface="Garamond"/>
              </a:rPr>
              <a:t>Методика выполнения</a:t>
            </a:r>
            <a:endParaRPr>
              <a:solidFill>
                <a:schemeClr val="lt1"/>
              </a:solidFill>
              <a:latin typeface="Garamond"/>
              <a:ea typeface="Garamond"/>
              <a:cs typeface="Garamond"/>
              <a:sym typeface="Garamond"/>
            </a:endParaRPr>
          </a:p>
        </p:txBody>
      </p:sp>
      <p:sp>
        <p:nvSpPr>
          <p:cNvPr id="271" name="Google Shape;271;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ru-RU"/>
              <a:t>‹#›</a:t>
            </a:fld>
            <a:endParaRPr/>
          </a:p>
        </p:txBody>
      </p:sp>
      <p:sp>
        <p:nvSpPr>
          <p:cNvPr id="272" name="Google Shape;272;p5"/>
          <p:cNvSpPr txBox="1"/>
          <p:nvPr/>
        </p:nvSpPr>
        <p:spPr>
          <a:xfrm>
            <a:off x="591672" y="2440114"/>
            <a:ext cx="626165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3200">
                <a:solidFill>
                  <a:schemeClr val="dk1"/>
                </a:solidFill>
                <a:latin typeface="Garamond"/>
                <a:ea typeface="Garamond"/>
                <a:cs typeface="Garamond"/>
                <a:sym typeface="Garamond"/>
              </a:rPr>
              <a:t>Разработка сайта состоит из этапов:</a:t>
            </a:r>
            <a:endParaRPr/>
          </a:p>
        </p:txBody>
      </p:sp>
      <p:sp>
        <p:nvSpPr>
          <p:cNvPr id="273" name="Google Shape;273;p5"/>
          <p:cNvSpPr txBox="1"/>
          <p:nvPr/>
        </p:nvSpPr>
        <p:spPr>
          <a:xfrm>
            <a:off x="591672" y="3119718"/>
            <a:ext cx="4515980"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Garamond"/>
                <a:ea typeface="Garamond"/>
                <a:cs typeface="Garamond"/>
                <a:sym typeface="Garamond"/>
              </a:rPr>
              <a:t>1. Анализ и проектирование сайта</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74" name="Google Shape;274;p5"/>
          <p:cNvSpPr txBox="1"/>
          <p:nvPr/>
        </p:nvSpPr>
        <p:spPr>
          <a:xfrm>
            <a:off x="594709" y="3668358"/>
            <a:ext cx="502078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Garamond"/>
                <a:ea typeface="Garamond"/>
                <a:cs typeface="Garamond"/>
                <a:sym typeface="Garamond"/>
              </a:rPr>
              <a:t>Мы провели анализ сайтов для выявления их слабых и сильных сторон. </a:t>
            </a:r>
            <a:endParaRPr/>
          </a:p>
          <a:p>
            <a:pPr indent="0" lvl="0" marL="0" marR="0" rtl="0" algn="l">
              <a:spcBef>
                <a:spcPts val="0"/>
              </a:spcBef>
              <a:spcAft>
                <a:spcPts val="0"/>
              </a:spcAft>
              <a:buNone/>
            </a:pPr>
            <a:r>
              <a:rPr lang="ru-RU" sz="2400">
                <a:solidFill>
                  <a:schemeClr val="dk1"/>
                </a:solidFill>
                <a:latin typeface="Garamond"/>
                <a:ea typeface="Garamond"/>
                <a:cs typeface="Garamond"/>
                <a:sym typeface="Garamond"/>
              </a:rPr>
              <a:t>Изучили такие сайты как:</a:t>
            </a:r>
            <a:endParaRPr/>
          </a:p>
          <a:p>
            <a:pPr indent="-285750" lvl="0" marL="285750" marR="0" rtl="0" algn="l">
              <a:spcBef>
                <a:spcPts val="0"/>
              </a:spcBef>
              <a:spcAft>
                <a:spcPts val="0"/>
              </a:spcAft>
              <a:buClr>
                <a:schemeClr val="dk1"/>
              </a:buClr>
              <a:buSzPts val="2400"/>
              <a:buFont typeface="Noto Sans Symbols"/>
              <a:buChar char="⮚"/>
            </a:pPr>
            <a:r>
              <a:rPr lang="ru-RU" sz="2400" u="sng">
                <a:solidFill>
                  <a:schemeClr val="dk1"/>
                </a:solidFill>
                <a:latin typeface="Garamond"/>
                <a:ea typeface="Garamond"/>
                <a:cs typeface="Garamond"/>
                <a:sym typeface="Garamond"/>
                <a:hlinkClick r:id="rId3">
                  <a:extLst>
                    <a:ext uri="{A12FA001-AC4F-418D-AE19-62706E023703}">
                      <ahyp:hlinkClr val="tx"/>
                    </a:ext>
                  </a:extLst>
                </a:hlinkClick>
              </a:rPr>
              <a:t>igromania.ru</a:t>
            </a:r>
            <a:endParaRPr sz="2400">
              <a:solidFill>
                <a:schemeClr val="dk1"/>
              </a:solidFill>
              <a:latin typeface="Garamond"/>
              <a:ea typeface="Garamond"/>
              <a:cs typeface="Garamond"/>
              <a:sym typeface="Garamond"/>
            </a:endParaRPr>
          </a:p>
          <a:p>
            <a:pPr indent="-285750" lvl="0" marL="285750" marR="0" rtl="0" algn="l">
              <a:spcBef>
                <a:spcPts val="0"/>
              </a:spcBef>
              <a:spcAft>
                <a:spcPts val="0"/>
              </a:spcAft>
              <a:buClr>
                <a:schemeClr val="dk1"/>
              </a:buClr>
              <a:buSzPts val="2400"/>
              <a:buFont typeface="Noto Sans Symbols"/>
              <a:buChar char="⮚"/>
            </a:pPr>
            <a:r>
              <a:rPr lang="ru-RU" sz="2400" u="sng">
                <a:solidFill>
                  <a:schemeClr val="dk1"/>
                </a:solidFill>
                <a:latin typeface="Garamond"/>
                <a:ea typeface="Garamond"/>
                <a:cs typeface="Garamond"/>
                <a:sym typeface="Garamond"/>
                <a:hlinkClick r:id="rId4">
                  <a:extLst>
                    <a:ext uri="{A12FA001-AC4F-418D-AE19-62706E023703}">
                      <ahyp:hlinkClr val="tx"/>
                    </a:ext>
                  </a:extLst>
                </a:hlinkClick>
              </a:rPr>
              <a:t>stopgame.ru</a:t>
            </a:r>
            <a:r>
              <a:rPr lang="ru-RU" sz="2400">
                <a:solidFill>
                  <a:schemeClr val="dk1"/>
                </a:solidFill>
                <a:latin typeface="Garamond"/>
                <a:ea typeface="Garamond"/>
                <a:cs typeface="Garamond"/>
                <a:sym typeface="Garamond"/>
              </a:rPr>
              <a:t> </a:t>
            </a:r>
            <a:endParaRPr sz="2400">
              <a:solidFill>
                <a:schemeClr val="dk1"/>
              </a:solidFill>
              <a:latin typeface="Garamond"/>
              <a:ea typeface="Garamond"/>
              <a:cs typeface="Garamond"/>
              <a:sym typeface="Garamond"/>
            </a:endParaRPr>
          </a:p>
        </p:txBody>
      </p:sp>
      <p:pic>
        <p:nvPicPr>
          <p:cNvPr descr="https://lh7-us.googleusercontent.com/oIqWYIWAJGkvnV95zH5821qYaF5x0wbcqt5DOUsPx1FVlHyqM0E39kLnsjQXOMnsK6unlhVAISl7pfv9AUojYZ7G0t4ZYj0yO2IP0fg56rnkPXhJf5WBThtm1wSm1btNG_eZwri4ghc" id="275" name="Google Shape;275;p5"/>
          <p:cNvPicPr preferRelativeResize="0"/>
          <p:nvPr/>
        </p:nvPicPr>
        <p:blipFill rotWithShape="1">
          <a:blip r:embed="rId5">
            <a:alphaModFix/>
          </a:blip>
          <a:srcRect b="0" l="0" r="0" t="0"/>
          <a:stretch/>
        </p:blipFill>
        <p:spPr>
          <a:xfrm>
            <a:off x="5567782" y="3278393"/>
            <a:ext cx="6124575" cy="2857500"/>
          </a:xfrm>
          <a:prstGeom prst="rect">
            <a:avLst/>
          </a:prstGeom>
          <a:noFill/>
          <a:ln>
            <a:noFill/>
          </a:ln>
        </p:spPr>
      </p:pic>
      <p:sp>
        <p:nvSpPr>
          <p:cNvPr id="276" name="Google Shape;276;p5"/>
          <p:cNvSpPr txBox="1"/>
          <p:nvPr/>
        </p:nvSpPr>
        <p:spPr>
          <a:xfrm>
            <a:off x="10091699" y="6119336"/>
            <a:ext cx="1697068"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ru-RU" sz="2400">
                <a:solidFill>
                  <a:schemeClr val="dk1"/>
                </a:solidFill>
                <a:latin typeface="Garamond"/>
                <a:ea typeface="Garamond"/>
                <a:cs typeface="Garamond"/>
                <a:sym typeface="Garamond"/>
              </a:rPr>
              <a:t>cайт stopgame</a:t>
            </a:r>
            <a:endParaRPr i="1" sz="24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ru-RU"/>
              <a:t>‹#›</a:t>
            </a:fld>
            <a:endParaRPr/>
          </a:p>
        </p:txBody>
      </p:sp>
      <p:sp>
        <p:nvSpPr>
          <p:cNvPr id="282" name="Google Shape;282;p6"/>
          <p:cNvSpPr txBox="1"/>
          <p:nvPr/>
        </p:nvSpPr>
        <p:spPr>
          <a:xfrm>
            <a:off x="633712" y="265637"/>
            <a:ext cx="5198859"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Garamond"/>
                <a:ea typeface="Garamond"/>
                <a:cs typeface="Garamond"/>
                <a:sym typeface="Garamond"/>
              </a:rPr>
              <a:t>2. Информационное наполнение сайта</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83" name="Google Shape;283;p6"/>
          <p:cNvSpPr/>
          <p:nvPr/>
        </p:nvSpPr>
        <p:spPr>
          <a:xfrm>
            <a:off x="633712" y="838651"/>
            <a:ext cx="6096000" cy="320087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200">
                <a:solidFill>
                  <a:schemeClr val="dk1"/>
                </a:solidFill>
                <a:latin typeface="Garamond"/>
                <a:ea typeface="Garamond"/>
                <a:cs typeface="Garamond"/>
                <a:sym typeface="Garamond"/>
              </a:rPr>
              <a:t>Мы изучили последние новости игр и решили добавить новости по таким играм как : Genshin Impact, Minecraft и Brawl Stars. Мы взяли статьи с сайтов:</a:t>
            </a:r>
            <a:endParaRPr/>
          </a:p>
          <a:p>
            <a:pPr indent="-342900" lvl="0" marL="342900" marR="0" rtl="0" algn="l">
              <a:spcBef>
                <a:spcPts val="0"/>
              </a:spcBef>
              <a:spcAft>
                <a:spcPts val="0"/>
              </a:spcAft>
              <a:buClr>
                <a:schemeClr val="dk1"/>
              </a:buClr>
              <a:buSzPts val="2200"/>
              <a:buFont typeface="Noto Sans Symbols"/>
              <a:buChar char="⮚"/>
            </a:pPr>
            <a:r>
              <a:rPr lang="ru-RU" sz="2200" u="sng">
                <a:solidFill>
                  <a:schemeClr val="dk1"/>
                </a:solidFill>
                <a:latin typeface="Garamond"/>
                <a:ea typeface="Garamond"/>
                <a:cs typeface="Garamond"/>
                <a:sym typeface="Garamond"/>
                <a:hlinkClick r:id="rId3">
                  <a:extLst>
                    <a:ext uri="{A12FA001-AC4F-418D-AE19-62706E023703}">
                      <ahyp:hlinkClr val="tx"/>
                    </a:ext>
                  </a:extLst>
                </a:hlinkClick>
              </a:rPr>
              <a:t>wotpack.ru</a:t>
            </a:r>
            <a:endParaRPr sz="2200">
              <a:solidFill>
                <a:schemeClr val="dk1"/>
              </a:solidFill>
              <a:latin typeface="Garamond"/>
              <a:ea typeface="Garamond"/>
              <a:cs typeface="Garamond"/>
              <a:sym typeface="Garamond"/>
            </a:endParaRPr>
          </a:p>
          <a:p>
            <a:pPr indent="-342900" lvl="0" marL="342900" marR="0" rtl="0" algn="l">
              <a:spcBef>
                <a:spcPts val="0"/>
              </a:spcBef>
              <a:spcAft>
                <a:spcPts val="0"/>
              </a:spcAft>
              <a:buClr>
                <a:schemeClr val="dk1"/>
              </a:buClr>
              <a:buSzPts val="2200"/>
              <a:buFont typeface="Noto Sans Symbols"/>
              <a:buChar char="⮚"/>
            </a:pPr>
            <a:r>
              <a:rPr lang="ru-RU" sz="2200" u="sng">
                <a:solidFill>
                  <a:schemeClr val="dk1"/>
                </a:solidFill>
                <a:latin typeface="Garamond"/>
                <a:ea typeface="Garamond"/>
                <a:cs typeface="Garamond"/>
                <a:sym typeface="Garamond"/>
                <a:hlinkClick r:id="rId4">
                  <a:extLst>
                    <a:ext uri="{A12FA001-AC4F-418D-AE19-62706E023703}">
                      <ahyp:hlinkClr val="tx"/>
                    </a:ext>
                  </a:extLst>
                </a:hlinkClick>
              </a:rPr>
              <a:t>bravo-stars.ru</a:t>
            </a:r>
            <a:endParaRPr sz="2200">
              <a:solidFill>
                <a:schemeClr val="dk1"/>
              </a:solidFill>
              <a:latin typeface="Garamond"/>
              <a:ea typeface="Garamond"/>
              <a:cs typeface="Garamond"/>
              <a:sym typeface="Garamond"/>
            </a:endParaRPr>
          </a:p>
          <a:p>
            <a:pPr indent="-342900" lvl="0" marL="342900" marR="0" rtl="0" algn="l">
              <a:spcBef>
                <a:spcPts val="0"/>
              </a:spcBef>
              <a:spcAft>
                <a:spcPts val="0"/>
              </a:spcAft>
              <a:buClr>
                <a:schemeClr val="dk1"/>
              </a:buClr>
              <a:buSzPts val="2200"/>
              <a:buFont typeface="Noto Sans Symbols"/>
              <a:buChar char="⮚"/>
            </a:pPr>
            <a:r>
              <a:rPr lang="ru-RU" sz="2200" u="sng">
                <a:solidFill>
                  <a:schemeClr val="dk1"/>
                </a:solidFill>
                <a:latin typeface="Garamond"/>
                <a:ea typeface="Garamond"/>
                <a:cs typeface="Garamond"/>
                <a:sym typeface="Garamond"/>
                <a:hlinkClick r:id="rId5">
                  <a:extLst>
                    <a:ext uri="{A12FA001-AC4F-418D-AE19-62706E023703}">
                      <ahyp:hlinkClr val="tx"/>
                    </a:ext>
                  </a:extLst>
                </a:hlinkClick>
              </a:rPr>
              <a:t>playground.ru</a:t>
            </a:r>
            <a:endParaRPr sz="2200">
              <a:solidFill>
                <a:schemeClr val="dk1"/>
              </a:solidFill>
              <a:latin typeface="Garamond"/>
              <a:ea typeface="Garamond"/>
              <a:cs typeface="Garamond"/>
              <a:sym typeface="Garamond"/>
            </a:endParaRPr>
          </a:p>
          <a:p>
            <a:pPr indent="0" lvl="0" marL="0" marR="0" rtl="0" algn="l">
              <a:spcBef>
                <a:spcPts val="0"/>
              </a:spcBef>
              <a:spcAft>
                <a:spcPts val="0"/>
              </a:spcAft>
              <a:buNone/>
            </a:pPr>
            <a:br>
              <a:rPr lang="ru-RU" sz="2400">
                <a:solidFill>
                  <a:schemeClr val="dk1"/>
                </a:solidFill>
                <a:latin typeface="Garamond"/>
                <a:ea typeface="Garamond"/>
                <a:cs typeface="Garamond"/>
                <a:sym typeface="Garamond"/>
              </a:rPr>
            </a:br>
            <a:endParaRPr sz="2400">
              <a:solidFill>
                <a:schemeClr val="dk1"/>
              </a:solidFill>
              <a:latin typeface="Garamond"/>
              <a:ea typeface="Garamond"/>
              <a:cs typeface="Garamond"/>
              <a:sym typeface="Garamond"/>
            </a:endParaRPr>
          </a:p>
        </p:txBody>
      </p:sp>
      <p:sp>
        <p:nvSpPr>
          <p:cNvPr id="284" name="Google Shape;284;p6"/>
          <p:cNvSpPr txBox="1"/>
          <p:nvPr/>
        </p:nvSpPr>
        <p:spPr>
          <a:xfrm>
            <a:off x="6293532" y="1907944"/>
            <a:ext cx="3793026"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ru-RU" sz="2400">
                <a:solidFill>
                  <a:schemeClr val="dk1"/>
                </a:solidFill>
                <a:latin typeface="Garamond"/>
                <a:ea typeface="Garamond"/>
                <a:cs typeface="Garamond"/>
                <a:sym typeface="Garamond"/>
              </a:rPr>
              <a:t>3. Визуальная составляющая</a:t>
            </a:r>
            <a:endParaRPr/>
          </a:p>
          <a:p>
            <a:pPr indent="0" lvl="0" marL="0" marR="0" rtl="0" algn="l">
              <a:spcBef>
                <a:spcPts val="0"/>
              </a:spcBef>
              <a:spcAft>
                <a:spcPts val="0"/>
              </a:spcAft>
              <a:buNone/>
            </a:pPr>
            <a:r>
              <a:t/>
            </a:r>
            <a:endParaRPr sz="2400">
              <a:solidFill>
                <a:schemeClr val="dk1"/>
              </a:solidFill>
              <a:latin typeface="Garamond"/>
              <a:ea typeface="Garamond"/>
              <a:cs typeface="Garamond"/>
              <a:sym typeface="Garamond"/>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85" name="Google Shape;285;p6"/>
          <p:cNvSpPr/>
          <p:nvPr/>
        </p:nvSpPr>
        <p:spPr>
          <a:xfrm>
            <a:off x="5907896" y="2430705"/>
            <a:ext cx="609600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200">
                <a:solidFill>
                  <a:schemeClr val="dk1"/>
                </a:solidFill>
                <a:latin typeface="Garamond"/>
                <a:ea typeface="Garamond"/>
                <a:cs typeface="Garamond"/>
                <a:sym typeface="Garamond"/>
              </a:rPr>
              <a:t>Включает в себя разработку дизайна, графических элементов и обработку графики</a:t>
            </a:r>
            <a:r>
              <a:rPr lang="ru-RU" sz="2200">
                <a:solidFill>
                  <a:schemeClr val="dk1"/>
                </a:solidFill>
                <a:latin typeface="Century Gothic"/>
                <a:ea typeface="Century Gothic"/>
                <a:cs typeface="Century Gothic"/>
                <a:sym typeface="Century Gothic"/>
              </a:rPr>
              <a:t>.</a:t>
            </a:r>
            <a:endParaRPr sz="2200">
              <a:solidFill>
                <a:schemeClr val="dk1"/>
              </a:solidFill>
              <a:latin typeface="Garamond"/>
              <a:ea typeface="Garamond"/>
              <a:cs typeface="Garamond"/>
              <a:sym typeface="Garamond"/>
            </a:endParaRPr>
          </a:p>
        </p:txBody>
      </p:sp>
      <p:sp>
        <p:nvSpPr>
          <p:cNvPr id="286" name="Google Shape;286;p6"/>
          <p:cNvSpPr/>
          <p:nvPr/>
        </p:nvSpPr>
        <p:spPr>
          <a:xfrm>
            <a:off x="633712" y="3604968"/>
            <a:ext cx="25170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Garamond"/>
                <a:ea typeface="Garamond"/>
                <a:cs typeface="Garamond"/>
                <a:sym typeface="Garamond"/>
              </a:rPr>
              <a:t>4. Написание кода</a:t>
            </a:r>
            <a:endParaRPr/>
          </a:p>
        </p:txBody>
      </p:sp>
      <p:sp>
        <p:nvSpPr>
          <p:cNvPr id="287" name="Google Shape;287;p6"/>
          <p:cNvSpPr/>
          <p:nvPr/>
        </p:nvSpPr>
        <p:spPr>
          <a:xfrm>
            <a:off x="6140527" y="4485758"/>
            <a:ext cx="5441267" cy="27084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200">
                <a:solidFill>
                  <a:schemeClr val="dk1"/>
                </a:solidFill>
                <a:latin typeface="Garamond"/>
                <a:ea typeface="Garamond"/>
                <a:cs typeface="Garamond"/>
                <a:sym typeface="Garamond"/>
              </a:rPr>
              <a:t>Нам сайте имеется главная страница, страница контактов и новости из трёх игр: Genshin Impact, Brawl Stars, Minecraft. После проверки его работы, выяснили, что весь задуманный функционал работает исправно.</a:t>
            </a:r>
            <a:endParaRPr/>
          </a:p>
          <a:p>
            <a:pPr indent="0" lvl="0" marL="0" marR="0" rtl="0" algn="l">
              <a:spcBef>
                <a:spcPts val="0"/>
              </a:spcBef>
              <a:spcAft>
                <a:spcPts val="0"/>
              </a:spcAft>
              <a:buNone/>
            </a:pPr>
            <a:r>
              <a:t/>
            </a:r>
            <a:endParaRPr sz="2400">
              <a:solidFill>
                <a:schemeClr val="dk1"/>
              </a:solidFill>
              <a:latin typeface="Garamond"/>
              <a:ea typeface="Garamond"/>
              <a:cs typeface="Garamond"/>
              <a:sym typeface="Garamond"/>
            </a:endParaRPr>
          </a:p>
          <a:p>
            <a:pPr indent="0" lvl="0" marL="0" marR="0" rtl="0" algn="l">
              <a:spcBef>
                <a:spcPts val="0"/>
              </a:spcBef>
              <a:spcAft>
                <a:spcPts val="0"/>
              </a:spcAft>
              <a:buNone/>
            </a:pPr>
            <a:br>
              <a:rPr lang="ru-RU"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sp>
        <p:nvSpPr>
          <p:cNvPr id="288" name="Google Shape;288;p6"/>
          <p:cNvSpPr/>
          <p:nvPr/>
        </p:nvSpPr>
        <p:spPr>
          <a:xfrm>
            <a:off x="6164034" y="4049957"/>
            <a:ext cx="288091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400">
                <a:solidFill>
                  <a:schemeClr val="dk1"/>
                </a:solidFill>
                <a:latin typeface="Garamond"/>
                <a:ea typeface="Garamond"/>
                <a:cs typeface="Garamond"/>
                <a:sym typeface="Garamond"/>
              </a:rPr>
              <a:t>5. Тестирование кода</a:t>
            </a:r>
            <a:endParaRPr sz="2400">
              <a:solidFill>
                <a:schemeClr val="dk1"/>
              </a:solidFill>
              <a:latin typeface="Garamond"/>
              <a:ea typeface="Garamond"/>
              <a:cs typeface="Garamond"/>
              <a:sym typeface="Garamond"/>
            </a:endParaRPr>
          </a:p>
        </p:txBody>
      </p:sp>
      <p:sp>
        <p:nvSpPr>
          <p:cNvPr id="289" name="Google Shape;289;p6"/>
          <p:cNvSpPr/>
          <p:nvPr/>
        </p:nvSpPr>
        <p:spPr>
          <a:xfrm>
            <a:off x="633712" y="4108042"/>
            <a:ext cx="5441267"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200">
                <a:solidFill>
                  <a:schemeClr val="dk1"/>
                </a:solidFill>
                <a:latin typeface="Garamond"/>
                <a:ea typeface="Garamond"/>
                <a:cs typeface="Garamond"/>
                <a:sym typeface="Garamond"/>
              </a:rPr>
              <a:t>Нам нужно было реализовать ссылки, кнопки, различные текстовые блоки и переход между страницами нашего сайта</a:t>
            </a:r>
            <a:r>
              <a:rPr lang="ru-RU" sz="2400">
                <a:solidFill>
                  <a:schemeClr val="dk1"/>
                </a:solidFill>
                <a:latin typeface="Garamond"/>
                <a:ea typeface="Garamond"/>
                <a:cs typeface="Garamond"/>
                <a:sym typeface="Garamond"/>
              </a:rPr>
              <a:t>. </a:t>
            </a:r>
            <a:endParaRPr sz="2400">
              <a:solidFill>
                <a:schemeClr val="dk1"/>
              </a:solidFill>
              <a:latin typeface="Garamond"/>
              <a:ea typeface="Garamond"/>
              <a:cs typeface="Garamond"/>
              <a:sym typeface="Garamond"/>
            </a:endParaRPr>
          </a:p>
          <a:p>
            <a:pPr indent="0" lvl="0" marL="0" marR="0" rtl="0" algn="l">
              <a:spcBef>
                <a:spcPts val="0"/>
              </a:spcBef>
              <a:spcAft>
                <a:spcPts val="0"/>
              </a:spcAft>
              <a:buNone/>
            </a:pPr>
            <a:br>
              <a:rPr lang="ru-RU"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pic>
        <p:nvPicPr>
          <p:cNvPr id="290" name="Google Shape;290;p6"/>
          <p:cNvPicPr preferRelativeResize="0"/>
          <p:nvPr/>
        </p:nvPicPr>
        <p:blipFill rotWithShape="1">
          <a:blip r:embed="rId6">
            <a:alphaModFix/>
          </a:blip>
          <a:srcRect b="0" l="0" r="0" t="0"/>
          <a:stretch/>
        </p:blipFill>
        <p:spPr>
          <a:xfrm>
            <a:off x="465219" y="5331659"/>
            <a:ext cx="5442678" cy="10557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ru-RU"/>
              <a:t>‹#›</a:t>
            </a:fld>
            <a:endParaRPr/>
          </a:p>
        </p:txBody>
      </p:sp>
      <p:pic>
        <p:nvPicPr>
          <p:cNvPr id="296" name="Google Shape;296;p7"/>
          <p:cNvPicPr preferRelativeResize="0"/>
          <p:nvPr/>
        </p:nvPicPr>
        <p:blipFill rotWithShape="1">
          <a:blip r:embed="rId3">
            <a:alphaModFix/>
          </a:blip>
          <a:srcRect b="7576" l="625" r="1875" t="8666"/>
          <a:stretch/>
        </p:blipFill>
        <p:spPr>
          <a:xfrm>
            <a:off x="5674656" y="1225724"/>
            <a:ext cx="5453313" cy="2635132"/>
          </a:xfrm>
          <a:prstGeom prst="rect">
            <a:avLst/>
          </a:prstGeom>
          <a:noFill/>
          <a:ln>
            <a:noFill/>
          </a:ln>
        </p:spPr>
      </p:pic>
      <p:pic>
        <p:nvPicPr>
          <p:cNvPr id="297" name="Google Shape;297;p7"/>
          <p:cNvPicPr preferRelativeResize="0"/>
          <p:nvPr/>
        </p:nvPicPr>
        <p:blipFill rotWithShape="1">
          <a:blip r:embed="rId4">
            <a:alphaModFix/>
          </a:blip>
          <a:srcRect b="41556" l="0" r="1125" t="9110"/>
          <a:stretch/>
        </p:blipFill>
        <p:spPr>
          <a:xfrm>
            <a:off x="5353050" y="4386906"/>
            <a:ext cx="6516130" cy="1828800"/>
          </a:xfrm>
          <a:prstGeom prst="rect">
            <a:avLst/>
          </a:prstGeom>
          <a:noFill/>
          <a:ln>
            <a:noFill/>
          </a:ln>
        </p:spPr>
      </p:pic>
      <p:pic>
        <p:nvPicPr>
          <p:cNvPr id="298" name="Google Shape;298;p7"/>
          <p:cNvPicPr preferRelativeResize="0"/>
          <p:nvPr/>
        </p:nvPicPr>
        <p:blipFill rotWithShape="1">
          <a:blip r:embed="rId5">
            <a:alphaModFix/>
          </a:blip>
          <a:srcRect b="7112" l="0" r="61250" t="8667"/>
          <a:stretch/>
        </p:blipFill>
        <p:spPr>
          <a:xfrm>
            <a:off x="830807" y="1457736"/>
            <a:ext cx="3739631" cy="4572000"/>
          </a:xfrm>
          <a:prstGeom prst="rect">
            <a:avLst/>
          </a:prstGeom>
          <a:noFill/>
          <a:ln>
            <a:noFill/>
          </a:ln>
        </p:spPr>
      </p:pic>
      <p:sp>
        <p:nvSpPr>
          <p:cNvPr id="299" name="Google Shape;299;p7"/>
          <p:cNvSpPr txBox="1"/>
          <p:nvPr/>
        </p:nvSpPr>
        <p:spPr>
          <a:xfrm>
            <a:off x="285637" y="540196"/>
            <a:ext cx="506741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800">
                <a:solidFill>
                  <a:schemeClr val="dk1"/>
                </a:solidFill>
                <a:latin typeface="Garamond"/>
                <a:ea typeface="Garamond"/>
                <a:cs typeface="Garamond"/>
                <a:sym typeface="Garamond"/>
              </a:rPr>
              <a:t>Внутренняя составляющая сайта:</a:t>
            </a:r>
            <a:endParaRPr sz="2800">
              <a:solidFill>
                <a:schemeClr val="dk1"/>
              </a:solidFill>
              <a:latin typeface="Garamond"/>
              <a:ea typeface="Garamond"/>
              <a:cs typeface="Garamond"/>
              <a:sym typeface="Garamond"/>
            </a:endParaRPr>
          </a:p>
        </p:txBody>
      </p:sp>
      <p:sp>
        <p:nvSpPr>
          <p:cNvPr id="300" name="Google Shape;300;p7"/>
          <p:cNvSpPr txBox="1"/>
          <p:nvPr/>
        </p:nvSpPr>
        <p:spPr>
          <a:xfrm>
            <a:off x="5674656" y="560207"/>
            <a:ext cx="467788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2800">
                <a:solidFill>
                  <a:schemeClr val="dk1"/>
                </a:solidFill>
                <a:latin typeface="Garamond"/>
                <a:ea typeface="Garamond"/>
                <a:cs typeface="Garamond"/>
                <a:sym typeface="Garamond"/>
              </a:rPr>
              <a:t>Внешняя составляющая сайта:</a:t>
            </a:r>
            <a:endParaRPr sz="2800">
              <a:solidFill>
                <a:schemeClr val="dk1"/>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ru-RU"/>
              <a:t>‹#›</a:t>
            </a:fld>
            <a:endParaRPr/>
          </a:p>
        </p:txBody>
      </p:sp>
      <p:sp>
        <p:nvSpPr>
          <p:cNvPr id="306" name="Google Shape;306;p8"/>
          <p:cNvSpPr txBox="1"/>
          <p:nvPr>
            <p:ph type="title"/>
          </p:nvPr>
        </p:nvSpPr>
        <p:spPr>
          <a:xfrm>
            <a:off x="1154953"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Garamond"/>
              <a:buNone/>
            </a:pPr>
            <a:r>
              <a:rPr lang="ru-RU">
                <a:solidFill>
                  <a:schemeClr val="lt1"/>
                </a:solidFill>
                <a:latin typeface="Garamond"/>
                <a:ea typeface="Garamond"/>
                <a:cs typeface="Garamond"/>
                <a:sym typeface="Garamond"/>
              </a:rPr>
              <a:t>Результаты и выводы</a:t>
            </a:r>
            <a:endParaRPr/>
          </a:p>
        </p:txBody>
      </p:sp>
      <p:sp>
        <p:nvSpPr>
          <p:cNvPr id="307" name="Google Shape;307;p8"/>
          <p:cNvSpPr/>
          <p:nvPr/>
        </p:nvSpPr>
        <p:spPr>
          <a:xfrm>
            <a:off x="567557" y="2396552"/>
            <a:ext cx="10930759" cy="4339650"/>
          </a:xfrm>
          <a:prstGeom prst="rect">
            <a:avLst/>
          </a:prstGeom>
          <a:noFill/>
          <a:ln>
            <a:noFill/>
          </a:ln>
        </p:spPr>
        <p:txBody>
          <a:bodyPr anchorCtr="0" anchor="t" bIns="45700" lIns="91425" spcFirstLastPara="1" rIns="91425" wrap="square" tIns="45700">
            <a:spAutoFit/>
          </a:bodyPr>
          <a:lstStyle/>
          <a:p>
            <a:pPr indent="450215" lvl="0" marL="0" marR="0" rtl="0" algn="just">
              <a:spcBef>
                <a:spcPts val="0"/>
              </a:spcBef>
              <a:spcAft>
                <a:spcPts val="0"/>
              </a:spcAft>
              <a:buNone/>
            </a:pPr>
            <a:r>
              <a:rPr lang="ru-RU" sz="2400">
                <a:solidFill>
                  <a:schemeClr val="dk1"/>
                </a:solidFill>
                <a:latin typeface="Garamond"/>
                <a:ea typeface="Garamond"/>
                <a:cs typeface="Garamond"/>
                <a:sym typeface="Garamond"/>
              </a:rPr>
              <a:t>В результате работы создан сайт, позволяющий просматривать актуальные новости из мира компьютерных игр. На данный момент у нас есть информация про 3 игры, которые являются одними из  самых популярных в мире, среди них: Genshin Impact, Minecraft,  Brawl Stars. Функционал сайта превосходит большинство аналогов. В проекте выполнены все поставленные цели и задачи. </a:t>
            </a:r>
            <a:endParaRPr sz="2400">
              <a:solidFill>
                <a:schemeClr val="dk1"/>
              </a:solidFill>
              <a:latin typeface="Garamond"/>
              <a:ea typeface="Garamond"/>
              <a:cs typeface="Garamond"/>
              <a:sym typeface="Garamond"/>
            </a:endParaRPr>
          </a:p>
          <a:p>
            <a:pPr indent="450215" lvl="0" marL="0" marR="0" rtl="0" algn="just">
              <a:spcBef>
                <a:spcPts val="0"/>
              </a:spcBef>
              <a:spcAft>
                <a:spcPts val="0"/>
              </a:spcAft>
              <a:buNone/>
            </a:pPr>
            <a:r>
              <a:rPr lang="ru-RU" sz="2400">
                <a:solidFill>
                  <a:schemeClr val="dk1"/>
                </a:solidFill>
                <a:latin typeface="Garamond"/>
                <a:ea typeface="Garamond"/>
                <a:cs typeface="Garamond"/>
                <a:sym typeface="Garamond"/>
              </a:rPr>
              <a:t>Нам удалось создать веб-страницу, которая удовлетворяет всем требованиям, теперь интернет-пользователи смогут получать еще больше информации, которая им интересна. Мы получили бесценный опыт по созданию веб-страниц, который без сомнения пригодится в будущем. Также узнали много нового про то как устроены веб-сайты и принципы его работы.</a:t>
            </a:r>
            <a:endParaRPr/>
          </a:p>
          <a:p>
            <a:pPr indent="0" lvl="0" marL="0" marR="0" rtl="0" algn="l">
              <a:spcBef>
                <a:spcPts val="0"/>
              </a:spcBef>
              <a:spcAft>
                <a:spcPts val="0"/>
              </a:spcAft>
              <a:buNone/>
            </a:pPr>
            <a:br>
              <a:rPr lang="ru-RU" sz="1800">
                <a:solidFill>
                  <a:schemeClr val="dk1"/>
                </a:solidFill>
                <a:latin typeface="Century Gothic"/>
                <a:ea typeface="Century Gothic"/>
                <a:cs typeface="Century Gothic"/>
                <a:sym typeface="Century Gothic"/>
              </a:rPr>
            </a:b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fld id="{00000000-1234-1234-1234-123412341234}" type="slidenum">
              <a:rPr lang="ru-RU"/>
              <a:t>‹#›</a:t>
            </a:fld>
            <a:endParaRPr/>
          </a:p>
        </p:txBody>
      </p:sp>
      <p:sp>
        <p:nvSpPr>
          <p:cNvPr id="313" name="Google Shape;313;p9"/>
          <p:cNvSpPr txBox="1"/>
          <p:nvPr>
            <p:ph type="title"/>
          </p:nvPr>
        </p:nvSpPr>
        <p:spPr>
          <a:xfrm>
            <a:off x="1154953" y="969264"/>
            <a:ext cx="8825659" cy="704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Garamond"/>
              <a:buNone/>
            </a:pPr>
            <a:r>
              <a:rPr lang="ru-RU">
                <a:solidFill>
                  <a:schemeClr val="lt1"/>
                </a:solidFill>
                <a:latin typeface="Garamond"/>
                <a:ea typeface="Garamond"/>
                <a:cs typeface="Garamond"/>
                <a:sym typeface="Garamond"/>
              </a:rPr>
              <a:t>Перспективы развития</a:t>
            </a:r>
            <a:endParaRPr/>
          </a:p>
        </p:txBody>
      </p:sp>
      <p:sp>
        <p:nvSpPr>
          <p:cNvPr id="314" name="Google Shape;314;p9"/>
          <p:cNvSpPr/>
          <p:nvPr/>
        </p:nvSpPr>
        <p:spPr>
          <a:xfrm>
            <a:off x="680392" y="2432999"/>
            <a:ext cx="10859965" cy="4524315"/>
          </a:xfrm>
          <a:prstGeom prst="rect">
            <a:avLst/>
          </a:prstGeom>
          <a:noFill/>
          <a:ln>
            <a:noFill/>
          </a:ln>
        </p:spPr>
        <p:txBody>
          <a:bodyPr anchorCtr="0" anchor="t" bIns="45700" lIns="91425" spcFirstLastPara="1" rIns="91425" wrap="square" tIns="45700">
            <a:spAutoFit/>
          </a:bodyPr>
          <a:lstStyle/>
          <a:p>
            <a:pPr indent="450215" lvl="0" marL="0" marR="0" rtl="0" algn="just">
              <a:spcBef>
                <a:spcPts val="0"/>
              </a:spcBef>
              <a:spcAft>
                <a:spcPts val="0"/>
              </a:spcAft>
              <a:buNone/>
            </a:pPr>
            <a:r>
              <a:rPr lang="ru-RU" sz="2400">
                <a:solidFill>
                  <a:schemeClr val="dk1"/>
                </a:solidFill>
                <a:latin typeface="Garamond"/>
                <a:ea typeface="Garamond"/>
                <a:cs typeface="Garamond"/>
                <a:sym typeface="Garamond"/>
              </a:rPr>
              <a:t>В перспективах развития проекта планируется создать мобильное приложение для операционной системы “Android”. Приложение позволит пользователям еще удобнее просматривать новости из мира компьютерных игр. Главным преимуществом приложения  станет возможность получения уведомлений пользователем, что позволит ему еще быстрее узнавать самую новую информацию.</a:t>
            </a:r>
            <a:endParaRPr/>
          </a:p>
          <a:p>
            <a:pPr indent="450215" lvl="0" marL="0" marR="0" rtl="0" algn="just">
              <a:spcBef>
                <a:spcPts val="0"/>
              </a:spcBef>
              <a:spcAft>
                <a:spcPts val="0"/>
              </a:spcAft>
              <a:buNone/>
            </a:pPr>
            <a:r>
              <a:rPr lang="ru-RU" sz="2400">
                <a:solidFill>
                  <a:schemeClr val="dk1"/>
                </a:solidFill>
                <a:latin typeface="Garamond"/>
                <a:ea typeface="Garamond"/>
                <a:cs typeface="Garamond"/>
                <a:sym typeface="Garamond"/>
              </a:rPr>
              <a:t>Также планируется добавлять всё больше и больше контента, что позволит расширить базу пользователей. В перспективе мы планируем монетизировать наши труды, посредством добавления рекламы, что позволит получать дополнительные средства на развитие нашего проекта. Важно добавить, что на нашем сайте будет реклама только проверенных компаний.  </a:t>
            </a:r>
            <a:endParaRPr/>
          </a:p>
          <a:p>
            <a:pPr indent="0" lvl="0" marL="0" marR="0" rtl="0" algn="l">
              <a:spcBef>
                <a:spcPts val="0"/>
              </a:spcBef>
              <a:spcAft>
                <a:spcPts val="0"/>
              </a:spcAft>
              <a:buNone/>
            </a:pPr>
            <a:br>
              <a:rPr lang="ru-RU" sz="2400">
                <a:solidFill>
                  <a:schemeClr val="dk1"/>
                </a:solidFill>
                <a:latin typeface="Garamond"/>
                <a:ea typeface="Garamond"/>
                <a:cs typeface="Garamond"/>
                <a:sym typeface="Garamond"/>
              </a:rPr>
            </a:br>
            <a:endParaRPr sz="2400">
              <a:solidFill>
                <a:schemeClr val="dk1"/>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Совет директоров">
  <a:themeElements>
    <a:clrScheme name="Ion Boardroom">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2023-12-25T20:24:49Z</dcterms:created>
  <dc:creator>User</dc:creator>
</cp:coreProperties>
</file>