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239" r:id="rId1"/>
  </p:sldMasterIdLst>
  <p:sldIdLst>
    <p:sldId id="258" r:id="rId2"/>
    <p:sldId id="256" r:id="rId3"/>
    <p:sldId id="259" r:id="rId4"/>
    <p:sldId id="261" r:id="rId5"/>
    <p:sldId id="260" r:id="rId6"/>
    <p:sldId id="262" r:id="rId7"/>
    <p:sldId id="275" r:id="rId8"/>
    <p:sldId id="264" r:id="rId9"/>
    <p:sldId id="265" r:id="rId10"/>
    <p:sldId id="263" r:id="rId11"/>
    <p:sldId id="267" r:id="rId12"/>
    <p:sldId id="266" r:id="rId13"/>
    <p:sldId id="277" r:id="rId14"/>
    <p:sldId id="270" r:id="rId15"/>
    <p:sldId id="274" r:id="rId16"/>
    <p:sldId id="273" r:id="rId17"/>
    <p:sldId id="271" r:id="rId18"/>
    <p:sldId id="269" r:id="rId19"/>
    <p:sldId id="272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 varScale="1">
        <p:scale>
          <a:sx n="63" d="100"/>
          <a:sy n="63" d="100"/>
        </p:scale>
        <p:origin x="7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2E7C-73CB-458D-8BF3-AF8255338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8C97-4469-4E6C-B4C3-D8B1E18B4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BC58-64A1-41EC-9FA6-EE4368F0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E18-96E7-4209-869B-3A5B647CE8AB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217DA-D94E-48B6-BD1B-D87CF22C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56D66-2246-4C41-9F92-090AB88C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A55-7686-4CB2-AB8D-7CB542CA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6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4E5A-1952-45A5-B5BC-163219D2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FA988-6941-4AF8-8DA0-A99382764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208D-E44E-492C-A47D-119CA7AB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E18-96E7-4209-869B-3A5B647CE8AB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38EE7-2E99-40B4-928B-53F3C231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713E-D40F-46E2-8FBC-ACEBFA16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A55-7686-4CB2-AB8D-7CB542CA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4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FB4E3-203E-4D53-877F-C9EF4F34C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6034C-BFAA-4C62-999F-AE568E846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52D3C-6FBD-4A50-90AA-AFA77E71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E18-96E7-4209-869B-3A5B647CE8AB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A6ECD-8399-426B-8F58-55E31F7C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FC2C-A5BB-4AB9-8F9E-430798C2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A55-7686-4CB2-AB8D-7CB542CA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54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E18-96E7-4209-869B-3A5B647CE8AB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A55-7686-4CB2-AB8D-7CB542CA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2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67F7-BC8A-481A-9470-A6F257A7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45606-EE28-431B-85FC-BCA61ABF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CC70B-AD3E-42F5-82F0-24CB7FD9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E18-96E7-4209-869B-3A5B647CE8AB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42B14-1708-4FA1-A291-9DAB21AD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595EC-DD4C-410E-96E6-DED2085F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A55-7686-4CB2-AB8D-7CB542CA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8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5839-9DAD-4759-93E9-6B27896A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5320F-9C11-4FFC-A81E-FA91F5FA5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7E82-5F7D-4210-938A-94E3B249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E18-96E7-4209-869B-3A5B647CE8AB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DCEF6-9ECF-424E-B073-3CF922E4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B114-19C7-4169-A5D7-47973659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A55-7686-4CB2-AB8D-7CB542CA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215A-EA74-4852-B70E-30DA1DA8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B7CD-1E48-4F3C-8984-2E5898FFC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1EC0A-8DF3-4F8B-9B81-00F3873A8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3C5BE-99BB-4A53-BF54-56112455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E18-96E7-4209-869B-3A5B647CE8AB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BCE97-02E0-4C64-967C-6456C758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6E332-34C3-4583-90F4-0A6610CC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A55-7686-4CB2-AB8D-7CB542CA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8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BBC0-65B9-4433-8906-99BB63AB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98A9F-C32A-495A-B1A4-F42872961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D3DAB-D0DC-40A1-B371-558D27FF4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257E1-3DC5-42E0-9544-F5FCD1502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47482-2179-4A31-A718-FA406F599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9241D-1E8B-4CBA-9C54-E4ED5D35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E18-96E7-4209-869B-3A5B647CE8AB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9B59F-4E0F-4857-9E24-9DF0F554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68222-EA59-4DE1-9CCC-C892B755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A55-7686-4CB2-AB8D-7CB542CA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5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EF42-8ADD-4719-886D-88790758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7E6B1-E5DD-4EE4-B467-64E8ED53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E18-96E7-4209-869B-3A5B647CE8AB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CC796-103A-43E6-B827-92DAC564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303BD-152A-4A65-B69E-468CC0B6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A55-7686-4CB2-AB8D-7CB542CA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0DBF1-36DF-47E8-99B0-CE38A5DD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E18-96E7-4209-869B-3A5B647CE8AB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5B97A-02AB-4BC5-9F21-AD2D693A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877A3-2642-43AE-BD5A-117F5E15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A55-7686-4CB2-AB8D-7CB542CA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99D7-3274-448F-A05C-46623B9C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503D6-788A-4823-B592-EFA32E18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42D07-2770-40F5-B276-B61B21CA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1B735-4F72-4458-AE72-C3BE7DBF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E18-96E7-4209-869B-3A5B647CE8AB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BEE03-B7CF-4D86-9027-2AD0A8D0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3D542-25C3-44BC-8785-17DD9351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A55-7686-4CB2-AB8D-7CB542CA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5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D585-3DF1-4907-BF09-35AEC66B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47607-87A7-4884-AFA1-3983FDD0B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1FCBA-FEDB-49AA-AF5F-60C151DAB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09F04-E5B2-4673-9CA4-62C874A0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E18-96E7-4209-869B-3A5B647CE8AB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2368B-93BF-417D-BC03-C6A6E7F8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BBC6-13FB-4E7C-A8F9-0495AC90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A55-7686-4CB2-AB8D-7CB542CAB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C96D0-C27E-410F-823E-AC1F11DB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C9501-2C78-4988-9A96-D2398D25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0F0B7-C30E-4E5E-BDE6-5073BCBCB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AE18-96E7-4209-869B-3A5B647CE8AB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136AE-D097-4035-BAE0-4B34BB4F8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3F1F6-FA7F-45F1-8DF2-3BA2FB813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8A55-7686-4CB2-AB8D-7CB542CABE8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E4CADD-E5BE-47ED-ADDE-D2DB102FF15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118" y="67974"/>
            <a:ext cx="1113415" cy="124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4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50" r:id="rId11"/>
    <p:sldLayoutId id="21474842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5FB85C-2E39-43C1-BC43-EEC179734A27}"/>
              </a:ext>
            </a:extLst>
          </p:cNvPr>
          <p:cNvSpPr txBox="1"/>
          <p:nvPr/>
        </p:nvSpPr>
        <p:spPr>
          <a:xfrm>
            <a:off x="4147429" y="267221"/>
            <a:ext cx="416492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4000" b="1" u="sng" dirty="0">
                <a:latin typeface="Saysettha OT" panose="020B0504020207020204" pitchFamily="34" charset="-34"/>
                <a:cs typeface="Saysettha OT" panose="020B0504020207020204" pitchFamily="34" charset="-34"/>
              </a:rPr>
              <a:t>ບົດລາຍງານ</a:t>
            </a:r>
          </a:p>
          <a:p>
            <a:pPr algn="ctr"/>
            <a:endParaRPr lang="lo-LA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endParaRPr lang="lo-LA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ວິຊາ</a:t>
            </a:r>
            <a:r>
              <a:rPr lang="en-US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:</a:t>
            </a:r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Engineering Materials</a:t>
            </a:r>
            <a:endParaRPr lang="lo-LA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endParaRPr lang="lo-LA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ສອນໂດຍ : ອຈ ສຸວັນນີ ວິລະຈິດ</a:t>
            </a:r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endParaRPr lang="en-US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en-US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2TC/B </a:t>
            </a:r>
            <a:endParaRPr lang="lo-LA" sz="2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ED107-6CBD-4C7A-AEF5-D8BDD0F584B4}"/>
              </a:ext>
            </a:extLst>
          </p:cNvPr>
          <p:cNvSpPr txBox="1"/>
          <p:nvPr/>
        </p:nvSpPr>
        <p:spPr>
          <a:xfrm>
            <a:off x="799529" y="4182735"/>
            <a:ext cx="27526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o-LA" sz="20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ກຸ່ມທີ 2</a:t>
            </a:r>
          </a:p>
          <a:p>
            <a:endParaRPr lang="lo-LA" sz="20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lo-LA" sz="20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ນ. ປິ່ນແກ້ວ</a:t>
            </a:r>
            <a:r>
              <a:rPr lang="en-US" sz="20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20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ເຂັມຄຳພູມີ</a:t>
            </a:r>
          </a:p>
          <a:p>
            <a:r>
              <a:rPr lang="lo-LA" sz="20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ທ. ສຸດທະວິໄລ ພົມຈິດຕິ</a:t>
            </a:r>
          </a:p>
          <a:p>
            <a:r>
              <a:rPr lang="lo-LA" sz="20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ທ. ຄຳພຸດ</a:t>
            </a:r>
            <a:r>
              <a:rPr lang="en-US" sz="20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20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ພົນພິລາ</a:t>
            </a:r>
          </a:p>
          <a:p>
            <a:r>
              <a:rPr lang="lo-LA" sz="20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ນ. ສຸລິຕາ</a:t>
            </a:r>
            <a:r>
              <a:rPr lang="en-US" sz="20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20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ແກ້ວວອນທອງ</a:t>
            </a:r>
            <a:endParaRPr lang="en-US" sz="20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61CCB-D499-482E-9E1E-22E0737CE0DF}"/>
              </a:ext>
            </a:extLst>
          </p:cNvPr>
          <p:cNvSpPr txBox="1"/>
          <p:nvPr/>
        </p:nvSpPr>
        <p:spPr>
          <a:xfrm>
            <a:off x="4414848" y="3813403"/>
            <a:ext cx="3708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ລາຍງານຫົວຂໍ້ ( ວັດສະດຸເຄິ່ງຕົວນຳ )</a:t>
            </a:r>
          </a:p>
        </p:txBody>
      </p:sp>
    </p:spTree>
    <p:extLst>
      <p:ext uri="{BB962C8B-B14F-4D97-AF65-F5344CB8AC3E}">
        <p14:creationId xmlns:p14="http://schemas.microsoft.com/office/powerpoint/2010/main" val="295041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1C3385-142D-4B9A-9783-E0799537C86D}"/>
              </a:ext>
            </a:extLst>
          </p:cNvPr>
          <p:cNvSpPr txBox="1"/>
          <p:nvPr/>
        </p:nvSpPr>
        <p:spPr>
          <a:xfrm>
            <a:off x="1415441" y="737944"/>
            <a:ext cx="8380206" cy="2149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705" marR="0" indent="4572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ວັດສະດຸເຄິ່ງຕົວນຳ</a:t>
            </a:r>
            <a:r>
              <a:rPr lang="en-US" sz="2000" dirty="0"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000" dirty="0" err="1"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ຖືກນຳໄປໃຊ້ໃນການສ້າງອຸປະກອນເອເລັກໂຕຣນິກແທກ</a:t>
            </a:r>
            <a:endParaRPr lang="lo-LA" sz="2000" dirty="0">
              <a:latin typeface="Saysettha OT" panose="020B0504020207020204" pitchFamily="34" charset="-34"/>
              <a:ea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179705" marR="0" indent="4572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2000" dirty="0"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ກ</a:t>
            </a:r>
            <a:r>
              <a:rPr lang="en-US" sz="2000" dirty="0" err="1"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ານໃຊ້ຫຼອດ</a:t>
            </a:r>
            <a:r>
              <a:rPr lang="en-US" sz="2000" b="1" dirty="0"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000" b="1" dirty="0" err="1"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ສູນຍາກາດ</a:t>
            </a:r>
            <a:endParaRPr lang="lo-LA" sz="2000" dirty="0">
              <a:effectLst/>
              <a:latin typeface="Saysettha OT" panose="020B0504020207020204" pitchFamily="34" charset="-34"/>
              <a:ea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179705" marR="0" indent="4572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ຂໍ້ດີຂອງການໃຊ້ສານເຄິ່ງຕົວນຳໃນການຜະລິດອຸປະກອນເອເລັກໂຕຣນິກແມ່ນ</a:t>
            </a:r>
            <a:r>
              <a:rPr lang="en-US" sz="2000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endParaRPr lang="lo-LA" sz="2000" dirty="0">
              <a:effectLst/>
              <a:latin typeface="Saysettha OT" panose="020B0504020207020204" pitchFamily="34" charset="-34"/>
              <a:ea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179705" marR="0" indent="4572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ເຮັດໃຫ້ອຸປະກອນມີຂະໜາດນ້ອຍ</a:t>
            </a:r>
            <a:r>
              <a:rPr lang="en-US" sz="2000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2000" dirty="0"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ນ້ຳ</a:t>
            </a:r>
            <a:r>
              <a:rPr lang="en-US" sz="2000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ໜັກເບົາ</a:t>
            </a:r>
            <a:r>
              <a:rPr lang="en-US" sz="2000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000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ບໍ່ຕ້ອງໃຊ້ຄວາມຮ້ອນໃນການ</a:t>
            </a:r>
            <a:endParaRPr lang="lo-LA" sz="2000" dirty="0">
              <a:effectLst/>
              <a:latin typeface="Saysettha OT" panose="020B0504020207020204" pitchFamily="34" charset="-34"/>
              <a:ea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179705" marR="0" indent="4572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ອຸ່ນໃສ້ຫຼອດ</a:t>
            </a:r>
            <a:r>
              <a:rPr lang="en-US" sz="2000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000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ມີຄວາມທົນທານ</a:t>
            </a:r>
            <a:r>
              <a:rPr lang="en-US" sz="2000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000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ກິນໄຟໜ້ອຍ</a:t>
            </a:r>
            <a:r>
              <a:rPr lang="en-US" sz="2000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000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ແລະລາຄາຖືກ</a:t>
            </a:r>
            <a:endParaRPr lang="en-US" sz="2000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  <p:pic>
        <p:nvPicPr>
          <p:cNvPr id="10" name="image1.jpg">
            <a:extLst>
              <a:ext uri="{FF2B5EF4-FFF2-40B4-BE49-F238E27FC236}">
                <a16:creationId xmlns:a16="http://schemas.microsoft.com/office/drawing/2014/main" id="{6F1013C6-703D-4B77-B8C4-14657160F6F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23641" y="3228954"/>
            <a:ext cx="3760885" cy="30822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3.png">
            <a:extLst>
              <a:ext uri="{FF2B5EF4-FFF2-40B4-BE49-F238E27FC236}">
                <a16:creationId xmlns:a16="http://schemas.microsoft.com/office/drawing/2014/main" id="{6A59BE8B-06D1-4A94-8E71-F1B86D7FD0D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17027" y="3228956"/>
            <a:ext cx="3881120" cy="3082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6161CD-3E26-4706-A184-2A947538D49B}"/>
              </a:ext>
            </a:extLst>
          </p:cNvPr>
          <p:cNvSpPr txBox="1"/>
          <p:nvPr/>
        </p:nvSpPr>
        <p:spPr>
          <a:xfrm>
            <a:off x="1289509" y="4442126"/>
            <a:ext cx="5710286" cy="655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80105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ຫຼອດສ</a:t>
            </a:r>
            <a:r>
              <a:rPr lang="lo-LA" sz="1400" dirty="0"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ູ</a:t>
            </a:r>
            <a:r>
              <a:rPr lang="en-US" sz="1400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ນຍາກາດ</a:t>
            </a:r>
            <a:endParaRPr lang="lo-LA" sz="1400" dirty="0">
              <a:latin typeface="Saysettha OT" panose="020B0504020207020204" pitchFamily="34" charset="-34"/>
              <a:ea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3380105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credit: </a:t>
            </a:r>
            <a:r>
              <a:rPr lang="en-US" sz="1400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QuantumDay</a:t>
            </a:r>
            <a:endParaRPr lang="en-US" sz="1400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A6DE6F-4F94-41C5-9766-BAB1F84BB3E8}"/>
              </a:ext>
            </a:extLst>
          </p:cNvPr>
          <p:cNvSpPr/>
          <p:nvPr/>
        </p:nvSpPr>
        <p:spPr>
          <a:xfrm>
            <a:off x="9357360" y="-35817"/>
            <a:ext cx="2834640" cy="6104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ນ. ປິ່ນແກ້ວ</a:t>
            </a:r>
            <a:r>
              <a:rPr lang="en-US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ເຂັມຄຳພູມີ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8890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png">
            <a:extLst>
              <a:ext uri="{FF2B5EF4-FFF2-40B4-BE49-F238E27FC236}">
                <a16:creationId xmlns:a16="http://schemas.microsoft.com/office/drawing/2014/main" id="{53D83FC9-7D74-4BE7-986F-5C2B4D0D9A9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83653" y="1340286"/>
            <a:ext cx="3810000" cy="29185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8.png">
            <a:extLst>
              <a:ext uri="{FF2B5EF4-FFF2-40B4-BE49-F238E27FC236}">
                <a16:creationId xmlns:a16="http://schemas.microsoft.com/office/drawing/2014/main" id="{679D977E-A212-47F4-82E1-F2FC84B26A9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1752" y="1340285"/>
            <a:ext cx="4018152" cy="29185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A44B08-87BD-47D9-A2B5-FE4DE36D2214}"/>
              </a:ext>
            </a:extLst>
          </p:cNvPr>
          <p:cNvSpPr txBox="1"/>
          <p:nvPr/>
        </p:nvSpPr>
        <p:spPr>
          <a:xfrm>
            <a:off x="3048786" y="5597000"/>
            <a:ext cx="6094428" cy="322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credit : BTech</a:t>
            </a:r>
            <a:endParaRPr lang="en-US" sz="1400" b="1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C9E7B-D55D-4CFE-9061-C5B9120C1E54}"/>
              </a:ext>
            </a:extLst>
          </p:cNvPr>
          <p:cNvSpPr txBox="1"/>
          <p:nvPr/>
        </p:nvSpPr>
        <p:spPr>
          <a:xfrm>
            <a:off x="6481752" y="4932087"/>
            <a:ext cx="42154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sz="1400" b="1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ວັດສະດຸເຄິ່ງຕົວນຳ (</a:t>
            </a:r>
            <a:r>
              <a:rPr lang="en-US" sz="1400" b="1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microprocessor, LED diode, IC)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92865-B1C0-4843-A421-241A24CF9193}"/>
              </a:ext>
            </a:extLst>
          </p:cNvPr>
          <p:cNvSpPr txBox="1"/>
          <p:nvPr/>
        </p:nvSpPr>
        <p:spPr>
          <a:xfrm>
            <a:off x="786999" y="4879335"/>
            <a:ext cx="53090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sz="1400" b="1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ວັດສະດຸເຄິ່ງຕົວນຳ (ທຣານຊິສເຕີ, ໄດໂອດ, ໄອຊິຣິກູເລເຕີ, ຕົວໜ່ຽວນຳ )</a:t>
            </a:r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B8601-4B4E-444C-8F5E-C119FC4ED465}"/>
              </a:ext>
            </a:extLst>
          </p:cNvPr>
          <p:cNvSpPr/>
          <p:nvPr/>
        </p:nvSpPr>
        <p:spPr>
          <a:xfrm>
            <a:off x="9357360" y="-35817"/>
            <a:ext cx="2834640" cy="6104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ນ. ປິ່ນແກ້ວ</a:t>
            </a:r>
            <a:r>
              <a:rPr lang="en-US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ເຂັມຄຳພູມີ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7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625F84-E531-4E82-A54D-12A5615A099B}"/>
              </a:ext>
            </a:extLst>
          </p:cNvPr>
          <p:cNvSpPr txBox="1"/>
          <p:nvPr/>
        </p:nvSpPr>
        <p:spPr>
          <a:xfrm>
            <a:off x="628472" y="1406391"/>
            <a:ext cx="6094428" cy="4581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2. </a:t>
            </a:r>
            <a:r>
              <a:rPr lang="en-US" sz="2000" b="1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ປະເພດຂອງວັດສະດຸເຄິ່ງຕົວນຳ</a:t>
            </a:r>
            <a:endParaRPr lang="en-US" sz="2000" b="1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endParaRPr lang="lo-LA" sz="1400" dirty="0">
              <a:effectLst/>
              <a:latin typeface="Saysettha OT" panose="020B0504020207020204" pitchFamily="34" charset="-34"/>
              <a:ea typeface="Saysettha OT" panose="020B0504020207020204" pitchFamily="34" charset="-34"/>
              <a:cs typeface="Saysettha OT" panose="020B0504020207020204" pitchFamily="34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lo-LA" sz="2000" b="1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ປະເພດຂອງສານເຄິ່ງຕົວນຳ</a:t>
            </a:r>
            <a:endParaRPr lang="lo-LA" sz="2000" b="1" dirty="0">
              <a:effectLst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effectLst/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lo-LA" b="0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ສານເຄິ່ງຕົວນຳມີ 2 ປະເພດຄື:</a:t>
            </a:r>
            <a:endParaRPr lang="lo-L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lo-LA" b="0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    </a:t>
            </a:r>
            <a:endParaRPr lang="en-US" b="0" i="0" u="none" strike="noStrike" dirty="0">
              <a:effectLst/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   </a:t>
            </a:r>
            <a:r>
              <a:rPr lang="lo-LA" b="0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1. </a:t>
            </a:r>
            <a:r>
              <a:rPr lang="en-US" b="0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Single-crystal: </a:t>
            </a:r>
            <a:r>
              <a:rPr lang="lo-LA" b="0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ສານເຄິ່ງຕົວນຳບໍລິສຸດເຊັ່ນ </a:t>
            </a:r>
            <a:r>
              <a:rPr lang="en-US" b="0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Si </a:t>
            </a:r>
            <a:r>
              <a:rPr lang="lo-LA" b="0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ແລະ </a:t>
            </a:r>
            <a:r>
              <a:rPr lang="en-US" b="0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Ge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    2. Compound-crystal: </a:t>
            </a:r>
            <a:r>
              <a:rPr lang="lo-LA" b="0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ສານເຄິ່ງຕົວນຳບໍ່ບໍລິສຸດ ເຊັ່ນ </a:t>
            </a:r>
            <a:r>
              <a:rPr lang="en-US" b="0" i="0" u="none" strike="noStrike" dirty="0" err="1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GaAS</a:t>
            </a:r>
            <a:r>
              <a:rPr lang="en-US" b="0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(gallium arsenide), </a:t>
            </a:r>
            <a:r>
              <a:rPr lang="en-US" b="0" i="0" u="none" strike="noStrike" dirty="0" err="1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CdS</a:t>
            </a:r>
            <a:r>
              <a:rPr lang="en-US" b="0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(Cadmium sulfide)...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lo-LA" b="0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ສານເຄິ່ງຕົວນຳບໍລິສຸດ ບໍ່ສາມາດນຳໄຟຟ້າໄດ້ດີເທົ່າກັບຕົວນຳ ຈຶ່ງໄດ້ມີການປຸງແຕ່ງທາດເຄມີເພື່ອໃຫ້ໄດ້ສານເຄິ່ງຕົວນຳທີ່ມີຄຸນສົມບັດນຳໄຟໄດ້ຂຶ້ນ</a:t>
            </a:r>
            <a:endParaRPr lang="lo-L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lo-LA" sz="1400" b="0" dirty="0">
                <a:effectLst/>
              </a:rPr>
              <a:t> </a:t>
            </a:r>
          </a:p>
          <a:p>
            <a:br>
              <a:rPr lang="lo-LA" sz="1400" dirty="0"/>
            </a:br>
            <a:endParaRPr lang="en-US" sz="14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6" name="image2.png">
            <a:extLst>
              <a:ext uri="{FF2B5EF4-FFF2-40B4-BE49-F238E27FC236}">
                <a16:creationId xmlns:a16="http://schemas.microsoft.com/office/drawing/2014/main" id="{6AE4633D-EAB3-49BA-8567-CDB5E33B045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681679" y="3838754"/>
            <a:ext cx="3414188" cy="2853263"/>
          </a:xfrm>
          <a:prstGeom prst="rect">
            <a:avLst/>
          </a:prstGeom>
          <a:ln/>
        </p:spPr>
      </p:pic>
      <p:pic>
        <p:nvPicPr>
          <p:cNvPr id="7" name="image1.png">
            <a:extLst>
              <a:ext uri="{FF2B5EF4-FFF2-40B4-BE49-F238E27FC236}">
                <a16:creationId xmlns:a16="http://schemas.microsoft.com/office/drawing/2014/main" id="{D28DB954-8538-401B-939A-464B303B04E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17638" y="621252"/>
            <a:ext cx="3069626" cy="2903872"/>
          </a:xfrm>
          <a:prstGeom prst="rect">
            <a:avLst/>
          </a:prstGeom>
          <a:ln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EC4D80-A70F-46CE-B148-8BD8297B2D62}"/>
              </a:ext>
            </a:extLst>
          </p:cNvPr>
          <p:cNvSpPr txBox="1"/>
          <p:nvPr/>
        </p:nvSpPr>
        <p:spPr>
          <a:xfrm>
            <a:off x="3294345" y="5913305"/>
            <a:ext cx="3643121" cy="355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</a:rPr>
              <a:t>covalent bond of Ge</a:t>
            </a:r>
            <a:r>
              <a:rPr lang="lo-LA" sz="16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</a:rPr>
              <a:t> </a:t>
            </a:r>
            <a:r>
              <a:rPr lang="en-US" sz="16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</a:rPr>
              <a:t>and Si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8CD6F-8146-4B4B-8B27-B19C5FB79E87}"/>
              </a:ext>
            </a:extLst>
          </p:cNvPr>
          <p:cNvSpPr txBox="1"/>
          <p:nvPr/>
        </p:nvSpPr>
        <p:spPr>
          <a:xfrm>
            <a:off x="1993243" y="6194575"/>
            <a:ext cx="4771505" cy="355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</a:rPr>
              <a:t>credit: </a:t>
            </a:r>
            <a:r>
              <a:rPr lang="en-US" sz="1600" b="1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</a:rPr>
              <a:t>wikimedia</a:t>
            </a:r>
            <a:r>
              <a:rPr lang="en-US" sz="16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</a:rPr>
              <a:t> commons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434984-3630-4E39-AEC1-0F7667C48D7F}"/>
              </a:ext>
            </a:extLst>
          </p:cNvPr>
          <p:cNvSpPr/>
          <p:nvPr/>
        </p:nvSpPr>
        <p:spPr>
          <a:xfrm>
            <a:off x="9357360" y="-35817"/>
            <a:ext cx="2834640" cy="6104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ນ. ປິ່ນແກ້ວ</a:t>
            </a:r>
            <a:r>
              <a:rPr lang="en-US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ເຂັມຄຳພູມີ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9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99D4-3A89-4D40-8BF6-22AE165A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77" y="1585901"/>
            <a:ext cx="4927740" cy="402336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lo-LA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lo-LA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lo-LA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- ຊະນິດ </a:t>
            </a:r>
            <a:r>
              <a:rPr lang="en-US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N</a:t>
            </a:r>
            <a:endParaRPr lang="en-US" b="1" dirty="0"/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    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 </a:t>
            </a: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ເປັນສານເຄິ່ງຕົວນຳທີ່ມີການເຈືອປົນສານໃນກຸ່ມຕົວນຳຂ້າງຄຽງຊະນິດທີ່ມີ 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valence electron 5 </a:t>
            </a: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ຕົວເຊັ່ນ:  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As (Arsenic), Sb (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Stibium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),  P (Phosphorus) </a:t>
            </a: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ຈະເຮັດໃຫ້ມີເລັກຕຣອນຕົວທີ 5 ທີ່ເກີດຈາກການເກາະກ່ຽວແບບ 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covalent bond </a:t>
            </a: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ກາຍເປັນອີເລັກຕຣອນອິດສະຫຼະ ແລະສາມາດນຳກະແສໄດ້ ແລະສະແດງປະຈຸໄຟຟ້າລົບອອກມາ</a:t>
            </a:r>
            <a:endParaRPr lang="lo-LA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411D9-16D0-44A8-BB2F-168F1BCAD103}"/>
              </a:ext>
            </a:extLst>
          </p:cNvPr>
          <p:cNvSpPr txBox="1"/>
          <p:nvPr/>
        </p:nvSpPr>
        <p:spPr>
          <a:xfrm>
            <a:off x="655577" y="720903"/>
            <a:ext cx="513473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o-LA" sz="20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ສານເຄິ່ງຕົວນຳບໍ່ບໍລິສຸດແບ່ງອອກເປັນສອງຊະນິດຄື</a:t>
            </a:r>
            <a:endParaRPr lang="lo-LA" sz="2000" b="1" dirty="0"/>
          </a:p>
          <a:p>
            <a:endParaRPr lang="en-US" dirty="0"/>
          </a:p>
        </p:txBody>
      </p:sp>
      <p:pic>
        <p:nvPicPr>
          <p:cNvPr id="5" name="image3.png">
            <a:extLst>
              <a:ext uri="{FF2B5EF4-FFF2-40B4-BE49-F238E27FC236}">
                <a16:creationId xmlns:a16="http://schemas.microsoft.com/office/drawing/2014/main" id="{52ED10F2-E1A1-4568-8310-5FC02E5B3F0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966461" y="1184213"/>
            <a:ext cx="5888990" cy="44895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B0B63-DE47-4804-953C-7FE6B46AA9FA}"/>
              </a:ext>
            </a:extLst>
          </p:cNvPr>
          <p:cNvSpPr txBox="1"/>
          <p:nvPr/>
        </p:nvSpPr>
        <p:spPr>
          <a:xfrm>
            <a:off x="5966461" y="5797365"/>
            <a:ext cx="6094428" cy="355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ການເກາະກ່ຽວຂອງອາຕອມ</a:t>
            </a:r>
            <a:r>
              <a:rPr lang="en-US" sz="16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Si and Sb</a:t>
            </a:r>
            <a:endParaRPr lang="en-US" sz="1600" b="1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C68A8-93C9-4279-B65B-B151FD6B3CB3}"/>
              </a:ext>
            </a:extLst>
          </p:cNvPr>
          <p:cNvSpPr txBox="1"/>
          <p:nvPr/>
        </p:nvSpPr>
        <p:spPr>
          <a:xfrm>
            <a:off x="6576164" y="6153168"/>
            <a:ext cx="3569918" cy="355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</a:rPr>
              <a:t>credit: </a:t>
            </a:r>
            <a:r>
              <a:rPr lang="en-US" sz="1600" b="1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</a:rPr>
              <a:t>inst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ECFEA7-C2F4-4862-8FEF-AB926A083A4C}"/>
              </a:ext>
            </a:extLst>
          </p:cNvPr>
          <p:cNvSpPr/>
          <p:nvPr/>
        </p:nvSpPr>
        <p:spPr>
          <a:xfrm>
            <a:off x="9357360" y="-35817"/>
            <a:ext cx="2834640" cy="6104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ນ. ປິ່ນແກ້ວ</a:t>
            </a:r>
            <a:r>
              <a:rPr lang="en-US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ເຂັມຄຳພູມີ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20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E2B82A-0FDE-41C8-AF00-983386ADBC72}"/>
              </a:ext>
            </a:extLst>
          </p:cNvPr>
          <p:cNvSpPr txBox="1"/>
          <p:nvPr/>
        </p:nvSpPr>
        <p:spPr>
          <a:xfrm>
            <a:off x="5836291" y="1658860"/>
            <a:ext cx="6094428" cy="3166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400" b="1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ຊະນິດ</a:t>
            </a:r>
            <a:r>
              <a:rPr lang="en-US" sz="24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P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b="1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   ເປັນສານເຄິ່ງຕົວນຳທີ່ມີການເຕີມສານເຈືອປົນໃນກຸ່ມສານຕົວນຳຂ້າງຄຽງຊະນິດທີ່ມີ </a:t>
            </a:r>
            <a:r>
              <a:rPr lang="en-US" sz="20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valence</a:t>
            </a:r>
            <a:r>
              <a:rPr lang="en-US" sz="2000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0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electron 3 </a:t>
            </a:r>
            <a:r>
              <a:rPr lang="en-US" sz="2000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000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000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ເຊັ່ນ</a:t>
            </a:r>
            <a:r>
              <a:rPr lang="en-US" sz="2000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: </a:t>
            </a:r>
            <a:r>
              <a:rPr lang="en-US" sz="20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B (boron) Ga (gallium) In (Indium) </a:t>
            </a:r>
            <a:r>
              <a:rPr lang="en-US" sz="2000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ເຮັດໃຫ້ເກີດມີ</a:t>
            </a:r>
            <a:r>
              <a:rPr lang="en-US" sz="2000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0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bond </a:t>
            </a:r>
            <a:r>
              <a:rPr lang="en-US" sz="2000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ທີ່ບໍ່ສົມບູນຂຶ້ນ</a:t>
            </a:r>
            <a:r>
              <a:rPr lang="en-US" sz="2000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endParaRPr lang="en-US" sz="2000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ເປັນສາເຫດເຮັດໃຫ້ເກີດ</a:t>
            </a:r>
            <a:r>
              <a:rPr lang="en-US" sz="2000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0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hole</a:t>
            </a:r>
            <a:r>
              <a:rPr lang="en-US" sz="2000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000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ອິດສະຫຼະ</a:t>
            </a:r>
            <a:r>
              <a:rPr lang="en-US" sz="2000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000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ແລະສາມາດນຳກະແສໄຟຟ້າໄດ</a:t>
            </a:r>
            <a:r>
              <a:rPr lang="en-US" sz="2000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້ </a:t>
            </a:r>
            <a:r>
              <a:rPr lang="en-US" sz="2000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ແລະສະແດງປະຈຸໄຟຟ້າບວກອອກມາ</a:t>
            </a:r>
            <a:endParaRPr lang="en-US" sz="2000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E1250A20-E68C-447B-A029-12368B69C1C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10342" y="1330325"/>
            <a:ext cx="5157470" cy="419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3B199-5646-423F-B11B-B04A9281E7CB}"/>
              </a:ext>
            </a:extLst>
          </p:cNvPr>
          <p:cNvSpPr txBox="1"/>
          <p:nvPr/>
        </p:nvSpPr>
        <p:spPr>
          <a:xfrm>
            <a:off x="-597989" y="5615980"/>
            <a:ext cx="6094428" cy="322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ການເກາະກ່ຽວຂອງອາຕອມ</a:t>
            </a:r>
            <a:r>
              <a:rPr lang="en-US" sz="14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Si and B</a:t>
            </a:r>
            <a:endParaRPr lang="en-US" sz="1400" b="1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280CF-CDD6-4536-BDF1-702A29E31FE2}"/>
              </a:ext>
            </a:extLst>
          </p:cNvPr>
          <p:cNvSpPr txBox="1"/>
          <p:nvPr/>
        </p:nvSpPr>
        <p:spPr>
          <a:xfrm>
            <a:off x="-258137" y="6027130"/>
            <a:ext cx="6094428" cy="322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credit: </a:t>
            </a:r>
            <a:r>
              <a:rPr lang="en-US" sz="1400" b="1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inst</a:t>
            </a:r>
            <a:endParaRPr lang="en-US" sz="1400" b="1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06D402-EB69-45CB-8324-C28ED2FF9A7F}"/>
              </a:ext>
            </a:extLst>
          </p:cNvPr>
          <p:cNvSpPr/>
          <p:nvPr/>
        </p:nvSpPr>
        <p:spPr>
          <a:xfrm>
            <a:off x="9357360" y="-35817"/>
            <a:ext cx="2834640" cy="6104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ນ. ປິ່ນແກ້ວ</a:t>
            </a:r>
            <a:r>
              <a:rPr lang="en-US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ເຂັມຄຳພູມີ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83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6BDB08-C423-489F-B8D1-86D77613DC0D}"/>
              </a:ext>
            </a:extLst>
          </p:cNvPr>
          <p:cNvSpPr txBox="1"/>
          <p:nvPr/>
        </p:nvSpPr>
        <p:spPr>
          <a:xfrm>
            <a:off x="654462" y="1199700"/>
            <a:ext cx="6218960" cy="4597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lo-LA" sz="1400" dirty="0">
              <a:effectLst/>
              <a:latin typeface="Saysettha Lao" panose="020B0504020207020204" pitchFamily="34" charset="0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ໄດໂອດ</a:t>
            </a:r>
            <a:r>
              <a:rPr lang="en-US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lang="en-US" b="1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(diode)</a:t>
            </a:r>
            <a:r>
              <a:rPr lang="lo-LA" b="1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lang="lo-LA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ເປັນອຸປະກອນເອເລັກໂທນິກມີ 2ຂົ້ວຄື : </a:t>
            </a:r>
            <a:r>
              <a:rPr lang="en-US" b="1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A (Anode) </a:t>
            </a:r>
            <a:r>
              <a:rPr lang="lo-LA" dirty="0"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ແລະ ຂົ້ວ </a:t>
            </a:r>
            <a:r>
              <a:rPr lang="en-US" b="1" dirty="0"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K (Cathode) </a:t>
            </a:r>
            <a:r>
              <a:rPr lang="lo-LA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ມີ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ຄຸນສົມບັດຍອມໃຫ້ກະແສໄຟ້າໄຫລຈາກຂົ້ວ </a:t>
            </a:r>
            <a:r>
              <a:rPr lang="en-US" b="1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A</a:t>
            </a:r>
            <a:r>
              <a:rPr lang="en-US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lang="lo-LA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ໄປຫາຂົ້ວ </a:t>
            </a:r>
            <a:r>
              <a:rPr lang="en-US" b="1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K</a:t>
            </a:r>
            <a:r>
              <a:rPr lang="lo-LA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 ເທົ່ານັ້ນ ແລະ ບໍ່ຍອມໃຫ້ກະແສໄຟ້າໄຫລ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ຈາກຂົ້ວ </a:t>
            </a:r>
            <a:r>
              <a:rPr lang="en-US" b="1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K</a:t>
            </a:r>
            <a:r>
              <a:rPr lang="lo-LA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 ໄປຫາ </a:t>
            </a:r>
            <a:r>
              <a:rPr lang="en-US" b="1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A</a:t>
            </a:r>
            <a:r>
              <a:rPr lang="lo-LA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 ຂົ້ວ  </a:t>
            </a:r>
            <a:endParaRPr lang="en-US" dirty="0">
              <a:effectLst/>
              <a:latin typeface="Saysettha Lao" panose="020B0504020207020204" pitchFamily="34" charset="0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ເມື່ອກ່າວເຖິງໄດໂອດມັກຈະຫມາຍເຖິງໄດໂອດທີ່ເຮັດມາຈາກສານເຄິ່ງຕົວນຳທີ່ຕໍ່ກັນໄດ້ຂົ້ວທາງໄຟ້າສອງ</a:t>
            </a:r>
            <a:endParaRPr lang="en-US" dirty="0">
              <a:effectLst/>
              <a:latin typeface="Saysettha Lao" panose="020B0504020207020204" pitchFamily="34" charset="0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ຂົ້ວ ສ່ວນໄດໂອດແບບຫລອດສູດອາກາດ</a:t>
            </a:r>
            <a:r>
              <a:rPr lang="en-US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lang="en-US" b="1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(Vacuum tube diode)</a:t>
            </a:r>
            <a:r>
              <a:rPr lang="lo-LA" b="1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lang="lo-LA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ຖືກໃຊ້ສະເພາະທາງໃນເທັກໂນໂລຊີ</a:t>
            </a:r>
            <a:endParaRPr lang="en-US" dirty="0">
              <a:effectLst/>
              <a:latin typeface="Saysettha Lao" panose="020B0504020207020204" pitchFamily="34" charset="0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ໄຟ້າແຮງສູງບາງປະເພດເປັນຫລອດອາກາດທີປະກອບດ້ວຍຂົ້ວອີເລັກໂທນິກສອງຂົ້ວເຊີ່ງກໍ່ ຄື ແຜ່ນຕົວນຳ</a:t>
            </a:r>
            <a:r>
              <a:rPr lang="en-US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C plate</a:t>
            </a:r>
            <a:r>
              <a:rPr lang="en-US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lang="lo-LA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ແລະ ເຄໂທດ </a:t>
            </a:r>
            <a:r>
              <a:rPr lang="en-US" b="1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(Cathode)  </a:t>
            </a:r>
            <a:endParaRPr lang="en-US" b="1" dirty="0">
              <a:effectLst/>
              <a:latin typeface="Saysettha Lao" panose="020B0504020207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D2E5A1-95A7-496A-8551-AAA9F4119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99" y="1765828"/>
            <a:ext cx="4136639" cy="30507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8FF1E2-872D-4CD5-AB7E-21FAA0A7CFF7}"/>
              </a:ext>
            </a:extLst>
          </p:cNvPr>
          <p:cNvSpPr txBox="1"/>
          <p:nvPr/>
        </p:nvSpPr>
        <p:spPr>
          <a:xfrm>
            <a:off x="8478162" y="5278219"/>
            <a:ext cx="1335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sz="1400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ໄດໂອດ</a:t>
            </a:r>
            <a:r>
              <a:rPr lang="en-US" sz="1400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lang="en-US" sz="1400" b="1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(diode)</a:t>
            </a:r>
            <a:r>
              <a:rPr lang="lo-LA" sz="1400" b="1" dirty="0">
                <a:effectLst/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endParaRPr lang="en-US" sz="1400" dirty="0">
              <a:latin typeface="Saysettha Lao" panose="020B0504020207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926A59-5801-41F6-9311-75B894B3AB4B}"/>
              </a:ext>
            </a:extLst>
          </p:cNvPr>
          <p:cNvSpPr txBox="1"/>
          <p:nvPr/>
        </p:nvSpPr>
        <p:spPr>
          <a:xfrm>
            <a:off x="504150" y="784202"/>
            <a:ext cx="187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b="1" dirty="0">
                <a:latin typeface="Saysettha Lao" panose="020B0504020207020204" pitchFamily="34" charset="0"/>
                <a:ea typeface="Calibri" panose="020F0502020204030204" pitchFamily="34" charset="0"/>
                <a:cs typeface="Saysettha OT" panose="020B0504020207020204" pitchFamily="34" charset="-34"/>
              </a:rPr>
              <a:t>3.ຄຸນສົມບັດ</a:t>
            </a:r>
            <a:endParaRPr lang="en-US" sz="2400" b="1" dirty="0">
              <a:latin typeface="Saysettha Lao" panose="020B0504020207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62C75E-F8A6-47B5-B43C-B9BD7F2ECCFA}"/>
              </a:ext>
            </a:extLst>
          </p:cNvPr>
          <p:cNvSpPr/>
          <p:nvPr/>
        </p:nvSpPr>
        <p:spPr>
          <a:xfrm>
            <a:off x="9357360" y="-35817"/>
            <a:ext cx="2834640" cy="6104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ນ. ສຸລິຕາ ແກ້ວວອນທອງ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43174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7914E-5681-4F6E-9CBD-87B083EB607F}"/>
              </a:ext>
            </a:extLst>
          </p:cNvPr>
          <p:cNvSpPr txBox="1"/>
          <p:nvPr/>
        </p:nvSpPr>
        <p:spPr>
          <a:xfrm>
            <a:off x="524798" y="1627716"/>
            <a:ext cx="7018653" cy="3067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  </a:t>
            </a:r>
            <a:endParaRPr lang="lo-LA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ເມືອເວົ້າເຖີ່ງ ວັດສະດຸເຄີ່ງຕົວນຳ ໃຊ້ງານທົ່ວໄປເຊັ່ນ:ສະວິດໄຟແມ່ນອຸປະກອນໄຟຟ້າຊະນິດໜຶ່ງທີ່ໃຊ້ໃນການຄວບຄຸມວົງຈອນໄຟຟ້າ ຮັບໃຊ້ການເປີດໄຟຟ້າ ຫຼື ຕັດກະແສໄຟຟ້າບໍ່ໃຫ້ໄຫຼເຂົ້າໄປໃນເຄື່ອງໃຊ້ໄຟຟ້າ</a:t>
            </a:r>
            <a:r>
              <a:rPr lang="en-US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 </a:t>
            </a: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ດອກໄຟ</a:t>
            </a:r>
            <a:r>
              <a:rPr lang="en-US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 </a:t>
            </a: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ເຄື່ອງມືຕ່າງໆ.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ເຄື່ອງຈັກໄຟຟ້າ</a:t>
            </a:r>
            <a:r>
              <a:rPr lang="lo-LA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ສະຫຼັບພະລັງງານໄດ້ຖືກອອກແບບມາຕິດຕັ້ງງ່າຍ</a:t>
            </a:r>
            <a:r>
              <a:rPr lang="en-US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 </a:t>
            </a: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ໃຊ້ງ່າຍ</a:t>
            </a:r>
            <a:r>
              <a:rPr lang="en-US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 </a:t>
            </a: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ສາມາດຕອບສະໜອງຄວາມຕ້ອງການຂອງທ່ານໄດ້.</a:t>
            </a:r>
            <a:endParaRPr lang="en-US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ວັດສະດຸເຄີ່ງຕົວນຳ ຍັງນຳໃຊ້ເຂົ້າໃນອຸປະກອນອີ່ເລັກໂທນິກຕ່າງເຊັ່ນ: ຄອມພິວເຕີ</a:t>
            </a:r>
            <a:r>
              <a:rPr lang="en-US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</a:t>
            </a: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ໂນດບຸກ</a:t>
            </a:r>
            <a:r>
              <a:rPr lang="en-US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</a:t>
            </a: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ໂທລະທັດ</a:t>
            </a:r>
            <a:r>
              <a:rPr lang="en-US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</a:t>
            </a: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ວິທະຍຸ ແລະ ເຄືອງໃຊ້ໄຟຟ້າຕ່າງໆເຂົ້າໃຊ້ໃນຊິວິດປະຈຳວັນ.</a:t>
            </a:r>
            <a:endParaRPr lang="en-US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815DA0-35B7-4184-BD1F-DAA7BD609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212" y="1835909"/>
            <a:ext cx="2900774" cy="26509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93800C-9C12-4750-884A-D60CD6B548A4}"/>
              </a:ext>
            </a:extLst>
          </p:cNvPr>
          <p:cNvSpPr txBox="1"/>
          <p:nvPr/>
        </p:nvSpPr>
        <p:spPr>
          <a:xfrm>
            <a:off x="8664898" y="4784096"/>
            <a:ext cx="2763088" cy="355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1600" b="1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ສະວິດໄຟ </a:t>
            </a:r>
            <a:r>
              <a:rPr lang="en-US" sz="1600" b="1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(Switch Lights)</a:t>
            </a:r>
            <a:endParaRPr lang="en-US" sz="1600" b="1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F9E2F-37A1-43B5-BCF3-55C69F983E4B}"/>
              </a:ext>
            </a:extLst>
          </p:cNvPr>
          <p:cNvSpPr txBox="1"/>
          <p:nvPr/>
        </p:nvSpPr>
        <p:spPr>
          <a:xfrm>
            <a:off x="901700" y="897094"/>
            <a:ext cx="2775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4. </a:t>
            </a:r>
            <a:r>
              <a:rPr lang="lo-LA" sz="2400" b="1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ການໃຊ້ງານທົ່ວໄປ</a:t>
            </a:r>
            <a:endParaRPr lang="en-US" sz="2400" b="1" dirty="0"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14E147-D72E-43C3-80D0-009CB7805511}"/>
              </a:ext>
            </a:extLst>
          </p:cNvPr>
          <p:cNvSpPr/>
          <p:nvPr/>
        </p:nvSpPr>
        <p:spPr>
          <a:xfrm>
            <a:off x="9357360" y="-35817"/>
            <a:ext cx="2834640" cy="6104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ທ. ຄຳພຸດ ພົມນີລາ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D9D7D-8690-4F5A-B717-D484DD9C96F0}"/>
              </a:ext>
            </a:extLst>
          </p:cNvPr>
          <p:cNvSpPr txBox="1"/>
          <p:nvPr/>
        </p:nvSpPr>
        <p:spPr>
          <a:xfrm>
            <a:off x="5642793" y="2602924"/>
            <a:ext cx="58126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lang="en-US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+</a:t>
            </a: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ໄມໂຄຣໂປຣເຊເຊີນ (</a:t>
            </a:r>
            <a:r>
              <a:rPr lang="en-US" b="1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microprocessor) </a:t>
            </a: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ເຊິ່ງໃຊ້ໃນການທຳງານຄວບຄຸມ ຄອມພິວເຕີ້</a:t>
            </a:r>
            <a:r>
              <a:rPr lang="en-US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</a:t>
            </a: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ໂທລະສັບ</a:t>
            </a:r>
            <a:r>
              <a:rPr lang="en-US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</a:t>
            </a: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ໄມໂຄເວບເຄືອງໃຊ້ອີເລັກໂທນິກຕ່າງໆໃນບ້ານເມືອງ ແລະ ໃຊ້ເປັນໝ່ວຍປະມວນຜົນກາງຂອງເຄືອງໄມໂຄຣຄອມພິວເຕີ.</a:t>
            </a: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9AD28-1A81-4622-900C-1C1F41A43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24" y="1887083"/>
            <a:ext cx="3695602" cy="3561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A5689E-1E23-4A13-9E66-81FA3ED97861}"/>
              </a:ext>
            </a:extLst>
          </p:cNvPr>
          <p:cNvSpPr txBox="1"/>
          <p:nvPr/>
        </p:nvSpPr>
        <p:spPr>
          <a:xfrm>
            <a:off x="1515424" y="1071146"/>
            <a:ext cx="60945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sz="1600" b="1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ໄມໂຄຣໂປຣເຊເຊີນ (</a:t>
            </a:r>
            <a:r>
              <a:rPr lang="en-US" sz="1600" b="1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microprocessor) </a:t>
            </a:r>
            <a:endParaRPr lang="en-US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3CAD0D-B131-448F-8FC0-9D89BB34B7B6}"/>
              </a:ext>
            </a:extLst>
          </p:cNvPr>
          <p:cNvSpPr/>
          <p:nvPr/>
        </p:nvSpPr>
        <p:spPr>
          <a:xfrm>
            <a:off x="9357360" y="-35817"/>
            <a:ext cx="2834640" cy="6104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ທ. ຄຳພຸດ ພົມນີລາ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7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3B4516-BEF9-4CF3-ADE7-16AD3DCB52DF}"/>
              </a:ext>
            </a:extLst>
          </p:cNvPr>
          <p:cNvSpPr txBox="1"/>
          <p:nvPr/>
        </p:nvSpPr>
        <p:spPr>
          <a:xfrm>
            <a:off x="916757" y="2844223"/>
            <a:ext cx="5909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+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ທານຊີດເຕີ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(</a:t>
            </a:r>
            <a:r>
              <a:rPr lang="en-US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transistor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)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ເປັນອຸປະກອນສານຕົວນຳທີ່ໃຊ້ໃນເຄືອງອິເລັກໂທນິກທົ່ວໄປ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ເຊັ່ນ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: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ວິທະຍຸ,ໂທລະທັດ,ກ່ອງວາຍຟາຍ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ແລະ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ມັນຈະຂະຫຍາຍສັນຍານ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 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ສະຫລັບສັນຍານໄຟຟ້າ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ພະລັງງານໄຟຟ້າ</a:t>
            </a: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4D431-7538-425B-8CA1-C84440728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103" y="1528175"/>
            <a:ext cx="3540873" cy="3540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4FE621-856B-45E6-8AB3-5B140BE57BE1}"/>
              </a:ext>
            </a:extLst>
          </p:cNvPr>
          <p:cNvSpPr txBox="1"/>
          <p:nvPr/>
        </p:nvSpPr>
        <p:spPr>
          <a:xfrm>
            <a:off x="7986866" y="5329825"/>
            <a:ext cx="2501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ທານຊີດເຕີ</a:t>
            </a:r>
            <a:r>
              <a:rPr lang="en-US" sz="18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 (transistor) 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8C9DC-ECAD-48D3-9BAF-95869E885342}"/>
              </a:ext>
            </a:extLst>
          </p:cNvPr>
          <p:cNvSpPr/>
          <p:nvPr/>
        </p:nvSpPr>
        <p:spPr>
          <a:xfrm>
            <a:off x="9357360" y="-35817"/>
            <a:ext cx="2834640" cy="6104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ທ. ຄຳພຸດ ພົມນີລາ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4E17CA-7211-44D4-B778-86214DA18F45}"/>
              </a:ext>
            </a:extLst>
          </p:cNvPr>
          <p:cNvSpPr txBox="1"/>
          <p:nvPr/>
        </p:nvSpPr>
        <p:spPr>
          <a:xfrm>
            <a:off x="2931969" y="631234"/>
            <a:ext cx="6094428" cy="2031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133850" algn="l"/>
              </a:tabLst>
            </a:pPr>
            <a:r>
              <a:rPr lang="en-US" sz="2400" b="1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5.</a:t>
            </a:r>
            <a:r>
              <a:rPr lang="lo-LA" sz="2400" b="1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ການໃຊ້ງານຊິວິດປະຈຳວັນ </a:t>
            </a:r>
            <a:endParaRPr lang="en-US" sz="2400" b="1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133850" algn="l"/>
              </a:tabLst>
            </a:pPr>
            <a:r>
              <a:rPr lang="en-US" sz="1400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 </a:t>
            </a:r>
          </a:p>
          <a:p>
            <a:pPr algn="ctr"/>
            <a:r>
              <a:rPr lang="en-US" sz="1400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  </a:t>
            </a:r>
            <a:r>
              <a:rPr lang="en-US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ເມຶອເວົ້າເຖີງວັດສະດຸເຄີ່ງຕົວນຳໃຊ້ໃນຊິວິດປະຈຳວັນເຊັ່ນ: </a:t>
            </a:r>
            <a:endParaRPr lang="en-US" dirty="0"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algn="ctr"/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ຜະລິດຕະພັນຢູ່ໃນຫ້ອທຳງານຈະມີ </a:t>
            </a:r>
            <a:endParaRPr lang="lo-LA" dirty="0"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algn="ctr"/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ຄອມພິວເຕີ</a:t>
            </a:r>
            <a:r>
              <a:rPr lang="en-US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</a:t>
            </a: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ເຄື່ອງພີມເອກກະສານ</a:t>
            </a:r>
            <a:r>
              <a:rPr lang="en-US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</a:t>
            </a: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ກ່ອງວາຍຟາຍ ແລະ ເຄືອງອິເລັກໂຕນິກຕ່າງໆ.</a:t>
            </a:r>
            <a:endParaRPr lang="en-US" sz="14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A6C15-D8B4-40C8-99E4-FB5DE6F63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673" y="3047280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A8716B-EA91-4FA8-A488-387E24BF0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32" y="3118718"/>
            <a:ext cx="2286000" cy="2000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0B38A6-5C1F-472A-8949-8ADE797D5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940" y="3107376"/>
            <a:ext cx="2599954" cy="18687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D4DE9A-F511-4FFA-B6D4-BE990DD6F902}"/>
              </a:ext>
            </a:extLst>
          </p:cNvPr>
          <p:cNvSpPr txBox="1"/>
          <p:nvPr/>
        </p:nvSpPr>
        <p:spPr>
          <a:xfrm>
            <a:off x="1143780" y="5553069"/>
            <a:ext cx="24995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sz="1600" b="1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ຄອມພິວເຕີ </a:t>
            </a:r>
            <a:r>
              <a:rPr lang="en-US" sz="1600" b="1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(Computer)</a:t>
            </a:r>
            <a:endParaRPr 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39976-71E8-40E5-88FE-0265B2999DB9}"/>
              </a:ext>
            </a:extLst>
          </p:cNvPr>
          <p:cNvSpPr txBox="1"/>
          <p:nvPr/>
        </p:nvSpPr>
        <p:spPr>
          <a:xfrm>
            <a:off x="4410254" y="5550727"/>
            <a:ext cx="31378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sz="1600" b="1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ເຄື່ອງພີມເອກກະສານ</a:t>
            </a:r>
            <a:r>
              <a:rPr lang="en-US" sz="1600" b="1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(Printer)</a:t>
            </a:r>
            <a:endParaRPr 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2E7A32-3070-405D-8F7A-7C7BEDFD7DFB}"/>
              </a:ext>
            </a:extLst>
          </p:cNvPr>
          <p:cNvSpPr txBox="1"/>
          <p:nvPr/>
        </p:nvSpPr>
        <p:spPr>
          <a:xfrm>
            <a:off x="8162746" y="5535338"/>
            <a:ext cx="28854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sz="1600" b="1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ກ່ອງວາຍຟາຍ </a:t>
            </a:r>
            <a:r>
              <a:rPr lang="en-US" sz="1600" b="1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(Router </a:t>
            </a:r>
            <a:r>
              <a:rPr lang="en-US" sz="1600" b="1" dirty="0" err="1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Wifi</a:t>
            </a:r>
            <a:r>
              <a:rPr lang="en-US" sz="1600" b="1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)</a:t>
            </a:r>
            <a:endParaRPr lang="en-US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58D590-4464-493F-88A1-1BEFC02ED031}"/>
              </a:ext>
            </a:extLst>
          </p:cNvPr>
          <p:cNvSpPr/>
          <p:nvPr/>
        </p:nvSpPr>
        <p:spPr>
          <a:xfrm>
            <a:off x="9357360" y="-35817"/>
            <a:ext cx="2834640" cy="6104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ທ. ສຸດທະວິໄລ ພົມຈິດຕິ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771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9">
            <a:extLst>
              <a:ext uri="{FF2B5EF4-FFF2-40B4-BE49-F238E27FC236}">
                <a16:creationId xmlns:a16="http://schemas.microsoft.com/office/drawing/2014/main" id="{F9760496-EF7F-4DE4-9373-D67791F2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7" y="644437"/>
            <a:ext cx="9251622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altLang="en-US" sz="3200" b="1" dirty="0"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1.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ວັດສະດຸເຄິ່ງຕົວນຳ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(Semiconductor)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effectLst/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Saysettha OT" panose="020B0504020207020204" pitchFamily="34" charset="-34"/>
              <a:ea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r>
              <a:rPr lang="lo-LA" dirty="0">
                <a:solidFill>
                  <a:srgbClr val="000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ວັດສະດຸເຄິ່ງຕົວນຳ </a:t>
            </a:r>
            <a:r>
              <a:rPr lang="en-US" dirty="0">
                <a:solidFill>
                  <a:srgbClr val="000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semiconductor </a:t>
            </a:r>
            <a:r>
              <a:rPr lang="lo-LA" dirty="0">
                <a:solidFill>
                  <a:srgbClr val="000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ເປັນວັດສະດຸທີ່ມີຄຸນສົມບັດໃນການນຳໄຟຟ້າຢູ່ລະຫວ່າງຕົວນຳ ແລະສະນວນ ຖືກນຳໄປໃຊ້ກັບອຸປະກອນໄຟຟ້າທຸກຊະນິດນັບຕັ້ງແຕ່ ໂທລະທັດ ວິທະຍຸ ໂທລະສັບ ຄອມພິວເຕີ ຯລຯ ແລະທີ່ເຮົາຄຸ້ນເຄີຍແມ່ນ </a:t>
            </a:r>
            <a:r>
              <a:rPr lang="en-US" dirty="0">
                <a:solidFill>
                  <a:srgbClr val="000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chip </a:t>
            </a:r>
            <a:r>
              <a:rPr lang="lo-LA" dirty="0">
                <a:solidFill>
                  <a:srgbClr val="000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ທີ່ເປັນຕົວປະມວນຜົນທີ່ສຳຄັນຂອງຄອມພິວເຕີທີ່ມີການນຳໃຊ້ວັດສະດຸເຄິ່ງຕົວນຳໃນການຜະລິດ</a:t>
            </a:r>
            <a:endParaRPr kumimoji="0" lang="lo-LA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ysettha OT" panose="020B0504020207020204" pitchFamily="34" charset="-34"/>
              <a:ea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6" name="image5.jpg">
            <a:extLst>
              <a:ext uri="{FF2B5EF4-FFF2-40B4-BE49-F238E27FC236}">
                <a16:creationId xmlns:a16="http://schemas.microsoft.com/office/drawing/2014/main" id="{28C6F4E1-F5DD-48E5-95E1-59EDBF35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16" y="2906507"/>
            <a:ext cx="3307057" cy="3073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18.png">
            <a:extLst>
              <a:ext uri="{FF2B5EF4-FFF2-40B4-BE49-F238E27FC236}">
                <a16:creationId xmlns:a16="http://schemas.microsoft.com/office/drawing/2014/main" id="{91158EF5-A2F6-4254-B103-64DA15A6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160" y="2906507"/>
            <a:ext cx="5077276" cy="28614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21EE82-98F5-40BF-A2F3-725A165A8F5A}"/>
              </a:ext>
            </a:extLst>
          </p:cNvPr>
          <p:cNvSpPr txBox="1"/>
          <p:nvPr/>
        </p:nvSpPr>
        <p:spPr>
          <a:xfrm>
            <a:off x="1639344" y="5996226"/>
            <a:ext cx="2739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lo-LA" altLang="en-US" sz="1600" b="1" dirty="0"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 </a:t>
            </a:r>
            <a:r>
              <a:rPr lang="en-US" altLang="en-US" sz="1600" b="1" dirty="0"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semiconductor chip  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lo-LA" altLang="en-US" sz="1600" b="1" dirty="0"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  </a:t>
            </a:r>
            <a:r>
              <a:rPr lang="en-US" altLang="en-US" sz="1600" b="1" dirty="0"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credit: </a:t>
            </a:r>
            <a:r>
              <a:rPr lang="en-US" altLang="en-US" sz="1600" b="1" dirty="0" err="1"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iqsdirectory</a:t>
            </a:r>
            <a:endParaRPr lang="en-US" altLang="en-US" sz="16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C7A3D-9BC9-4027-84C4-7D6A21A040B4}"/>
              </a:ext>
            </a:extLst>
          </p:cNvPr>
          <p:cNvSpPr txBox="1"/>
          <p:nvPr/>
        </p:nvSpPr>
        <p:spPr>
          <a:xfrm>
            <a:off x="7363321" y="5875009"/>
            <a:ext cx="17189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Microcontroller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05740-E39C-410B-933F-87C75280638C}"/>
              </a:ext>
            </a:extLst>
          </p:cNvPr>
          <p:cNvSpPr txBox="1"/>
          <p:nvPr/>
        </p:nvSpPr>
        <p:spPr>
          <a:xfrm>
            <a:off x="7041397" y="6165503"/>
            <a:ext cx="2362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credit: passionate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1DC5B-F11C-4A98-BED6-DF404A3425DD}"/>
              </a:ext>
            </a:extLst>
          </p:cNvPr>
          <p:cNvSpPr/>
          <p:nvPr/>
        </p:nvSpPr>
        <p:spPr>
          <a:xfrm>
            <a:off x="9357360" y="-35817"/>
            <a:ext cx="2834640" cy="6104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ນ. ປິ່ນແກ້ວ</a:t>
            </a:r>
            <a:r>
              <a:rPr lang="en-US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ເຂັມຄຳພູມີ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57491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345C3-1C55-4307-9DC4-A1A3CD186BBE}"/>
              </a:ext>
            </a:extLst>
          </p:cNvPr>
          <p:cNvSpPr txBox="1"/>
          <p:nvPr/>
        </p:nvSpPr>
        <p:spPr>
          <a:xfrm>
            <a:off x="2913929" y="1201098"/>
            <a:ext cx="6364139" cy="1482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133850" algn="l"/>
              </a:tabLst>
            </a:pPr>
            <a:r>
              <a:rPr lang="en-US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+ </a:t>
            </a: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ເຄືອງໃຊ້ໃນຊິວິດປະຈຳວັນໃນເຮືອນຈະ ມີ</a:t>
            </a:r>
            <a:r>
              <a:rPr lang="en-US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133850" algn="l"/>
              </a:tabLst>
            </a:pP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ຕູ້ເຢັນ</a:t>
            </a:r>
            <a:r>
              <a:rPr lang="en-US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</a:t>
            </a: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ຕູ້ຊັກເຄືອງ</a:t>
            </a:r>
            <a:r>
              <a:rPr lang="en-US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</a:t>
            </a: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ເຕົາໄມໂຄເວຟ</a:t>
            </a:r>
            <a:r>
              <a:rPr lang="en-US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133850" algn="l"/>
              </a:tabLst>
            </a:pP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ໂທລະທັດ</a:t>
            </a:r>
            <a:r>
              <a:rPr lang="en-US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</a:t>
            </a:r>
            <a:r>
              <a:rPr lang="lo-LA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ໂນ້ດບຸກ ແລະ ວັດສະດຸເຄີ່ງຕົວນຳຍັງນຳໃນທາງການແພດອີກດ້ວຍ.</a:t>
            </a:r>
            <a:endParaRPr lang="en-US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8CB9E-FB0B-49FA-B880-D9543125D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256" y="3313981"/>
            <a:ext cx="2438400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9035AA-150E-44AF-BDF6-44A58C24AEFA}"/>
              </a:ext>
            </a:extLst>
          </p:cNvPr>
          <p:cNvSpPr txBox="1"/>
          <p:nvPr/>
        </p:nvSpPr>
        <p:spPr>
          <a:xfrm>
            <a:off x="8533681" y="6079211"/>
            <a:ext cx="29653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sz="1600" b="1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ເຕົາໄມໂຄເວຟ</a:t>
            </a:r>
            <a:r>
              <a:rPr lang="th-TH" sz="1600" b="1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lang="en-US" sz="1600" b="1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(Microwave)</a:t>
            </a:r>
            <a:endParaRPr lang="en-US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1DBE0C-AAE2-459D-9E55-8C362EF6C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49" y="3429000"/>
            <a:ext cx="21336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29E9C7-A5F8-4875-B909-D246279F7A8D}"/>
              </a:ext>
            </a:extLst>
          </p:cNvPr>
          <p:cNvSpPr txBox="1"/>
          <p:nvPr/>
        </p:nvSpPr>
        <p:spPr>
          <a:xfrm>
            <a:off x="4452667" y="5929890"/>
            <a:ext cx="32866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sz="1600" b="1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ຕູ້ຊັກເຄືອງ</a:t>
            </a:r>
            <a:r>
              <a:rPr lang="en-US" sz="1600" b="1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(Laundry Cabinet)</a:t>
            </a:r>
            <a:endParaRPr lang="en-US" sz="16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64FEA0-8FE3-40A7-9DB8-EF4582DCC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89" y="3429000"/>
            <a:ext cx="2062792" cy="2062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88E45D-8E07-49CE-BA17-861C59F74E85}"/>
              </a:ext>
            </a:extLst>
          </p:cNvPr>
          <p:cNvSpPr txBox="1"/>
          <p:nvPr/>
        </p:nvSpPr>
        <p:spPr>
          <a:xfrm>
            <a:off x="1299175" y="5909934"/>
            <a:ext cx="1791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sz="1600" b="1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ຕູ້ເຢັນ</a:t>
            </a:r>
            <a:r>
              <a:rPr lang="th-TH" sz="1600" b="1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</a:t>
            </a:r>
            <a:r>
              <a:rPr lang="en-US" sz="1600" b="1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(Fridge)</a:t>
            </a:r>
            <a:endParaRPr lang="en-US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164AEE-30E1-4343-ADCC-142A9F0A9B57}"/>
              </a:ext>
            </a:extLst>
          </p:cNvPr>
          <p:cNvSpPr/>
          <p:nvPr/>
        </p:nvSpPr>
        <p:spPr>
          <a:xfrm>
            <a:off x="9357360" y="-35817"/>
            <a:ext cx="2834640" cy="6104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ທ. ສຸດທະວິໄລ ພົມຈິດຕິ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87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35CBA2-89A8-48C7-953D-DE6CB2218EBE}"/>
              </a:ext>
            </a:extLst>
          </p:cNvPr>
          <p:cNvSpPr txBox="1"/>
          <p:nvPr/>
        </p:nvSpPr>
        <p:spPr>
          <a:xfrm>
            <a:off x="4608044" y="3075057"/>
            <a:ext cx="2975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40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ຂໍຂອບໃຈ </a:t>
            </a:r>
            <a:r>
              <a:rPr lang="en-US" sz="4000" dirty="0">
                <a:latin typeface="Saysettha OT" panose="020B0504020207020204" pitchFamily="34" charset="-34"/>
                <a:cs typeface="Saysettha OT" panose="020B0504020207020204" pitchFamily="34" charset="-34"/>
                <a:sym typeface="Wingdings" panose="05000000000000000000" pitchFamily="2" charset="2"/>
              </a:rPr>
              <a:t></a:t>
            </a:r>
            <a:endParaRPr lang="en-US" sz="40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184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image4.jpg">
            <a:extLst>
              <a:ext uri="{FF2B5EF4-FFF2-40B4-BE49-F238E27FC236}">
                <a16:creationId xmlns:a16="http://schemas.microsoft.com/office/drawing/2014/main" id="{7FA4441F-7BF3-40EF-A731-F8C11631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51" y="2999268"/>
            <a:ext cx="1935163" cy="2705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74" name="image6.jpg">
            <a:extLst>
              <a:ext uri="{FF2B5EF4-FFF2-40B4-BE49-F238E27FC236}">
                <a16:creationId xmlns:a16="http://schemas.microsoft.com/office/drawing/2014/main" id="{2E3A6231-861F-45DA-A619-62C92BC1D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464" y="3010381"/>
            <a:ext cx="1897063" cy="26828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73" name="image2.jpg">
            <a:extLst>
              <a:ext uri="{FF2B5EF4-FFF2-40B4-BE49-F238E27FC236}">
                <a16:creationId xmlns:a16="http://schemas.microsoft.com/office/drawing/2014/main" id="{28065376-9F5F-4EE6-84CE-BA56B64A0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525" y="3010381"/>
            <a:ext cx="1889125" cy="26590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7F9A6852-3C94-4F3C-9BF0-58D2B44EC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050" y="266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8A283FD-A81B-4074-B467-A2C5DBE5A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51" y="5970080"/>
            <a:ext cx="22092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William Shockley      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D776C-19CE-4CB2-8B4B-56D080724CBA}"/>
              </a:ext>
            </a:extLst>
          </p:cNvPr>
          <p:cNvSpPr txBox="1"/>
          <p:nvPr/>
        </p:nvSpPr>
        <p:spPr>
          <a:xfrm>
            <a:off x="5079863" y="5970080"/>
            <a:ext cx="20322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John Bardeen 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D95FE-6D73-437A-9ACA-30AE58C788DF}"/>
              </a:ext>
            </a:extLst>
          </p:cNvPr>
          <p:cNvSpPr txBox="1"/>
          <p:nvPr/>
        </p:nvSpPr>
        <p:spPr>
          <a:xfrm>
            <a:off x="8243849" y="5970079"/>
            <a:ext cx="2336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Walter Houser Brattain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E90ED-F829-4B38-B143-4B20B88EC54C}"/>
              </a:ext>
            </a:extLst>
          </p:cNvPr>
          <p:cNvSpPr txBox="1"/>
          <p:nvPr/>
        </p:nvSpPr>
        <p:spPr>
          <a:xfrm>
            <a:off x="920749" y="1085809"/>
            <a:ext cx="103505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lo-LA" sz="20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ວັດສະດຸເຄິ່ງຕົວນຳຖືກນຳໃຊ້ໃນ </a:t>
            </a:r>
            <a:r>
              <a:rPr lang="en-US" sz="2000" dirty="0">
                <a:latin typeface="Saysettha OT" panose="020B0504020207020204" pitchFamily="34" charset="-34"/>
                <a:cs typeface="Saysettha OT" panose="020B0504020207020204" pitchFamily="34" charset="-34"/>
              </a:rPr>
              <a:t>Rectifier (</a:t>
            </a:r>
            <a:r>
              <a:rPr lang="lo-LA" sz="20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ວົງຈອນດັດກະແສ)ຕັ້ງແຕ່ປີ ຄສ 1847</a:t>
            </a:r>
            <a:endParaRPr lang="en-US" sz="20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>
              <a:spcAft>
                <a:spcPts val="800"/>
              </a:spcAft>
            </a:pPr>
            <a:r>
              <a:rPr lang="lo-LA" sz="20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ອີກໜຶ່ງສະຕະວັດຕໍ່ມາ </a:t>
            </a:r>
            <a:r>
              <a:rPr lang="en-US" sz="2000" dirty="0">
                <a:latin typeface="Saysettha OT" panose="020B0504020207020204" pitchFamily="34" charset="-34"/>
                <a:cs typeface="Saysettha OT" panose="020B0504020207020204" pitchFamily="34" charset="-34"/>
              </a:rPr>
              <a:t>Bardeen ,Brattain </a:t>
            </a:r>
            <a:r>
              <a:rPr lang="lo-LA" sz="20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ແລະ </a:t>
            </a:r>
            <a:r>
              <a:rPr lang="en-US" sz="2000" dirty="0">
                <a:latin typeface="Saysettha OT" panose="020B0504020207020204" pitchFamily="34" charset="-34"/>
                <a:cs typeface="Saysettha OT" panose="020B0504020207020204" pitchFamily="34" charset="-34"/>
              </a:rPr>
              <a:t>Shockley </a:t>
            </a:r>
            <a:r>
              <a:rPr lang="lo-LA" sz="20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ຄິດຄົ້ນທຣານຊິສເຕີໄດ້ສຳເລັດໃນປີ 1947 </a:t>
            </a:r>
            <a:endParaRPr lang="en-US" sz="20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>
              <a:spcAft>
                <a:spcPts val="800"/>
              </a:spcAft>
            </a:pPr>
            <a:r>
              <a:rPr lang="lo-LA" sz="20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ສານເຄິ່ງຕົວນຳກໍໄດ້ຮັບຄວາມນິຍົມ ຖືກນຳມາໃຊ້ຢ່າງກ້ວາງຂວາງ ແລະເປັນບາດກ້າວໜຶ່ງແຫ່ງຄວາມກ້າວໜ້າໃນວົງການເອເລັກໂຕຣນິກ</a:t>
            </a:r>
            <a:endParaRPr lang="lo-LA" sz="2000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5E0967-B871-44CA-8763-DD8221D951FA}"/>
              </a:ext>
            </a:extLst>
          </p:cNvPr>
          <p:cNvSpPr/>
          <p:nvPr/>
        </p:nvSpPr>
        <p:spPr>
          <a:xfrm>
            <a:off x="9357360" y="-35817"/>
            <a:ext cx="2834640" cy="6104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ນ. ປິ່ນແກ້ວ</a:t>
            </a:r>
            <a:r>
              <a:rPr lang="en-US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ເຂັມຄຳພູມີ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888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667D8A3-2AC3-451F-A749-00760B0E5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225" y="1602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image19.png">
            <a:extLst>
              <a:ext uri="{FF2B5EF4-FFF2-40B4-BE49-F238E27FC236}">
                <a16:creationId xmlns:a16="http://schemas.microsoft.com/office/drawing/2014/main" id="{8E068236-934B-41EB-913F-C497AA1D0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892" y="991674"/>
            <a:ext cx="4983163" cy="44656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1733A13-55F6-4FA1-99B9-59C15D0F9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956" y="5821989"/>
            <a:ext cx="16033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credit: EDN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7DB23-8183-4B63-83E9-AB77FB7515D0}"/>
              </a:ext>
            </a:extLst>
          </p:cNvPr>
          <p:cNvSpPr txBox="1"/>
          <p:nvPr/>
        </p:nvSpPr>
        <p:spPr>
          <a:xfrm>
            <a:off x="5814302" y="2567226"/>
            <a:ext cx="473490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ທຣານຊິສເຕີອັນທຳອິດຈາກ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ysettha OT" panose="020B0504020207020204" pitchFamily="34" charset="-34"/>
              <a:ea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Bell Lab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DBF321-A7E2-4841-95E2-459B90A9E8A4}"/>
              </a:ext>
            </a:extLst>
          </p:cNvPr>
          <p:cNvSpPr/>
          <p:nvPr/>
        </p:nvSpPr>
        <p:spPr>
          <a:xfrm>
            <a:off x="9357360" y="-35817"/>
            <a:ext cx="2834640" cy="6104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ນ. ປິ່ນແກ້ວ</a:t>
            </a:r>
            <a:r>
              <a:rPr lang="en-US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ເຂັມຄຳພູມີ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875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182FCFA-4FBB-4F82-86EF-B6B63F8C9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423" y="-2073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image10.jpg">
            <a:extLst>
              <a:ext uri="{FF2B5EF4-FFF2-40B4-BE49-F238E27FC236}">
                <a16:creationId xmlns:a16="http://schemas.microsoft.com/office/drawing/2014/main" id="{9B8A7DFE-3830-46C7-8C95-5D1A1B03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62" y="1107648"/>
            <a:ext cx="5188740" cy="46427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A89FB2-6748-483B-BEC1-6DB12B3AD6DD}"/>
              </a:ext>
            </a:extLst>
          </p:cNvPr>
          <p:cNvSpPr txBox="1"/>
          <p:nvPr/>
        </p:nvSpPr>
        <p:spPr>
          <a:xfrm>
            <a:off x="-813846" y="2551837"/>
            <a:ext cx="690984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ທຣານຊິສເຕີອັນທຳອິດ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ysettha OT" panose="020B0504020207020204" pitchFamily="34" charset="-34"/>
              <a:ea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Saysettha OT" panose="020B0504020207020204" pitchFamily="34" charset="-34"/>
              <a:ea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ysettha OT" panose="020B0504020207020204" pitchFamily="34" charset="-34"/>
              <a:ea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Saysettha OT" panose="020B0504020207020204" pitchFamily="34" charset="-34"/>
              <a:ea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credit: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ExtremeTech</a:t>
            </a:r>
            <a:endParaRPr lang="en-US" sz="1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32CF23-99F2-4DBF-8D75-2DAE87B7E0CD}"/>
              </a:ext>
            </a:extLst>
          </p:cNvPr>
          <p:cNvSpPr/>
          <p:nvPr/>
        </p:nvSpPr>
        <p:spPr>
          <a:xfrm>
            <a:off x="9357360" y="-35817"/>
            <a:ext cx="2834640" cy="6104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ນ. ປິ່ນແກ້ວ</a:t>
            </a:r>
            <a:r>
              <a:rPr lang="en-US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ເຂັມຄຳພູມີ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9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D1B1C4-38DF-4811-AEB3-4AC1A7FB6FEC}"/>
              </a:ext>
            </a:extLst>
          </p:cNvPr>
          <p:cNvSpPr txBox="1"/>
          <p:nvPr/>
        </p:nvSpPr>
        <p:spPr>
          <a:xfrm>
            <a:off x="0" y="2672895"/>
            <a:ext cx="5033577" cy="1512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2000" b="0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ວັດສະດຸເຄິ່ງຕົວນຳເຮັດມາຈາກທາດທີ່ມີຈຳນວນ </a:t>
            </a:r>
            <a:r>
              <a:rPr lang="lo-LA" sz="2000" b="1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ເອເລັກຕຣອນອິດສະຫຼະ</a:t>
            </a:r>
            <a:r>
              <a:rPr lang="lo-LA" sz="2000" b="0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 ຢູ່ໜ້ອຍ </a:t>
            </a:r>
            <a:endParaRPr lang="en-US" sz="2000" b="0" i="0" u="none" strike="noStrike" dirty="0">
              <a:effectLst/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marR="0" indent="4572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2000" b="0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ທີ່ນິຍົມໃຊ້ແມ່ນທາດ ຊິລິຄອນ</a:t>
            </a:r>
            <a:r>
              <a:rPr lang="lo-LA" sz="2000" b="1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000" b="1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Si</a:t>
            </a:r>
            <a:r>
              <a:rPr lang="en-US" sz="2000" b="0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 (silicon) </a:t>
            </a:r>
            <a:r>
              <a:rPr lang="lo-LA" sz="2000" b="0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ແລະ ເຈິມານຽມ </a:t>
            </a:r>
            <a:r>
              <a:rPr lang="en-US" sz="2000" b="1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Ge</a:t>
            </a:r>
            <a:r>
              <a:rPr lang="en-US" sz="2000" b="0" i="0" u="none" strike="noStrike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 (Germanium) </a:t>
            </a:r>
            <a:endParaRPr lang="en-US" sz="2000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  <p:pic>
        <p:nvPicPr>
          <p:cNvPr id="6" name="image17.png">
            <a:extLst>
              <a:ext uri="{FF2B5EF4-FFF2-40B4-BE49-F238E27FC236}">
                <a16:creationId xmlns:a16="http://schemas.microsoft.com/office/drawing/2014/main" id="{5BB1BCB7-796B-452B-94E9-10712FF7A78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883038" y="1597975"/>
            <a:ext cx="7092064" cy="3983969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0BF00C-B536-4E8F-8900-8905464D3211}"/>
              </a:ext>
            </a:extLst>
          </p:cNvPr>
          <p:cNvSpPr txBox="1"/>
          <p:nvPr/>
        </p:nvSpPr>
        <p:spPr>
          <a:xfrm>
            <a:off x="7748324" y="5486400"/>
            <a:ext cx="1771457" cy="783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809625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				   credit: </a:t>
            </a:r>
            <a:r>
              <a:rPr lang="en-US" sz="1400" b="1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geslab</a:t>
            </a:r>
            <a:endParaRPr lang="en-US" sz="1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DDC6D-BDA0-4A56-A1A4-D5A06108E232}"/>
              </a:ext>
            </a:extLst>
          </p:cNvPr>
          <p:cNvSpPr txBox="1"/>
          <p:nvPr/>
        </p:nvSpPr>
        <p:spPr>
          <a:xfrm>
            <a:off x="6939070" y="5708026"/>
            <a:ext cx="3394903" cy="322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80962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1400" b="1" dirty="0"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ຕາຕະລາງທາດມູນເຄມີ</a:t>
            </a:r>
            <a:endParaRPr lang="en-US" sz="1400" b="1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46F0C-5727-446E-AD46-E8EE173B8368}"/>
              </a:ext>
            </a:extLst>
          </p:cNvPr>
          <p:cNvSpPr/>
          <p:nvPr/>
        </p:nvSpPr>
        <p:spPr>
          <a:xfrm>
            <a:off x="9357360" y="-35817"/>
            <a:ext cx="2834640" cy="6104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ນ. ປິ່ນແກ້ວ</a:t>
            </a:r>
            <a:r>
              <a:rPr lang="en-US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ເຂັມຄຳພູມີ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1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6.png">
            <a:extLst>
              <a:ext uri="{FF2B5EF4-FFF2-40B4-BE49-F238E27FC236}">
                <a16:creationId xmlns:a16="http://schemas.microsoft.com/office/drawing/2014/main" id="{6704F75E-59A5-495F-AA6E-0475C72662B8}"/>
              </a:ext>
            </a:extLst>
          </p:cNvPr>
          <p:cNvPicPr/>
          <p:nvPr/>
        </p:nvPicPr>
        <p:blipFill>
          <a:blip r:embed="rId2"/>
          <a:srcRect l="62660" r="5608" b="35036"/>
          <a:stretch>
            <a:fillRect/>
          </a:stretch>
        </p:blipFill>
        <p:spPr>
          <a:xfrm>
            <a:off x="1833880" y="580507"/>
            <a:ext cx="4262120" cy="4899025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BDC40B-3805-4339-A0AD-811F2645CE89}"/>
              </a:ext>
            </a:extLst>
          </p:cNvPr>
          <p:cNvSpPr txBox="1"/>
          <p:nvPr/>
        </p:nvSpPr>
        <p:spPr>
          <a:xfrm>
            <a:off x="6208734" y="2707174"/>
            <a:ext cx="4262120" cy="322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80962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ກຸ່ມສານທີ່ໃຊ້ໃນການສ້າງວັດສະດຸເຄິ່ງຕົວນຳ</a:t>
            </a:r>
            <a:endParaRPr lang="en-US" sz="1400" b="1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29436-888D-4C67-940D-B825AD3A5197}"/>
              </a:ext>
            </a:extLst>
          </p:cNvPr>
          <p:cNvSpPr txBox="1"/>
          <p:nvPr/>
        </p:nvSpPr>
        <p:spPr>
          <a:xfrm>
            <a:off x="3284531" y="6123604"/>
            <a:ext cx="1360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credit: </a:t>
            </a:r>
            <a:r>
              <a:rPr lang="en-US" sz="1400" b="1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geslab</a:t>
            </a:r>
            <a:endParaRPr lang="en-US" sz="1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0D05B-512A-4A68-8BB4-E5B80BDE5E44}"/>
              </a:ext>
            </a:extLst>
          </p:cNvPr>
          <p:cNvSpPr/>
          <p:nvPr/>
        </p:nvSpPr>
        <p:spPr>
          <a:xfrm>
            <a:off x="9357360" y="-35817"/>
            <a:ext cx="2834640" cy="6104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ນ. ປິ່ນແກ້ວ</a:t>
            </a:r>
            <a:r>
              <a:rPr lang="en-US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ເຂັມຄຳພູມີ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9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3.png">
            <a:extLst>
              <a:ext uri="{FF2B5EF4-FFF2-40B4-BE49-F238E27FC236}">
                <a16:creationId xmlns:a16="http://schemas.microsoft.com/office/drawing/2014/main" id="{47176737-94AE-40D1-B2CD-4ABC8F52270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54351" y="1915441"/>
            <a:ext cx="2581273" cy="2192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15.jpg">
            <a:extLst>
              <a:ext uri="{FF2B5EF4-FFF2-40B4-BE49-F238E27FC236}">
                <a16:creationId xmlns:a16="http://schemas.microsoft.com/office/drawing/2014/main" id="{A62F79C3-46FF-4276-A9D7-8DEDF4DD55B3}"/>
              </a:ext>
            </a:extLst>
          </p:cNvPr>
          <p:cNvPicPr/>
          <p:nvPr/>
        </p:nvPicPr>
        <p:blipFill>
          <a:blip r:embed="rId3"/>
          <a:srcRect l="8596" r="8725"/>
          <a:stretch>
            <a:fillRect/>
          </a:stretch>
        </p:blipFill>
        <p:spPr>
          <a:xfrm>
            <a:off x="3135624" y="1897443"/>
            <a:ext cx="2762889" cy="21922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14.jpg">
            <a:extLst>
              <a:ext uri="{FF2B5EF4-FFF2-40B4-BE49-F238E27FC236}">
                <a16:creationId xmlns:a16="http://schemas.microsoft.com/office/drawing/2014/main" id="{ED441003-330B-46CE-8EDA-EFB80AED92FF}"/>
              </a:ext>
            </a:extLst>
          </p:cNvPr>
          <p:cNvPicPr/>
          <p:nvPr/>
        </p:nvPicPr>
        <p:blipFill>
          <a:blip r:embed="rId4"/>
          <a:srcRect l="6289" r="7530"/>
          <a:stretch>
            <a:fillRect/>
          </a:stretch>
        </p:blipFill>
        <p:spPr>
          <a:xfrm>
            <a:off x="6210934" y="1833035"/>
            <a:ext cx="2976245" cy="2298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7.png">
            <a:extLst>
              <a:ext uri="{FF2B5EF4-FFF2-40B4-BE49-F238E27FC236}">
                <a16:creationId xmlns:a16="http://schemas.microsoft.com/office/drawing/2014/main" id="{59DE9EF2-77B2-447E-966A-1ADE66E7F96F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9293863" y="1843145"/>
            <a:ext cx="2336800" cy="233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1D1D0F-A2AA-4C30-A485-FD5472562D45}"/>
              </a:ext>
            </a:extLst>
          </p:cNvPr>
          <p:cNvSpPr txBox="1"/>
          <p:nvPr/>
        </p:nvSpPr>
        <p:spPr>
          <a:xfrm>
            <a:off x="-51265" y="4534351"/>
            <a:ext cx="6094428" cy="322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credit:mindat.org</a:t>
            </a:r>
            <a:endParaRPr lang="en-US" sz="1400" b="1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0245B-B860-42B5-8726-35583D08C9F2}"/>
              </a:ext>
            </a:extLst>
          </p:cNvPr>
          <p:cNvSpPr txBox="1"/>
          <p:nvPr/>
        </p:nvSpPr>
        <p:spPr>
          <a:xfrm>
            <a:off x="1597172" y="1325992"/>
            <a:ext cx="6094428" cy="322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80962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ທາດ</a:t>
            </a:r>
            <a:r>
              <a:rPr lang="en-US" sz="14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silicon</a:t>
            </a:r>
            <a:endParaRPr lang="en-US" sz="1400" b="1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FE8D02-B4CF-47AA-AA14-EA7767743B3A}"/>
              </a:ext>
            </a:extLst>
          </p:cNvPr>
          <p:cNvSpPr txBox="1"/>
          <p:nvPr/>
        </p:nvSpPr>
        <p:spPr>
          <a:xfrm>
            <a:off x="5561815" y="4539481"/>
            <a:ext cx="6165130" cy="322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credit: </a:t>
            </a:r>
            <a:r>
              <a:rPr lang="en-US" sz="1400" b="1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wikipedia</a:t>
            </a:r>
            <a:endParaRPr lang="en-US" sz="1400" b="1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563E6-6EB7-4067-A139-8777EAA85F33}"/>
              </a:ext>
            </a:extLst>
          </p:cNvPr>
          <p:cNvSpPr txBox="1"/>
          <p:nvPr/>
        </p:nvSpPr>
        <p:spPr>
          <a:xfrm>
            <a:off x="5561815" y="1331122"/>
            <a:ext cx="6165130" cy="322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ທາດ</a:t>
            </a:r>
            <a:r>
              <a:rPr lang="en-US" sz="14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Germanium</a:t>
            </a:r>
            <a:endParaRPr lang="en-US" sz="1400" b="1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8CD32B-A739-4F5B-B5C6-C05187A5EB74}"/>
              </a:ext>
            </a:extLst>
          </p:cNvPr>
          <p:cNvSpPr/>
          <p:nvPr/>
        </p:nvSpPr>
        <p:spPr>
          <a:xfrm>
            <a:off x="9357360" y="-35817"/>
            <a:ext cx="2834640" cy="6104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ນ. ປິ່ນແກ້ວ</a:t>
            </a:r>
            <a:r>
              <a:rPr lang="en-US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ເຂັມຄຳພູມີ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2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6852-D491-4C15-909B-1AAD79B6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59" y="1193845"/>
            <a:ext cx="9800540" cy="1596177"/>
          </a:xfrm>
        </p:spPr>
        <p:txBody>
          <a:bodyPr>
            <a:normAutofit fontScale="90000"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 err="1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ຍ້ອນຫຍັງຈຶ່ງໃຊ້ຊິລິຄອນ</a:t>
            </a:r>
            <a:r>
              <a:rPr lang="en-US" sz="2200" b="1" dirty="0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ແລະເຈີມານຽມ</a:t>
            </a:r>
            <a:r>
              <a:rPr lang="en-US" sz="2200" b="1" dirty="0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?</a:t>
            </a:r>
            <a:br>
              <a:rPr lang="lo-LA" sz="2200" b="1" dirty="0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</a:br>
            <a:br>
              <a:rPr lang="en-US" sz="2000" dirty="0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</a:br>
            <a:br>
              <a:rPr lang="lo-LA" sz="2000" dirty="0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</a:br>
            <a:r>
              <a:rPr lang="en-US" sz="2000" dirty="0" err="1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ຊິລິຄອນ</a:t>
            </a:r>
            <a:r>
              <a:rPr lang="en-US" sz="2000" dirty="0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ແລະ</a:t>
            </a:r>
            <a:r>
              <a:rPr lang="en-US" sz="2000" dirty="0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ເຈີມານຽມມີ</a:t>
            </a:r>
            <a:r>
              <a:rPr lang="en-US" sz="2000" b="1" dirty="0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ວາເລັນອີເລັກຕຣອນ</a:t>
            </a:r>
            <a:r>
              <a:rPr lang="en-US" sz="2000" b="1" dirty="0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4 </a:t>
            </a:r>
            <a:r>
              <a:rPr lang="en-US" sz="2000" dirty="0" err="1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000" dirty="0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 </a:t>
            </a:r>
            <a:r>
              <a:rPr lang="en-US" sz="2000" dirty="0" err="1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ແຕ່ອີເລັກຕຣອນທັງໝົດຈະບໍ່ເທົ່າກັນໂດຍຊິລິຄອນຈະມີອີ</a:t>
            </a:r>
            <a:br>
              <a:rPr lang="lo-LA" sz="2000" dirty="0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</a:br>
            <a:br>
              <a:rPr lang="lo-LA" sz="2000" dirty="0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</a:br>
            <a:r>
              <a:rPr lang="en-US" sz="2000" dirty="0" err="1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ເລັກຕຣອນທັງໝົດ</a:t>
            </a:r>
            <a:r>
              <a:rPr lang="en-US" sz="2000" dirty="0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14 </a:t>
            </a:r>
            <a:r>
              <a:rPr lang="en-US" sz="2000" dirty="0" err="1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000" dirty="0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ສ່ວນເຈີມານຽມມີ</a:t>
            </a:r>
            <a:r>
              <a:rPr lang="en-US" sz="2000" dirty="0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32 </a:t>
            </a:r>
            <a:r>
              <a:rPr lang="en-US" sz="2000" dirty="0" err="1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br>
              <a:rPr lang="en-US" sz="1400" dirty="0"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</a:br>
            <a:endParaRPr lang="en-US" sz="1400" dirty="0">
              <a:solidFill>
                <a:schemeClr val="tx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7" name="image11.png">
            <a:extLst>
              <a:ext uri="{FF2B5EF4-FFF2-40B4-BE49-F238E27FC236}">
                <a16:creationId xmlns:a16="http://schemas.microsoft.com/office/drawing/2014/main" id="{AF5C3378-ED7A-4B45-8526-DA549844770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894667" y="3172321"/>
            <a:ext cx="2684145" cy="2463165"/>
          </a:xfrm>
          <a:prstGeom prst="rect">
            <a:avLst/>
          </a:prstGeom>
          <a:ln/>
        </p:spPr>
      </p:pic>
      <p:pic>
        <p:nvPicPr>
          <p:cNvPr id="8" name="image12.png">
            <a:extLst>
              <a:ext uri="{FF2B5EF4-FFF2-40B4-BE49-F238E27FC236}">
                <a16:creationId xmlns:a16="http://schemas.microsoft.com/office/drawing/2014/main" id="{729D90E9-38A1-448C-8A4D-6EFCAD53BE3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32336" y="3064804"/>
            <a:ext cx="2501265" cy="2501265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9DF4AF-62C0-4B08-9708-76186F4E23E4}"/>
              </a:ext>
            </a:extLst>
          </p:cNvPr>
          <p:cNvSpPr txBox="1"/>
          <p:nvPr/>
        </p:nvSpPr>
        <p:spPr>
          <a:xfrm>
            <a:off x="4703872" y="5863896"/>
            <a:ext cx="27842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ໂຄງສ້າງອາໂຕມຂອງ</a:t>
            </a:r>
            <a:r>
              <a:rPr lang="en-US" sz="14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Ge </a:t>
            </a:r>
            <a:r>
              <a:rPr lang="en-US" sz="1400" b="1" dirty="0" err="1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ແລະ</a:t>
            </a:r>
            <a:r>
              <a:rPr lang="en-US" sz="14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 Si</a:t>
            </a:r>
            <a:endParaRPr lang="en-US" sz="1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EE96E-B3F5-478C-AD7E-7D5C1B89ECF4}"/>
              </a:ext>
            </a:extLst>
          </p:cNvPr>
          <p:cNvSpPr txBox="1"/>
          <p:nvPr/>
        </p:nvSpPr>
        <p:spPr>
          <a:xfrm>
            <a:off x="5104072" y="6246194"/>
            <a:ext cx="22479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Saysettha OT" panose="020B0504020207020204" pitchFamily="34" charset="-34"/>
                <a:ea typeface="Saysettha OT" panose="020B0504020207020204" pitchFamily="34" charset="-34"/>
                <a:cs typeface="Saysettha OT" panose="020B0504020207020204" pitchFamily="34" charset="-34"/>
              </a:rPr>
              <a:t>credit: Popular science</a:t>
            </a:r>
            <a:endParaRPr lang="en-US" sz="14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FDA34-6B98-4FED-809F-0758838CAD45}"/>
              </a:ext>
            </a:extLst>
          </p:cNvPr>
          <p:cNvSpPr/>
          <p:nvPr/>
        </p:nvSpPr>
        <p:spPr>
          <a:xfrm>
            <a:off x="9357360" y="-35817"/>
            <a:ext cx="2834640" cy="61042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ນ. ປິ່ນແກ້ວ</a:t>
            </a:r>
            <a:r>
              <a:rPr lang="en-US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ເຂັມຄຳພູມີ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74506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1109</Words>
  <Application>Microsoft Office PowerPoint</Application>
  <PresentationFormat>Widescreen</PresentationFormat>
  <Paragraphs>164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Cordia New</vt:lpstr>
      <vt:lpstr>DokChampa</vt:lpstr>
      <vt:lpstr>Saysettha Lao</vt:lpstr>
      <vt:lpstr>Saysettha OT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ຍ້ອນຫຍັງຈຶ່ງໃຊ້ຊິລິຄອນ ແລະເຈີມານຽມ?   ຊິລິຄອນ ແລະ ເຈີມານຽມມີ ວາເລັນອີເລັກຕຣອນ 4 ຕົວ  ແຕ່ອີເລັກຕຣອນທັງໝົດຈະບໍ່ເທົ່າກັນໂດຍຊິລິຄອນຈະມີອີ  ເລັກຕຣອນທັງໝົດ 14 ຕົວ ສ່ວນເຈີມານຽມມີ 32 ຕົວ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soutthavilay07@gmail.com</dc:creator>
  <cp:lastModifiedBy>Admin</cp:lastModifiedBy>
  <cp:revision>34</cp:revision>
  <dcterms:created xsi:type="dcterms:W3CDTF">2022-04-20T14:48:29Z</dcterms:created>
  <dcterms:modified xsi:type="dcterms:W3CDTF">2022-04-25T07:10:02Z</dcterms:modified>
</cp:coreProperties>
</file>