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60" r:id="rId4"/>
    <p:sldId id="263" r:id="rId5"/>
    <p:sldId id="261" r:id="rId6"/>
    <p:sldId id="262"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C2B07E4-CDF9-4C88-A2F3-04620E58224D}" type="datetimeFigureOut">
              <a:rPr lang="en-US" smtClean="0"/>
              <a:t>9/14/2023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FE71E98-A417-4ECC-ACEB-C0490C20DB0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84075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1914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8548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1380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805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6889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60314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1891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1235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3109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8319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2B07E4-CDF9-4C88-A2F3-04620E58224D}" type="datetimeFigureOut">
              <a:rPr lang="en-US" smtClean="0"/>
              <a:pPr/>
              <a:t>9/14/2023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37396024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53FE-2335-B2ED-AE23-2590A5BDBC44}"/>
              </a:ext>
            </a:extLst>
          </p:cNvPr>
          <p:cNvSpPr>
            <a:spLocks noGrp="1"/>
          </p:cNvSpPr>
          <p:nvPr>
            <p:ph type="ctrTitle"/>
          </p:nvPr>
        </p:nvSpPr>
        <p:spPr>
          <a:xfrm>
            <a:off x="1088569" y="1429788"/>
            <a:ext cx="4231576" cy="2207917"/>
          </a:xfrm>
        </p:spPr>
        <p:txBody>
          <a:bodyPr anchor="b">
            <a:noAutofit/>
          </a:bodyPr>
          <a:lstStyle/>
          <a:p>
            <a:pPr algn="ctr"/>
            <a:r>
              <a:rPr lang="es-ES" sz="4000" dirty="0"/>
              <a:t>Herramientas computacionales: el arte de la analítica</a:t>
            </a:r>
            <a:endParaRPr lang="es-MX" sz="4000" dirty="0"/>
          </a:p>
        </p:txBody>
      </p:sp>
      <p:sp>
        <p:nvSpPr>
          <p:cNvPr id="3" name="Subtitle 2">
            <a:extLst>
              <a:ext uri="{FF2B5EF4-FFF2-40B4-BE49-F238E27FC236}">
                <a16:creationId xmlns:a16="http://schemas.microsoft.com/office/drawing/2014/main" id="{7FF2E07A-6989-C8ED-C7B9-E544339FCE67}"/>
              </a:ext>
            </a:extLst>
          </p:cNvPr>
          <p:cNvSpPr>
            <a:spLocks noGrp="1"/>
          </p:cNvSpPr>
          <p:nvPr>
            <p:ph type="subTitle" idx="1"/>
          </p:nvPr>
        </p:nvSpPr>
        <p:spPr>
          <a:xfrm>
            <a:off x="1524000" y="4249360"/>
            <a:ext cx="3048000" cy="877585"/>
          </a:xfrm>
        </p:spPr>
        <p:txBody>
          <a:bodyPr>
            <a:normAutofit fontScale="55000" lnSpcReduction="20000"/>
          </a:bodyPr>
          <a:lstStyle/>
          <a:p>
            <a:pPr algn="ctr"/>
            <a:r>
              <a:rPr lang="es-ES" dirty="0"/>
              <a:t>Gael González Arbesú - A01611800</a:t>
            </a:r>
          </a:p>
          <a:p>
            <a:pPr algn="ctr"/>
            <a:r>
              <a:rPr lang="es-ES" dirty="0"/>
              <a:t>Brandon Kevin Saavedra Cortes- A01748300 </a:t>
            </a:r>
          </a:p>
        </p:txBody>
      </p:sp>
      <p:pic>
        <p:nvPicPr>
          <p:cNvPr id="20" name="Picture 3" descr="A web of dots connected">
            <a:extLst>
              <a:ext uri="{FF2B5EF4-FFF2-40B4-BE49-F238E27FC236}">
                <a16:creationId xmlns:a16="http://schemas.microsoft.com/office/drawing/2014/main" id="{B37CB9C6-25DD-6011-7713-B3767533E186}"/>
              </a:ext>
            </a:extLst>
          </p:cNvPr>
          <p:cNvPicPr>
            <a:picLocks noChangeAspect="1"/>
          </p:cNvPicPr>
          <p:nvPr/>
        </p:nvPicPr>
        <p:blipFill rotWithShape="1">
          <a:blip r:embed="rId2">
            <a:alphaModFix/>
          </a:blip>
          <a:srcRect l="40530" r="19692"/>
          <a:stretch/>
        </p:blipFill>
        <p:spPr>
          <a:xfrm>
            <a:off x="6096000" y="-2357"/>
            <a:ext cx="6096000" cy="6858000"/>
          </a:xfrm>
          <a:prstGeom prst="rect">
            <a:avLst/>
          </a:prstGeom>
        </p:spPr>
      </p:pic>
    </p:spTree>
    <p:extLst>
      <p:ext uri="{BB962C8B-B14F-4D97-AF65-F5344CB8AC3E}">
        <p14:creationId xmlns:p14="http://schemas.microsoft.com/office/powerpoint/2010/main" val="322703852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FE4190-99F9-4742-A0E8-6DCDC4924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46464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10" name="Rectangle 9">
            <a:extLst>
              <a:ext uri="{FF2B5EF4-FFF2-40B4-BE49-F238E27FC236}">
                <a16:creationId xmlns:a16="http://schemas.microsoft.com/office/drawing/2014/main" id="{BDC9F4B3-E048-4DF2-8375-37385E22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45838"/>
            <a:ext cx="11292840" cy="51121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12" name="Rectangle 11">
            <a:extLst>
              <a:ext uri="{FF2B5EF4-FFF2-40B4-BE49-F238E27FC236}">
                <a16:creationId xmlns:a16="http://schemas.microsoft.com/office/drawing/2014/main" id="{2A7B0992-8632-4B33-A492-ACB4655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2021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2" name="Title 1">
            <a:extLst>
              <a:ext uri="{FF2B5EF4-FFF2-40B4-BE49-F238E27FC236}">
                <a16:creationId xmlns:a16="http://schemas.microsoft.com/office/drawing/2014/main" id="{AA3B5AA0-A60C-9683-D5A9-AE1747F6EEA5}"/>
              </a:ext>
            </a:extLst>
          </p:cNvPr>
          <p:cNvSpPr>
            <a:spLocks noGrp="1"/>
          </p:cNvSpPr>
          <p:nvPr>
            <p:ph type="title"/>
          </p:nvPr>
        </p:nvSpPr>
        <p:spPr>
          <a:xfrm>
            <a:off x="1261872" y="365760"/>
            <a:ext cx="9692640" cy="1325562"/>
          </a:xfrm>
        </p:spPr>
        <p:txBody>
          <a:bodyPr>
            <a:normAutofit/>
          </a:bodyPr>
          <a:lstStyle/>
          <a:p>
            <a:r>
              <a:rPr lang="es-MX" dirty="0">
                <a:solidFill>
                  <a:srgbClr val="FFFFFF"/>
                </a:solidFill>
              </a:rPr>
              <a:t>Objetivo</a:t>
            </a:r>
          </a:p>
        </p:txBody>
      </p:sp>
      <p:sp>
        <p:nvSpPr>
          <p:cNvPr id="3" name="Content Placeholder 2">
            <a:extLst>
              <a:ext uri="{FF2B5EF4-FFF2-40B4-BE49-F238E27FC236}">
                <a16:creationId xmlns:a16="http://schemas.microsoft.com/office/drawing/2014/main" id="{364AFA6F-1FA2-9315-B7B7-F24EED52720E}"/>
              </a:ext>
            </a:extLst>
          </p:cNvPr>
          <p:cNvSpPr>
            <a:spLocks noGrp="1"/>
          </p:cNvSpPr>
          <p:nvPr>
            <p:ph idx="1"/>
          </p:nvPr>
        </p:nvSpPr>
        <p:spPr>
          <a:xfrm>
            <a:off x="1261872" y="2326990"/>
            <a:ext cx="8595360" cy="3853147"/>
          </a:xfrm>
        </p:spPr>
        <p:txBody>
          <a:bodyPr>
            <a:normAutofit/>
          </a:bodyPr>
          <a:lstStyle/>
          <a:p>
            <a:r>
              <a:rPr lang="es-ES" dirty="0">
                <a:solidFill>
                  <a:srgbClr val="FFFFFF"/>
                </a:solidFill>
              </a:rPr>
              <a:t>Mediante la implementación de código en </a:t>
            </a:r>
            <a:r>
              <a:rPr lang="es-ES" dirty="0" err="1">
                <a:solidFill>
                  <a:srgbClr val="FFFFFF"/>
                </a:solidFill>
              </a:rPr>
              <a:t>python</a:t>
            </a:r>
            <a:r>
              <a:rPr lang="es-ES" dirty="0">
                <a:solidFill>
                  <a:srgbClr val="FFFFFF"/>
                </a:solidFill>
              </a:rPr>
              <a:t> y el uso de la </a:t>
            </a:r>
            <a:r>
              <a:rPr lang="es-ES" dirty="0" err="1">
                <a:solidFill>
                  <a:srgbClr val="FFFFFF"/>
                </a:solidFill>
              </a:rPr>
              <a:t>ánalitica</a:t>
            </a:r>
            <a:r>
              <a:rPr lang="es-ES" dirty="0">
                <a:solidFill>
                  <a:srgbClr val="FFFFFF"/>
                </a:solidFill>
              </a:rPr>
              <a:t> estaremos desarrollando un </a:t>
            </a:r>
            <a:r>
              <a:rPr lang="es-ES" dirty="0" err="1">
                <a:solidFill>
                  <a:srgbClr val="FFFFFF"/>
                </a:solidFill>
              </a:rPr>
              <a:t>ánalisis</a:t>
            </a:r>
            <a:r>
              <a:rPr lang="es-ES" dirty="0">
                <a:solidFill>
                  <a:srgbClr val="FFFFFF"/>
                </a:solidFill>
              </a:rPr>
              <a:t> mediante el cual buscaremos tendencias y patrones dentro de la base de datos recabada y los usuarios.</a:t>
            </a:r>
          </a:p>
          <a:p>
            <a:r>
              <a:rPr lang="es-ES" dirty="0">
                <a:solidFill>
                  <a:srgbClr val="FFFFFF"/>
                </a:solidFill>
              </a:rPr>
              <a:t>Para esto implementaremos lo visto en clase implementando histogramas, graficas de calor, </a:t>
            </a:r>
            <a:r>
              <a:rPr lang="es-ES" dirty="0" err="1">
                <a:solidFill>
                  <a:srgbClr val="FFFFFF"/>
                </a:solidFill>
              </a:rPr>
              <a:t>boxplots</a:t>
            </a:r>
            <a:r>
              <a:rPr lang="es-ES" dirty="0">
                <a:solidFill>
                  <a:srgbClr val="FFFFFF"/>
                </a:solidFill>
              </a:rPr>
              <a:t>, </a:t>
            </a:r>
            <a:endParaRPr lang="es-MX" dirty="0">
              <a:solidFill>
                <a:srgbClr val="FFFFFF"/>
              </a:solidFill>
            </a:endParaRPr>
          </a:p>
        </p:txBody>
      </p:sp>
    </p:spTree>
    <p:extLst>
      <p:ext uri="{BB962C8B-B14F-4D97-AF65-F5344CB8AC3E}">
        <p14:creationId xmlns:p14="http://schemas.microsoft.com/office/powerpoint/2010/main" val="2640672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5A53-1036-9171-3015-8F55067087DC}"/>
              </a:ext>
            </a:extLst>
          </p:cNvPr>
          <p:cNvSpPr>
            <a:spLocks noGrp="1"/>
          </p:cNvSpPr>
          <p:nvPr>
            <p:ph type="title"/>
          </p:nvPr>
        </p:nvSpPr>
        <p:spPr>
          <a:xfrm>
            <a:off x="511631" y="386952"/>
            <a:ext cx="6111914" cy="1558574"/>
          </a:xfrm>
        </p:spPr>
        <p:txBody>
          <a:bodyPr>
            <a:normAutofit/>
          </a:bodyPr>
          <a:lstStyle/>
          <a:p>
            <a:r>
              <a:rPr lang="es-MX"/>
              <a:t>Tendencias en los mensajes</a:t>
            </a:r>
          </a:p>
        </p:txBody>
      </p:sp>
      <p:sp>
        <p:nvSpPr>
          <p:cNvPr id="27" name="Rectangle 26">
            <a:extLst>
              <a:ext uri="{FF2B5EF4-FFF2-40B4-BE49-F238E27FC236}">
                <a16:creationId xmlns:a16="http://schemas.microsoft.com/office/drawing/2014/main" id="{6F7E013D-0DE5-4A1E-B229-8063BAAE9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0960" y="-2811"/>
            <a:ext cx="36018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7B13BD-94E1-3BE0-0A97-C9A7794350B6}"/>
              </a:ext>
            </a:extLst>
          </p:cNvPr>
          <p:cNvSpPr>
            <a:spLocks/>
          </p:cNvSpPr>
          <p:nvPr/>
        </p:nvSpPr>
        <p:spPr>
          <a:xfrm>
            <a:off x="6096000" y="2400473"/>
            <a:ext cx="5076305" cy="37426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Picture 8" descr="A graph of a number of sources&#10;&#10;Description automatically generated">
            <a:extLst>
              <a:ext uri="{FF2B5EF4-FFF2-40B4-BE49-F238E27FC236}">
                <a16:creationId xmlns:a16="http://schemas.microsoft.com/office/drawing/2014/main" id="{FA7F25DF-9E07-7A11-44A4-2BEBC0253940}"/>
              </a:ext>
            </a:extLst>
          </p:cNvPr>
          <p:cNvPicPr>
            <a:picLocks noChangeAspect="1"/>
          </p:cNvPicPr>
          <p:nvPr/>
        </p:nvPicPr>
        <p:blipFill>
          <a:blip r:embed="rId2"/>
          <a:stretch>
            <a:fillRect/>
          </a:stretch>
        </p:blipFill>
        <p:spPr>
          <a:xfrm>
            <a:off x="6262480" y="2525827"/>
            <a:ext cx="4695516" cy="3462944"/>
          </a:xfrm>
          <a:prstGeom prst="rect">
            <a:avLst/>
          </a:prstGeom>
        </p:spPr>
      </p:pic>
      <p:sp>
        <p:nvSpPr>
          <p:cNvPr id="10" name="Rectangle 9">
            <a:extLst>
              <a:ext uri="{FF2B5EF4-FFF2-40B4-BE49-F238E27FC236}">
                <a16:creationId xmlns:a16="http://schemas.microsoft.com/office/drawing/2014/main" id="{726DA521-39CB-9C69-6234-E7B4D050D14A}"/>
              </a:ext>
            </a:extLst>
          </p:cNvPr>
          <p:cNvSpPr/>
          <p:nvPr/>
        </p:nvSpPr>
        <p:spPr>
          <a:xfrm>
            <a:off x="119916" y="2477838"/>
            <a:ext cx="5807720" cy="30085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Picture 6" descr="A graph of a number of people&#10;&#10;Description automatically generated with medium confidence">
            <a:extLst>
              <a:ext uri="{FF2B5EF4-FFF2-40B4-BE49-F238E27FC236}">
                <a16:creationId xmlns:a16="http://schemas.microsoft.com/office/drawing/2014/main" id="{4BE164C9-41F6-F95F-52FB-BCC71D04B208}"/>
              </a:ext>
            </a:extLst>
          </p:cNvPr>
          <p:cNvPicPr>
            <a:picLocks noChangeAspect="1"/>
          </p:cNvPicPr>
          <p:nvPr/>
        </p:nvPicPr>
        <p:blipFill>
          <a:blip r:embed="rId3"/>
          <a:stretch>
            <a:fillRect/>
          </a:stretch>
        </p:blipFill>
        <p:spPr>
          <a:xfrm>
            <a:off x="234142" y="2599978"/>
            <a:ext cx="5519971" cy="2732384"/>
          </a:xfrm>
          <a:prstGeom prst="rect">
            <a:avLst/>
          </a:prstGeom>
        </p:spPr>
      </p:pic>
    </p:spTree>
    <p:extLst>
      <p:ext uri="{BB962C8B-B14F-4D97-AF65-F5344CB8AC3E}">
        <p14:creationId xmlns:p14="http://schemas.microsoft.com/office/powerpoint/2010/main" val="217490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F02239-1C3A-629F-0744-EB08AF4D1068}"/>
              </a:ext>
            </a:extLst>
          </p:cNvPr>
          <p:cNvSpPr>
            <a:spLocks/>
          </p:cNvSpPr>
          <p:nvPr/>
        </p:nvSpPr>
        <p:spPr>
          <a:xfrm>
            <a:off x="2527069" y="1438101"/>
            <a:ext cx="6708371" cy="51622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51895A53-1036-9171-3015-8F55067087DC}"/>
              </a:ext>
            </a:extLst>
          </p:cNvPr>
          <p:cNvSpPr>
            <a:spLocks noGrp="1"/>
          </p:cNvSpPr>
          <p:nvPr>
            <p:ph type="title"/>
          </p:nvPr>
        </p:nvSpPr>
        <p:spPr>
          <a:xfrm>
            <a:off x="1868484" y="134591"/>
            <a:ext cx="8025540" cy="1125965"/>
          </a:xfrm>
        </p:spPr>
        <p:txBody>
          <a:bodyPr>
            <a:normAutofit/>
          </a:bodyPr>
          <a:lstStyle/>
          <a:p>
            <a:r>
              <a:rPr lang="es-MX" dirty="0"/>
              <a:t>Tendencias en los mensajes</a:t>
            </a:r>
          </a:p>
        </p:txBody>
      </p:sp>
      <p:pic>
        <p:nvPicPr>
          <p:cNvPr id="5" name="Picture 4" descr="A close-up of words&#10;&#10;Description automatically generated">
            <a:extLst>
              <a:ext uri="{FF2B5EF4-FFF2-40B4-BE49-F238E27FC236}">
                <a16:creationId xmlns:a16="http://schemas.microsoft.com/office/drawing/2014/main" id="{9C365628-25C5-BAC9-D16D-871E64BCE184}"/>
              </a:ext>
            </a:extLst>
          </p:cNvPr>
          <p:cNvPicPr>
            <a:picLocks noChangeAspect="1"/>
          </p:cNvPicPr>
          <p:nvPr/>
        </p:nvPicPr>
        <p:blipFill>
          <a:blip r:embed="rId2"/>
          <a:stretch>
            <a:fillRect/>
          </a:stretch>
        </p:blipFill>
        <p:spPr>
          <a:xfrm>
            <a:off x="2707890" y="1621329"/>
            <a:ext cx="6317672" cy="4801431"/>
          </a:xfrm>
          <a:prstGeom prst="rect">
            <a:avLst/>
          </a:prstGeom>
        </p:spPr>
      </p:pic>
    </p:spTree>
    <p:extLst>
      <p:ext uri="{BB962C8B-B14F-4D97-AF65-F5344CB8AC3E}">
        <p14:creationId xmlns:p14="http://schemas.microsoft.com/office/powerpoint/2010/main" val="78616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4B38B-E534-398B-38B6-C0DB65FBB2EE}"/>
              </a:ext>
            </a:extLst>
          </p:cNvPr>
          <p:cNvSpPr>
            <a:spLocks noGrp="1"/>
          </p:cNvSpPr>
          <p:nvPr>
            <p:ph type="title"/>
          </p:nvPr>
        </p:nvSpPr>
        <p:spPr>
          <a:xfrm>
            <a:off x="8147621" y="804672"/>
            <a:ext cx="2824640" cy="5215128"/>
          </a:xfrm>
        </p:spPr>
        <p:txBody>
          <a:bodyPr anchor="ctr">
            <a:normAutofit/>
          </a:bodyPr>
          <a:lstStyle/>
          <a:p>
            <a:r>
              <a:rPr lang="es-MX" sz="3600" dirty="0">
                <a:solidFill>
                  <a:srgbClr val="FFFFFF"/>
                </a:solidFill>
              </a:rPr>
              <a:t>Análisis de datos</a:t>
            </a:r>
          </a:p>
        </p:txBody>
      </p:sp>
      <p:graphicFrame>
        <p:nvGraphicFramePr>
          <p:cNvPr id="6" name="Table 6">
            <a:extLst>
              <a:ext uri="{FF2B5EF4-FFF2-40B4-BE49-F238E27FC236}">
                <a16:creationId xmlns:a16="http://schemas.microsoft.com/office/drawing/2014/main" id="{1EA38098-39A1-4210-28AB-71C284872EE3}"/>
              </a:ext>
            </a:extLst>
          </p:cNvPr>
          <p:cNvGraphicFramePr>
            <a:graphicFrameLocks noGrp="1"/>
          </p:cNvGraphicFramePr>
          <p:nvPr>
            <p:ph idx="1"/>
            <p:extLst>
              <p:ext uri="{D42A27DB-BD31-4B8C-83A1-F6EECF244321}">
                <p14:modId xmlns:p14="http://schemas.microsoft.com/office/powerpoint/2010/main" val="1154173724"/>
              </p:ext>
            </p:extLst>
          </p:nvPr>
        </p:nvGraphicFramePr>
        <p:xfrm>
          <a:off x="609036" y="5080046"/>
          <a:ext cx="6462976" cy="1483360"/>
        </p:xfrm>
        <a:graphic>
          <a:graphicData uri="http://schemas.openxmlformats.org/drawingml/2006/table">
            <a:tbl>
              <a:tblPr firstRow="1" bandRow="1">
                <a:tableStyleId>{5C22544A-7EE6-4342-B048-85BDC9FD1C3A}</a:tableStyleId>
              </a:tblPr>
              <a:tblGrid>
                <a:gridCol w="1034938">
                  <a:extLst>
                    <a:ext uri="{9D8B030D-6E8A-4147-A177-3AD203B41FA5}">
                      <a16:colId xmlns:a16="http://schemas.microsoft.com/office/drawing/2014/main" val="3322502604"/>
                    </a:ext>
                  </a:extLst>
                </a:gridCol>
                <a:gridCol w="1764244">
                  <a:extLst>
                    <a:ext uri="{9D8B030D-6E8A-4147-A177-3AD203B41FA5}">
                      <a16:colId xmlns:a16="http://schemas.microsoft.com/office/drawing/2014/main" val="4067984793"/>
                    </a:ext>
                  </a:extLst>
                </a:gridCol>
                <a:gridCol w="1787237">
                  <a:extLst>
                    <a:ext uri="{9D8B030D-6E8A-4147-A177-3AD203B41FA5}">
                      <a16:colId xmlns:a16="http://schemas.microsoft.com/office/drawing/2014/main" val="1339270840"/>
                    </a:ext>
                  </a:extLst>
                </a:gridCol>
                <a:gridCol w="1876557">
                  <a:extLst>
                    <a:ext uri="{9D8B030D-6E8A-4147-A177-3AD203B41FA5}">
                      <a16:colId xmlns:a16="http://schemas.microsoft.com/office/drawing/2014/main" val="2286165456"/>
                    </a:ext>
                  </a:extLst>
                </a:gridCol>
              </a:tblGrid>
              <a:tr h="370840">
                <a:tc>
                  <a:txBody>
                    <a:bodyPr/>
                    <a:lstStyle/>
                    <a:p>
                      <a:pPr algn="r" fontAlgn="ctr"/>
                      <a:r>
                        <a:rPr lang="es-MX" b="0" dirty="0">
                          <a:effectLst/>
                        </a:rPr>
                        <a:t>25%</a:t>
                      </a:r>
                    </a:p>
                  </a:txBody>
                  <a:tcPr marL="76200" marR="76200" marT="38100" marB="38100" anchor="ctr"/>
                </a:tc>
                <a:tc>
                  <a:txBody>
                    <a:bodyPr/>
                    <a:lstStyle/>
                    <a:p>
                      <a:r>
                        <a:rPr lang="es-MX">
                          <a:effectLst/>
                        </a:rPr>
                        <a:t>1.660000e+02</a:t>
                      </a:r>
                    </a:p>
                  </a:txBody>
                  <a:tcPr marL="76200" marR="76200" marT="38100" marB="38100" anchor="ctr"/>
                </a:tc>
                <a:tc>
                  <a:txBody>
                    <a:bodyPr/>
                    <a:lstStyle/>
                    <a:p>
                      <a:r>
                        <a:rPr lang="es-MX" dirty="0">
                          <a:effectLst/>
                        </a:rPr>
                        <a:t>153.000000</a:t>
                      </a:r>
                    </a:p>
                  </a:txBody>
                  <a:tcPr marL="76200" marR="76200" marT="38100" marB="38100" anchor="ctr"/>
                </a:tc>
                <a:tc>
                  <a:txBody>
                    <a:bodyPr/>
                    <a:lstStyle/>
                    <a:p>
                      <a:r>
                        <a:rPr lang="es-MX">
                          <a:effectLst/>
                        </a:rPr>
                        <a:t>2.200000e+02</a:t>
                      </a:r>
                    </a:p>
                  </a:txBody>
                  <a:tcPr marL="76200" marR="76200" marT="38100" marB="38100" anchor="ctr"/>
                </a:tc>
                <a:extLst>
                  <a:ext uri="{0D108BD9-81ED-4DB2-BD59-A6C34878D82A}">
                    <a16:rowId xmlns:a16="http://schemas.microsoft.com/office/drawing/2014/main" val="2421959908"/>
                  </a:ext>
                </a:extLst>
              </a:tr>
              <a:tr h="370840">
                <a:tc>
                  <a:txBody>
                    <a:bodyPr/>
                    <a:lstStyle/>
                    <a:p>
                      <a:pPr algn="r" fontAlgn="ctr"/>
                      <a:r>
                        <a:rPr lang="es-MX" b="0">
                          <a:effectLst/>
                        </a:rPr>
                        <a:t>50%</a:t>
                      </a:r>
                    </a:p>
                  </a:txBody>
                  <a:tcPr marL="76200" marR="76200" marT="38100" marB="38100" anchor="ctr"/>
                </a:tc>
                <a:tc>
                  <a:txBody>
                    <a:bodyPr/>
                    <a:lstStyle/>
                    <a:p>
                      <a:r>
                        <a:rPr lang="es-MX">
                          <a:effectLst/>
                        </a:rPr>
                        <a:t>9.600000e+02</a:t>
                      </a:r>
                    </a:p>
                  </a:txBody>
                  <a:tcPr marL="76200" marR="76200" marT="38100" marB="38100" anchor="ctr"/>
                </a:tc>
                <a:tc>
                  <a:txBody>
                    <a:bodyPr/>
                    <a:lstStyle/>
                    <a:p>
                      <a:r>
                        <a:rPr lang="es-MX">
                          <a:effectLst/>
                        </a:rPr>
                        <a:t>552.000000</a:t>
                      </a:r>
                    </a:p>
                  </a:txBody>
                  <a:tcPr marL="76200" marR="76200" marT="38100" marB="38100" anchor="ctr"/>
                </a:tc>
                <a:tc>
                  <a:txBody>
                    <a:bodyPr/>
                    <a:lstStyle/>
                    <a:p>
                      <a:r>
                        <a:rPr lang="es-MX">
                          <a:effectLst/>
                        </a:rPr>
                        <a:t>1.927000e+03</a:t>
                      </a:r>
                    </a:p>
                  </a:txBody>
                  <a:tcPr marL="76200" marR="76200" marT="38100" marB="38100" anchor="ctr"/>
                </a:tc>
                <a:extLst>
                  <a:ext uri="{0D108BD9-81ED-4DB2-BD59-A6C34878D82A}">
                    <a16:rowId xmlns:a16="http://schemas.microsoft.com/office/drawing/2014/main" val="1020933241"/>
                  </a:ext>
                </a:extLst>
              </a:tr>
              <a:tr h="370840">
                <a:tc>
                  <a:txBody>
                    <a:bodyPr/>
                    <a:lstStyle/>
                    <a:p>
                      <a:pPr algn="r" fontAlgn="ctr"/>
                      <a:r>
                        <a:rPr lang="es-MX" b="0">
                          <a:effectLst/>
                        </a:rPr>
                        <a:t>75%</a:t>
                      </a:r>
                    </a:p>
                  </a:txBody>
                  <a:tcPr marL="76200" marR="76200" marT="38100" marB="38100" anchor="ctr"/>
                </a:tc>
                <a:tc>
                  <a:txBody>
                    <a:bodyPr/>
                    <a:lstStyle/>
                    <a:p>
                      <a:r>
                        <a:rPr lang="es-MX">
                          <a:effectLst/>
                        </a:rPr>
                        <a:t>5.148000e+03</a:t>
                      </a:r>
                    </a:p>
                  </a:txBody>
                  <a:tcPr marL="76200" marR="76200" marT="38100" marB="38100" anchor="ctr"/>
                </a:tc>
                <a:tc>
                  <a:txBody>
                    <a:bodyPr/>
                    <a:lstStyle/>
                    <a:p>
                      <a:r>
                        <a:rPr lang="es-MX">
                          <a:effectLst/>
                        </a:rPr>
                        <a:t>1780.250000</a:t>
                      </a:r>
                    </a:p>
                  </a:txBody>
                  <a:tcPr marL="76200" marR="76200" marT="38100" marB="38100" anchor="ctr"/>
                </a:tc>
                <a:tc>
                  <a:txBody>
                    <a:bodyPr/>
                    <a:lstStyle/>
                    <a:p>
                      <a:r>
                        <a:rPr lang="es-MX">
                          <a:effectLst/>
                        </a:rPr>
                        <a:t>1.014800e+04</a:t>
                      </a:r>
                    </a:p>
                  </a:txBody>
                  <a:tcPr marL="76200" marR="76200" marT="38100" marB="38100" anchor="ctr"/>
                </a:tc>
                <a:extLst>
                  <a:ext uri="{0D108BD9-81ED-4DB2-BD59-A6C34878D82A}">
                    <a16:rowId xmlns:a16="http://schemas.microsoft.com/office/drawing/2014/main" val="879505472"/>
                  </a:ext>
                </a:extLst>
              </a:tr>
              <a:tr h="370840">
                <a:tc>
                  <a:txBody>
                    <a:bodyPr/>
                    <a:lstStyle/>
                    <a:p>
                      <a:pPr algn="r" fontAlgn="ctr"/>
                      <a:r>
                        <a:rPr lang="es-MX" b="0">
                          <a:effectLst/>
                        </a:rPr>
                        <a:t>max</a:t>
                      </a:r>
                    </a:p>
                  </a:txBody>
                  <a:tcPr marL="76200" marR="76200" marT="38100" marB="38100" anchor="ctr"/>
                </a:tc>
                <a:tc>
                  <a:txBody>
                    <a:bodyPr/>
                    <a:lstStyle/>
                    <a:p>
                      <a:r>
                        <a:rPr lang="es-MX">
                          <a:effectLst/>
                        </a:rPr>
                        <a:t>1.389284e+07</a:t>
                      </a:r>
                    </a:p>
                  </a:txBody>
                  <a:tcPr marL="76200" marR="76200" marT="38100" marB="38100" anchor="ctr"/>
                </a:tc>
                <a:tc>
                  <a:txBody>
                    <a:bodyPr/>
                    <a:lstStyle/>
                    <a:p>
                      <a:r>
                        <a:rPr lang="es-MX">
                          <a:effectLst/>
                        </a:rPr>
                        <a:t>497363.000000</a:t>
                      </a:r>
                    </a:p>
                  </a:txBody>
                  <a:tcPr marL="76200" marR="76200" marT="38100" marB="38100" anchor="ctr"/>
                </a:tc>
                <a:tc>
                  <a:txBody>
                    <a:bodyPr/>
                    <a:lstStyle/>
                    <a:p>
                      <a:r>
                        <a:rPr lang="es-MX" dirty="0">
                          <a:effectLst/>
                        </a:rPr>
                        <a:t>2.047197e+06</a:t>
                      </a:r>
                    </a:p>
                  </a:txBody>
                  <a:tcPr marL="76200" marR="76200" marT="38100" marB="38100" anchor="ctr"/>
                </a:tc>
                <a:extLst>
                  <a:ext uri="{0D108BD9-81ED-4DB2-BD59-A6C34878D82A}">
                    <a16:rowId xmlns:a16="http://schemas.microsoft.com/office/drawing/2014/main" val="317575994"/>
                  </a:ext>
                </a:extLst>
              </a:tr>
            </a:tbl>
          </a:graphicData>
        </a:graphic>
      </p:graphicFrame>
      <p:sp>
        <p:nvSpPr>
          <p:cNvPr id="9" name="Rectangle 8">
            <a:extLst>
              <a:ext uri="{FF2B5EF4-FFF2-40B4-BE49-F238E27FC236}">
                <a16:creationId xmlns:a16="http://schemas.microsoft.com/office/drawing/2014/main" id="{EAD3AFEB-0DB3-1FBB-043B-BF4FBD16E06C}"/>
              </a:ext>
            </a:extLst>
          </p:cNvPr>
          <p:cNvSpPr/>
          <p:nvPr/>
        </p:nvSpPr>
        <p:spPr>
          <a:xfrm>
            <a:off x="955964" y="199506"/>
            <a:ext cx="5793971" cy="457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4">
            <a:extLst>
              <a:ext uri="{FF2B5EF4-FFF2-40B4-BE49-F238E27FC236}">
                <a16:creationId xmlns:a16="http://schemas.microsoft.com/office/drawing/2014/main" id="{C36909EF-8FF2-00F6-FB73-0512E69A9E89}"/>
              </a:ext>
            </a:extLst>
          </p:cNvPr>
          <p:cNvPicPr>
            <a:picLocks noChangeAspect="1"/>
          </p:cNvPicPr>
          <p:nvPr/>
        </p:nvPicPr>
        <p:blipFill>
          <a:blip r:embed="rId2"/>
          <a:stretch>
            <a:fillRect/>
          </a:stretch>
        </p:blipFill>
        <p:spPr>
          <a:xfrm>
            <a:off x="1115009" y="363919"/>
            <a:ext cx="5451030" cy="4265158"/>
          </a:xfrm>
          <a:prstGeom prst="rect">
            <a:avLst/>
          </a:prstGeom>
        </p:spPr>
      </p:pic>
    </p:spTree>
    <p:extLst>
      <p:ext uri="{BB962C8B-B14F-4D97-AF65-F5344CB8AC3E}">
        <p14:creationId xmlns:p14="http://schemas.microsoft.com/office/powerpoint/2010/main" val="270551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B38B-E534-398B-38B6-C0DB65FBB2EE}"/>
              </a:ext>
            </a:extLst>
          </p:cNvPr>
          <p:cNvSpPr>
            <a:spLocks noGrp="1"/>
          </p:cNvSpPr>
          <p:nvPr>
            <p:ph type="title"/>
          </p:nvPr>
        </p:nvSpPr>
        <p:spPr>
          <a:xfrm>
            <a:off x="8147621" y="804672"/>
            <a:ext cx="2824640" cy="5215128"/>
          </a:xfrm>
        </p:spPr>
        <p:txBody>
          <a:bodyPr anchor="ctr">
            <a:normAutofit/>
          </a:bodyPr>
          <a:lstStyle/>
          <a:p>
            <a:r>
              <a:rPr lang="es-MX" sz="3600">
                <a:solidFill>
                  <a:srgbClr val="FFFFFF"/>
                </a:solidFill>
              </a:rPr>
              <a:t>Análisis de datos</a:t>
            </a:r>
          </a:p>
        </p:txBody>
      </p:sp>
      <p:sp>
        <p:nvSpPr>
          <p:cNvPr id="9" name="Rectangle 8">
            <a:extLst>
              <a:ext uri="{FF2B5EF4-FFF2-40B4-BE49-F238E27FC236}">
                <a16:creationId xmlns:a16="http://schemas.microsoft.com/office/drawing/2014/main" id="{EAD3AFEB-0DB3-1FBB-043B-BF4FBD16E06C}"/>
              </a:ext>
            </a:extLst>
          </p:cNvPr>
          <p:cNvSpPr/>
          <p:nvPr/>
        </p:nvSpPr>
        <p:spPr>
          <a:xfrm>
            <a:off x="790594" y="1447799"/>
            <a:ext cx="10016836" cy="53323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 name="Content Placeholder 3">
            <a:extLst>
              <a:ext uri="{FF2B5EF4-FFF2-40B4-BE49-F238E27FC236}">
                <a16:creationId xmlns:a16="http://schemas.microsoft.com/office/drawing/2014/main" id="{FA4A876E-74CF-4561-DA28-DE89E1450872}"/>
              </a:ext>
            </a:extLst>
          </p:cNvPr>
          <p:cNvSpPr>
            <a:spLocks noGrp="1"/>
          </p:cNvSpPr>
          <p:nvPr>
            <p:ph idx="1"/>
          </p:nvPr>
        </p:nvSpPr>
        <p:spPr/>
        <p:txBody>
          <a:bodyPr/>
          <a:lstStyle/>
          <a:p>
            <a:r>
              <a:rPr lang="es-MX" sz="1800" dirty="0">
                <a:solidFill>
                  <a:srgbClr val="FFFFFF"/>
                </a:solidFill>
              </a:rPr>
              <a:t>Análisis de datos</a:t>
            </a:r>
            <a:endParaRPr lang="es-MX" dirty="0"/>
          </a:p>
        </p:txBody>
      </p:sp>
      <p:pic>
        <p:nvPicPr>
          <p:cNvPr id="7" name="Picture 6">
            <a:extLst>
              <a:ext uri="{FF2B5EF4-FFF2-40B4-BE49-F238E27FC236}">
                <a16:creationId xmlns:a16="http://schemas.microsoft.com/office/drawing/2014/main" id="{3E437866-A8CE-95FF-D932-67F960512A28}"/>
              </a:ext>
            </a:extLst>
          </p:cNvPr>
          <p:cNvPicPr>
            <a:picLocks noChangeAspect="1"/>
          </p:cNvPicPr>
          <p:nvPr/>
        </p:nvPicPr>
        <p:blipFill>
          <a:blip r:embed="rId2"/>
          <a:stretch>
            <a:fillRect/>
          </a:stretch>
        </p:blipFill>
        <p:spPr>
          <a:xfrm>
            <a:off x="955964" y="1619566"/>
            <a:ext cx="9705975" cy="5029200"/>
          </a:xfrm>
          <a:prstGeom prst="rect">
            <a:avLst/>
          </a:prstGeom>
        </p:spPr>
      </p:pic>
      <p:sp>
        <p:nvSpPr>
          <p:cNvPr id="13" name="TextBox 12">
            <a:extLst>
              <a:ext uri="{FF2B5EF4-FFF2-40B4-BE49-F238E27FC236}">
                <a16:creationId xmlns:a16="http://schemas.microsoft.com/office/drawing/2014/main" id="{DEC83FF9-B1EE-AA12-33B6-CDCF7BEF7913}"/>
              </a:ext>
            </a:extLst>
          </p:cNvPr>
          <p:cNvSpPr txBox="1"/>
          <p:nvPr/>
        </p:nvSpPr>
        <p:spPr>
          <a:xfrm>
            <a:off x="3043151" y="588000"/>
            <a:ext cx="6105698" cy="461665"/>
          </a:xfrm>
          <a:prstGeom prst="rect">
            <a:avLst/>
          </a:prstGeom>
          <a:noFill/>
        </p:spPr>
        <p:txBody>
          <a:bodyPr wrap="square">
            <a:spAutoFit/>
          </a:bodyPr>
          <a:lstStyle/>
          <a:p>
            <a:pPr algn="ctr"/>
            <a:r>
              <a:rPr lang="es-MX" sz="2400" b="1" dirty="0"/>
              <a:t>Análisis de datos</a:t>
            </a:r>
          </a:p>
        </p:txBody>
      </p:sp>
    </p:spTree>
    <p:extLst>
      <p:ext uri="{BB962C8B-B14F-4D97-AF65-F5344CB8AC3E}">
        <p14:creationId xmlns:p14="http://schemas.microsoft.com/office/powerpoint/2010/main" val="166493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FE4190-99F9-4742-A0E8-6DCDC4924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46464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10" name="Rectangle 9">
            <a:extLst>
              <a:ext uri="{FF2B5EF4-FFF2-40B4-BE49-F238E27FC236}">
                <a16:creationId xmlns:a16="http://schemas.microsoft.com/office/drawing/2014/main" id="{BDC9F4B3-E048-4DF2-8375-37385E22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45838"/>
            <a:ext cx="11292840" cy="51121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12" name="Rectangle 11">
            <a:extLst>
              <a:ext uri="{FF2B5EF4-FFF2-40B4-BE49-F238E27FC236}">
                <a16:creationId xmlns:a16="http://schemas.microsoft.com/office/drawing/2014/main" id="{2A7B0992-8632-4B33-A492-ACB4655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2021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2" name="Title 1">
            <a:extLst>
              <a:ext uri="{FF2B5EF4-FFF2-40B4-BE49-F238E27FC236}">
                <a16:creationId xmlns:a16="http://schemas.microsoft.com/office/drawing/2014/main" id="{53FE7076-5652-8C47-9DBD-79BF0075ED10}"/>
              </a:ext>
            </a:extLst>
          </p:cNvPr>
          <p:cNvSpPr>
            <a:spLocks noGrp="1"/>
          </p:cNvSpPr>
          <p:nvPr>
            <p:ph type="title"/>
          </p:nvPr>
        </p:nvSpPr>
        <p:spPr>
          <a:xfrm>
            <a:off x="1261872" y="365760"/>
            <a:ext cx="9692640" cy="1325562"/>
          </a:xfrm>
        </p:spPr>
        <p:txBody>
          <a:bodyPr>
            <a:normAutofit/>
          </a:bodyPr>
          <a:lstStyle/>
          <a:p>
            <a:r>
              <a:rPr lang="es-MX">
                <a:solidFill>
                  <a:srgbClr val="FFFFFF"/>
                </a:solidFill>
              </a:rPr>
              <a:t>Conclusiones</a:t>
            </a:r>
          </a:p>
        </p:txBody>
      </p:sp>
      <p:sp>
        <p:nvSpPr>
          <p:cNvPr id="3" name="Content Placeholder 2">
            <a:extLst>
              <a:ext uri="{FF2B5EF4-FFF2-40B4-BE49-F238E27FC236}">
                <a16:creationId xmlns:a16="http://schemas.microsoft.com/office/drawing/2014/main" id="{FFCC93A4-D3FE-16DE-DE66-A0417C0225CC}"/>
              </a:ext>
            </a:extLst>
          </p:cNvPr>
          <p:cNvSpPr>
            <a:spLocks noGrp="1"/>
          </p:cNvSpPr>
          <p:nvPr>
            <p:ph idx="1"/>
          </p:nvPr>
        </p:nvSpPr>
        <p:spPr>
          <a:xfrm>
            <a:off x="1261871" y="2326990"/>
            <a:ext cx="9611175" cy="2509519"/>
          </a:xfrm>
        </p:spPr>
        <p:txBody>
          <a:bodyPr>
            <a:normAutofit/>
          </a:bodyPr>
          <a:lstStyle/>
          <a:p>
            <a:pPr algn="just"/>
            <a:r>
              <a:rPr lang="es-ES" dirty="0">
                <a:solidFill>
                  <a:srgbClr val="FFFFFF"/>
                </a:solidFill>
              </a:rPr>
              <a:t>En resumen, el proyecto para esta semana en Tec se centra en la identificación y verificación de las relaciones entre los datos obtenidos de los usuarios a partir de sus tweets durante un período de "N" días y sus interacciones en línea. El objetivo principal es agrupar a estos usuarios y descubrir patrones y tendencias que puedan arrojar luz sobre el comportamiento de los individuos en las redes sociales. Este análisis de datos promete proporcionar información valiosa para comprender mejor cómo las personas se relacionan en línea y qué impulsos subyacen en sus interacciones digitales, destacando las principales modas o comportamientos de las mismas.</a:t>
            </a:r>
            <a:endParaRPr lang="es-MX" dirty="0">
              <a:solidFill>
                <a:srgbClr val="FFFFFF"/>
              </a:solidFill>
            </a:endParaRPr>
          </a:p>
        </p:txBody>
      </p:sp>
    </p:spTree>
    <p:extLst>
      <p:ext uri="{BB962C8B-B14F-4D97-AF65-F5344CB8AC3E}">
        <p14:creationId xmlns:p14="http://schemas.microsoft.com/office/powerpoint/2010/main" val="19625409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useBgFill="1">
        <p:nvSpPr>
          <p:cNvPr id="20" name="Rectangle 19">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22" name="Rectangle 21">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4" name="Title 3">
            <a:extLst>
              <a:ext uri="{FF2B5EF4-FFF2-40B4-BE49-F238E27FC236}">
                <a16:creationId xmlns:a16="http://schemas.microsoft.com/office/drawing/2014/main" id="{C426A9DB-2225-720F-D25C-90B46A5653E5}"/>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gn="ctr">
              <a:lnSpc>
                <a:spcPct val="85000"/>
              </a:lnSpc>
            </a:pPr>
            <a:r>
              <a:rPr lang="en-US" sz="5400">
                <a:solidFill>
                  <a:srgbClr val="FFFFFF"/>
                </a:solidFill>
              </a:rPr>
              <a:t>Gracias!</a:t>
            </a:r>
          </a:p>
        </p:txBody>
      </p:sp>
      <p:sp>
        <p:nvSpPr>
          <p:cNvPr id="24" name="Rectangle 23">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Handshake">
            <a:extLst>
              <a:ext uri="{FF2B5EF4-FFF2-40B4-BE49-F238E27FC236}">
                <a16:creationId xmlns:a16="http://schemas.microsoft.com/office/drawing/2014/main" id="{C808AD98-4AAD-BBD4-706A-EFAE7AE21C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2021" y="640081"/>
            <a:ext cx="3825240" cy="3825240"/>
          </a:xfrm>
          <a:prstGeom prst="rect">
            <a:avLst/>
          </a:prstGeom>
        </p:spPr>
      </p:pic>
      <p:sp>
        <p:nvSpPr>
          <p:cNvPr id="26" name="Rectangle 25">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59700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426</TotalTime>
  <Words>239</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Herramientas computacionales: el arte de la analítica</vt:lpstr>
      <vt:lpstr>Objetivo</vt:lpstr>
      <vt:lpstr>Tendencias en los mensajes</vt:lpstr>
      <vt:lpstr>Tendencias en los mensajes</vt:lpstr>
      <vt:lpstr>Análisis de datos</vt:lpstr>
      <vt:lpstr>Análisis de datos</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computacionales: el arte de la analítica</dc:title>
  <dc:creator>Gael González Arbesú</dc:creator>
  <cp:lastModifiedBy>Gael González Arbesú</cp:lastModifiedBy>
  <cp:revision>2</cp:revision>
  <dcterms:created xsi:type="dcterms:W3CDTF">2023-09-14T20:22:23Z</dcterms:created>
  <dcterms:modified xsi:type="dcterms:W3CDTF">2023-09-15T03:28:29Z</dcterms:modified>
</cp:coreProperties>
</file>