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73" r:id="rId7"/>
    <p:sldId id="274" r:id="rId8"/>
    <p:sldId id="264" r:id="rId9"/>
    <p:sldId id="276" r:id="rId10"/>
    <p:sldId id="277" r:id="rId11"/>
    <p:sldId id="278" r:id="rId12"/>
    <p:sldId id="279" r:id="rId13"/>
    <p:sldId id="275" r:id="rId14"/>
    <p:sldId id="280" r:id="rId15"/>
    <p:sldId id="281" r:id="rId16"/>
    <p:sldId id="282" r:id="rId17"/>
    <p:sldId id="287" r:id="rId18"/>
    <p:sldId id="286" r:id="rId19"/>
    <p:sldId id="285" r:id="rId20"/>
    <p:sldId id="288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8A12D-D971-6331-3C40-11B21390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5CC74-5A75-BBAE-4B70-5A3794C5D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CF4BC-E917-9472-3E3E-5ABEC172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0F2-830A-485F-8DAB-DF22DAB25859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6ED9B-830D-F71A-4BD0-BA7ED1B4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99FC1-175B-626D-DAB8-3B414519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1760-375C-4BE7-A890-AF67A10D7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7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F211F-5398-E8EA-85BF-CC68EC01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7D356-1751-1226-ABFA-659B269EE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C0E92-C006-367E-F2BA-8B75BFE1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0F2-830A-485F-8DAB-DF22DAB25859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49803-B2F3-3C21-216C-A02C02E1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CF7FB-76CA-E245-6F3D-4757C6BC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1760-375C-4BE7-A890-AF67A10D7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1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DD50FB-D424-B9B1-A68F-0B8F8465A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797B3-7203-3868-6C9F-2ECA8F268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D78C0-FDA3-21D5-B3BA-04082B11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0F2-830A-485F-8DAB-DF22DAB25859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7BAA6-A4C7-2DA5-8A7C-23F5930C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07357-357A-9E00-D2DA-1DCC0148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1760-375C-4BE7-A890-AF67A10D7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0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D4510-94BA-4C5C-6740-34D0250C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1D741-97F9-8003-5F8A-0C59D928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35158-4529-61C3-8609-463867AC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0F2-830A-485F-8DAB-DF22DAB25859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5A8F6-ADA5-78CF-AF34-38173405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62B46-4A23-D220-903D-9A1E54DC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1760-375C-4BE7-A890-AF67A10D7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4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64839-9F5F-F6F1-CA4B-F9515F38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716B1-7FA1-A76F-5612-CF7C63BE6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438F0-1137-D8B4-3847-3E59A21C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0F2-830A-485F-8DAB-DF22DAB25859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960B1-1D1D-A031-4398-704B2914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73336-3DC1-B01C-BD11-47612B14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1760-375C-4BE7-A890-AF67A10D7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9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5852-05BF-4C97-63B4-4E9CF7C7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F3CA8-43FD-CBE9-60EF-3AE9E6A33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A99AF-3228-EA4A-5F7A-4C9CC4657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135BA-1477-9A0A-578B-50FD98CE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0F2-830A-485F-8DAB-DF22DAB25859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31CBE-8227-9CA9-F12B-FD3A045E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C3638-0889-56C1-C41D-E419D4A5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1760-375C-4BE7-A890-AF67A10D7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F7C02-3CF2-0F3A-88AF-236604F2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D9391-F94B-A8C7-23FD-1609114E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FC5F8-5539-56A0-CC48-B4F882CEE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E6230-7777-F76E-8430-0D2887F86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B9DAFF-F41A-0F2C-0A7C-13D1C461E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E2D3BB-E41B-D076-EEF1-A4E48B0E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0F2-830A-485F-8DAB-DF22DAB25859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688BC3-F2E9-46FC-3EBD-71B2ECE4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BA60F6-4771-8904-53F8-8E8F2DAB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1760-375C-4BE7-A890-AF67A10D7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1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E1A77-438C-B41C-0EAB-C87BC976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01CF1-7F6B-B5AF-C477-9F89C7A0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0F2-830A-485F-8DAB-DF22DAB25859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F1D4F6-5D10-7EE2-B1B5-F57BF52E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FDF8DF-B6F4-6F73-426F-F7175C42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1760-375C-4BE7-A890-AF67A10D7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7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6AFA5D-FDE5-0F73-6C13-FD7D9F10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0F2-830A-485F-8DAB-DF22DAB25859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44341-D5BD-F235-1B12-657A8591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2CC8CC-1354-2E54-7FD8-341E91AA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1760-375C-4BE7-A890-AF67A10D7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66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E19C3-2D1E-D939-AE4D-D06FC1EA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3B4A6-58A9-5592-3BE9-DB2D9518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0D053-07D8-EE4D-8EFA-DF828F1E7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00C3F-5EDF-5E02-2F05-84D95738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0F2-830A-485F-8DAB-DF22DAB25859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EF36F-D5E8-B540-6005-C64B382F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BF8D9-E1E2-68AB-14A2-513E0574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1760-375C-4BE7-A890-AF67A10D7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2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CC84A-D19E-796A-9808-9347F5E1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F2B23D-2277-6183-43D4-20D80110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7A00C-6A25-13C8-D55E-AE473B42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9A1F6A-78D1-B5FF-52F1-B9F8A8D8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0F2-830A-485F-8DAB-DF22DAB25859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64115-B244-F9BD-7DDD-58A8B203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233D7A-B826-6965-EE47-55229353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1760-375C-4BE7-A890-AF67A10D7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3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5440F6-B992-B1CE-1E2F-900A5A90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1D6CF-253B-3FFA-6EBD-9E20B82FE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D4E40-1570-1D02-44A1-08F243848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1F0F2-830A-485F-8DAB-DF22DAB25859}" type="datetimeFigureOut">
              <a:rPr lang="ko-KR" altLang="en-US" smtClean="0"/>
              <a:t>2023. 5. 13.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D19CF-8E0C-4D64-BC7D-8446AE95D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0B80D-0EE2-C67C-80B5-416CB73D7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1760-375C-4BE7-A890-AF67A10D7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Pinkippo/ML_spr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Pinkippo/ML_sprin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 rot="17705805">
            <a:off x="8230971" y="3833148"/>
            <a:ext cx="2096940" cy="180770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이등변 삼각형 15"/>
          <p:cNvSpPr/>
          <p:nvPr/>
        </p:nvSpPr>
        <p:spPr>
          <a:xfrm rot="900000">
            <a:off x="1727516" y="650023"/>
            <a:ext cx="1920213" cy="165535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대각선 줄무늬 20"/>
          <p:cNvSpPr/>
          <p:nvPr/>
        </p:nvSpPr>
        <p:spPr>
          <a:xfrm>
            <a:off x="-1872885" y="-1426695"/>
            <a:ext cx="13486757" cy="7657915"/>
          </a:xfrm>
          <a:prstGeom prst="diagStripe">
            <a:avLst>
              <a:gd name="adj" fmla="val 882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대각선 줄무늬 19"/>
          <p:cNvSpPr/>
          <p:nvPr/>
        </p:nvSpPr>
        <p:spPr>
          <a:xfrm>
            <a:off x="-412981" y="-916700"/>
            <a:ext cx="13486757" cy="7657915"/>
          </a:xfrm>
          <a:prstGeom prst="diagStripe">
            <a:avLst>
              <a:gd name="adj" fmla="val 818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87622" y="1141799"/>
            <a:ext cx="6816757" cy="45744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88685" y="6128811"/>
            <a:ext cx="7855051" cy="598917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 시스템과 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학년 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 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201945004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한승완</a:t>
            </a:r>
          </a:p>
        </p:txBody>
      </p:sp>
      <p:sp>
        <p:nvSpPr>
          <p:cNvPr id="18" name="이등변 삼각형 17"/>
          <p:cNvSpPr/>
          <p:nvPr/>
        </p:nvSpPr>
        <p:spPr>
          <a:xfrm rot="20700000">
            <a:off x="1900495" y="1497369"/>
            <a:ext cx="1574255" cy="135711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/>
          <p:cNvSpPr/>
          <p:nvPr/>
        </p:nvSpPr>
        <p:spPr>
          <a:xfrm rot="900000">
            <a:off x="8821862" y="3777621"/>
            <a:ext cx="1365031" cy="11767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9ACBED-5889-8F0B-4B7A-8B6DEF50C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89" b="77598" l="20295" r="79281">
                        <a14:foregroundMark x1="44254" y1="48337" x2="43654" y2="44893"/>
                        <a14:foregroundMark x1="44254" y1="44537" x2="44254" y2="51069"/>
                        <a14:foregroundMark x1="46484" y1="47150" x2="46741" y2="49050"/>
                        <a14:foregroundMark x1="46998" y1="44537" x2="47256" y2="47981"/>
                        <a14:foregroundMark x1="47856" y1="44062" x2="49485" y2="51781"/>
                        <a14:foregroundMark x1="49485" y1="47981" x2="55575" y2="46793"/>
                        <a14:foregroundMark x1="56690" y1="47981" x2="49743" y2="56057"/>
                        <a14:foregroundMark x1="49743" y1="56057" x2="47770" y2="40261"/>
                        <a14:foregroundMark x1="47770" y1="40261" x2="55146" y2="49169"/>
                        <a14:foregroundMark x1="55146" y1="49169" x2="49828" y2="47506"/>
                        <a14:foregroundMark x1="43997" y1="47150" x2="44254" y2="46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22" t="16275" r="13346" b="15588"/>
          <a:stretch/>
        </p:blipFill>
        <p:spPr bwMode="auto">
          <a:xfrm>
            <a:off x="2825519" y="333164"/>
            <a:ext cx="6345537" cy="3951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6687" y="2777008"/>
            <a:ext cx="10363200" cy="2918178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현장 </a:t>
            </a:r>
            <a:r>
              <a:rPr lang="en-US" altLang="ko-KR" sz="18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 </a:t>
            </a:r>
            <a:r>
              <a:rPr lang="ko-KR" altLang="en-US" sz="18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데이터셋을 이용한 머신 러닝 프로젝트 보고서</a:t>
            </a:r>
            <a:br>
              <a:rPr lang="en-US" altLang="ko-KR" sz="18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br>
              <a:rPr lang="en-US" altLang="ko-KR" sz="40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40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대학교 내부 체육관</a:t>
            </a:r>
            <a:br>
              <a:rPr lang="en-US" altLang="ko-KR" sz="40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40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사용 인원 예측 모델</a:t>
            </a:r>
            <a:br>
              <a:rPr lang="en-US" altLang="ko-KR" sz="40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br>
              <a:rPr lang="en-US" altLang="ko-KR" sz="40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과목명 </a:t>
            </a:r>
            <a:r>
              <a:rPr lang="en-US" altLang="ko-KR" sz="20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 입문</a:t>
            </a:r>
            <a:br>
              <a:rPr lang="en-US" altLang="ko-KR" sz="20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0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담당교수 </a:t>
            </a:r>
            <a:r>
              <a:rPr lang="en-US" altLang="ko-KR" sz="20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0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이세훈 교수님</a:t>
            </a:r>
            <a:endParaRPr lang="ko-KR" altLang="en-US" sz="2000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75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011" y="1055519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모델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100598" y="1070907"/>
            <a:ext cx="814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최적의 모델 선정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22E8E2A-E4AE-735A-CB7D-C2C4DC1C5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0" y="1855727"/>
            <a:ext cx="7970409" cy="38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6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011" y="1055519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모델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100598" y="1070907"/>
            <a:ext cx="814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최적의 모델 선정</a:t>
            </a: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17A5BC1-7ECD-AD60-3087-7AD247B56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62" y="1855727"/>
            <a:ext cx="7932238" cy="2463800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9BB00A6-3F85-17F4-1EBD-212565D96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62" y="4504182"/>
            <a:ext cx="7932238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011" y="1055519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모델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100598" y="1070907"/>
            <a:ext cx="814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최적의 모델 선정</a:t>
            </a:r>
          </a:p>
        </p:txBody>
      </p:sp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AB78D5D4-00DA-6560-BEE6-8B0740960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1" y="1855727"/>
            <a:ext cx="7957588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9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011" y="1055519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모델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5604" y="1070907"/>
            <a:ext cx="814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예상 사용 인원을 출력하는 모델 생성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61C5D0-D031-742B-B9D4-1E19B1549954}"/>
              </a:ext>
            </a:extLst>
          </p:cNvPr>
          <p:cNvSpPr txBox="1">
            <a:spLocks/>
          </p:cNvSpPr>
          <p:nvPr/>
        </p:nvSpPr>
        <p:spPr>
          <a:xfrm>
            <a:off x="1415011" y="1725673"/>
            <a:ext cx="10020776" cy="127217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랜덤 포레스트 모델 선택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데이터 선택 후 데이터 가공까지는 같은 내용이므로 생략 *</a:t>
            </a:r>
            <a:endParaRPr lang="en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6D6B546-6583-72CC-8F03-EA5AFE4A6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78" y="3182498"/>
            <a:ext cx="8015890" cy="177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9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011" y="1055519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모델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5604" y="1070907"/>
            <a:ext cx="814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예상 사용 인원을 출력하는 모델 생성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9C284AB-5A55-EC26-FADC-4B7E9417C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1" y="1798051"/>
            <a:ext cx="7959636" cy="2727650"/>
          </a:xfrm>
          <a:prstGeom prst="rect">
            <a:avLst/>
          </a:prstGeom>
        </p:spPr>
      </p:pic>
      <p:pic>
        <p:nvPicPr>
          <p:cNvPr id="11" name="그림 10" descr="텍스트, 스크린샷, 폰트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C5FEA13-068C-208D-762A-FA7250679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0" y="4747328"/>
            <a:ext cx="7957590" cy="17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2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011" y="1055519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모델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5604" y="1070907"/>
            <a:ext cx="814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예상 사용 인원을 출력하는 모델 생성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76DA731-7938-B3BB-5B47-409017A3C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0" y="1855727"/>
            <a:ext cx="7957589" cy="2908300"/>
          </a:xfrm>
          <a:prstGeom prst="rect">
            <a:avLst/>
          </a:prstGeom>
        </p:spPr>
      </p:pic>
      <p:pic>
        <p:nvPicPr>
          <p:cNvPr id="8" name="그림 7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F3C387AB-5852-9A8D-AD2A-63413D6E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1" y="4889319"/>
            <a:ext cx="7957588" cy="17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0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011" y="1055519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모델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5604" y="1070907"/>
            <a:ext cx="814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예상 사용 인원을 출력하는 모델 생성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9E87785-F0D8-9311-7EB4-3A6FA3295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1" y="2739390"/>
            <a:ext cx="7957588" cy="271082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2BD1A5D-28DF-56E8-07C4-95988CE1637D}"/>
              </a:ext>
            </a:extLst>
          </p:cNvPr>
          <p:cNvSpPr txBox="1">
            <a:spLocks/>
          </p:cNvSpPr>
          <p:nvPr/>
        </p:nvSpPr>
        <p:spPr>
          <a:xfrm>
            <a:off x="1415011" y="1725673"/>
            <a:ext cx="10020776" cy="829062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예측이 잘 되는 것을 확인한 후 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피클을 이용해 해당 모델과 </a:t>
            </a:r>
            <a:r>
              <a:rPr lang="ko-KR" altLang="en-US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스케일러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객체를 저장</a:t>
            </a:r>
            <a:endParaRPr lang="en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76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011" y="1055519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모델 평가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621459" y="1086297"/>
            <a:ext cx="814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평가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844F8A8-CA4E-A4EB-51CD-9AC7DB4F585D}"/>
              </a:ext>
            </a:extLst>
          </p:cNvPr>
          <p:cNvSpPr txBox="1">
            <a:spLocks/>
          </p:cNvSpPr>
          <p:nvPr/>
        </p:nvSpPr>
        <p:spPr>
          <a:xfrm>
            <a:off x="1415011" y="1725673"/>
            <a:ext cx="10020776" cy="829062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Matplitlib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라이브러리를 통해서 예측이 잘 되는지 시각적으로 확인</a:t>
            </a:r>
            <a:endParaRPr lang="en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17A13E4-083B-6E6C-F912-ED1FE37A3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1" y="2554734"/>
            <a:ext cx="7957860" cy="219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4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011" y="1055519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모델 평가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621459" y="1086297"/>
            <a:ext cx="814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평가</a:t>
            </a:r>
          </a:p>
        </p:txBody>
      </p:sp>
      <p:pic>
        <p:nvPicPr>
          <p:cNvPr id="2" name="그림 1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651CE3EE-7DF2-97F8-3071-EBCC8295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9" y="1929202"/>
            <a:ext cx="5093233" cy="3523621"/>
          </a:xfrm>
          <a:prstGeom prst="rect">
            <a:avLst/>
          </a:prstGeom>
        </p:spPr>
      </p:pic>
      <p:pic>
        <p:nvPicPr>
          <p:cNvPr id="12" name="그림 1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4DDABE2-B95F-0CC4-971F-16FA861EC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24" y="1929203"/>
            <a:ext cx="4703662" cy="352362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A2D61C88-73DA-FF2A-547F-F6C462C6B14E}"/>
              </a:ext>
            </a:extLst>
          </p:cNvPr>
          <p:cNvSpPr txBox="1">
            <a:spLocks/>
          </p:cNvSpPr>
          <p:nvPr/>
        </p:nvSpPr>
        <p:spPr>
          <a:xfrm>
            <a:off x="1415011" y="5637478"/>
            <a:ext cx="10020776" cy="829062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좌측은 실제 체육관 사용 인원 데이터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우측은 모델을 이용한 예측 데이터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상당한 예측을 보이는 것을 확인할 수 있다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57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011" y="1055519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4.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서비스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2769" y="1070907"/>
            <a:ext cx="814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플라스크를 이용해 간단한 웹 서비스 구축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96D6B93-1E6B-3B57-34B8-261B8C2EB7D7}"/>
              </a:ext>
            </a:extLst>
          </p:cNvPr>
          <p:cNvSpPr txBox="1">
            <a:spLocks/>
          </p:cNvSpPr>
          <p:nvPr/>
        </p:nvSpPr>
        <p:spPr>
          <a:xfrm>
            <a:off x="1415011" y="1725672"/>
            <a:ext cx="10020776" cy="154150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코드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/>
              </a:rPr>
              <a:t>https://github.com/Pinkippo/ML_sprint</a:t>
            </a:r>
            <a:endParaRPr lang="en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en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flask, java script, html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이용하여 간단한 웹 구축</a:t>
            </a:r>
            <a:endParaRPr lang="en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02340CCC-20AC-622A-2F2E-5BECBDE6D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5" y="3536297"/>
            <a:ext cx="5293891" cy="2643920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EC3783C-671A-D952-4B68-8D628EC51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613" y="3536297"/>
            <a:ext cx="5600174" cy="26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대각선 줄무늬 12"/>
          <p:cNvSpPr/>
          <p:nvPr/>
        </p:nvSpPr>
        <p:spPr>
          <a:xfrm>
            <a:off x="1960343" y="2468893"/>
            <a:ext cx="13486757" cy="7657915"/>
          </a:xfrm>
          <a:prstGeom prst="diagStripe">
            <a:avLst>
              <a:gd name="adj" fmla="val 882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 rot="20700000">
            <a:off x="126097" y="153044"/>
            <a:ext cx="1334040" cy="115003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31371" y="28413"/>
            <a:ext cx="1967541" cy="147002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5867" b="1" dirty="0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목차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78D2E3-4D11-2629-61AA-E8F155586D27}"/>
              </a:ext>
            </a:extLst>
          </p:cNvPr>
          <p:cNvSpPr/>
          <p:nvPr/>
        </p:nvSpPr>
        <p:spPr>
          <a:xfrm>
            <a:off x="580716" y="1391830"/>
            <a:ext cx="5515284" cy="54661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개요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셋 수집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분석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머신 러닝 모델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 평가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서비스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느낀점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5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011" y="1055519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4.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서비스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2769" y="1070907"/>
            <a:ext cx="814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플라스크를 이용해 간단한 웹 서비스 구축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96D6B93-1E6B-3B57-34B8-261B8C2EB7D7}"/>
              </a:ext>
            </a:extLst>
          </p:cNvPr>
          <p:cNvSpPr txBox="1">
            <a:spLocks/>
          </p:cNvSpPr>
          <p:nvPr/>
        </p:nvSpPr>
        <p:spPr>
          <a:xfrm>
            <a:off x="1415011" y="1725672"/>
            <a:ext cx="10020776" cy="154150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 코드는 깃 허브에 정리 </a:t>
            </a:r>
            <a:r>
              <a:rPr lang="ko-KR" altLang="en-US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해뒀습니다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코드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/>
              </a:rPr>
              <a:t>https://github.com/Pinkippo/ML_sprint</a:t>
            </a:r>
            <a:endParaRPr lang="en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en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flask, java script, html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이용하여 간단한 웹 구축</a:t>
            </a:r>
            <a:endParaRPr lang="en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349304DA-A5ED-06A4-9E9E-8A08147C4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1" y="3267175"/>
            <a:ext cx="7150258" cy="322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4. 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느낀점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5AAA17-386D-9D40-3513-394B7C29DA20}"/>
              </a:ext>
            </a:extLst>
          </p:cNvPr>
          <p:cNvSpPr/>
          <p:nvPr/>
        </p:nvSpPr>
        <p:spPr>
          <a:xfrm>
            <a:off x="1400722" y="3998213"/>
            <a:ext cx="957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562F3B-3F6F-ED5B-EE52-8D33101A8658}"/>
              </a:ext>
            </a:extLst>
          </p:cNvPr>
          <p:cNvSpPr/>
          <p:nvPr/>
        </p:nvSpPr>
        <p:spPr>
          <a:xfrm>
            <a:off x="1004902" y="1539240"/>
            <a:ext cx="10615598" cy="46879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교수님이 내주신 과제를 진행하면서 이번 일주일 동안 데이터 분석과 모델링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머신 러닝에 대한 많은 경험을 쌓을 수 있었습니다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직접 데이터셋을 탐색하고 전 처리 하여 적절한 모델을 선택하고 최적화해 간단하지만 서비스를 직접 구축하는 과정은 굉장히 어려웠으나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그만큼 성취감도 크고 매우 유익했습니다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경험을 통해 머신 러닝에 대한 관심과 열정이 더욱 높아졌으며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앞으로 있을 프로젝트 에서도 좋은 결과 있도록 노력하도록 하겠습니다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감사합니다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201945004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컴퓨터시스템과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학년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한승완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올림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7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대각선 줄무늬 20"/>
          <p:cNvSpPr/>
          <p:nvPr/>
        </p:nvSpPr>
        <p:spPr>
          <a:xfrm>
            <a:off x="-305712" y="-219405"/>
            <a:ext cx="14178576" cy="8130965"/>
          </a:xfrm>
          <a:prstGeom prst="diagStripe">
            <a:avLst>
              <a:gd name="adj" fmla="val 882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0" name="대각선 줄무늬 19"/>
          <p:cNvSpPr/>
          <p:nvPr/>
        </p:nvSpPr>
        <p:spPr>
          <a:xfrm>
            <a:off x="1154192" y="548680"/>
            <a:ext cx="13486757" cy="7657915"/>
          </a:xfrm>
          <a:prstGeom prst="diagStripe">
            <a:avLst>
              <a:gd name="adj" fmla="val 818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791140">
            <a:off x="1601975" y="3530593"/>
            <a:ext cx="10363200" cy="1470025"/>
          </a:xfrm>
        </p:spPr>
        <p:txBody>
          <a:bodyPr>
            <a:normAutofit/>
          </a:bodyPr>
          <a:lstStyle/>
          <a:p>
            <a:r>
              <a:rPr lang="ko-KR" altLang="en-US" sz="5333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감사합니다 </a:t>
            </a:r>
            <a:r>
              <a:rPr lang="en-US" altLang="ko-KR" sz="5333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!</a:t>
            </a:r>
            <a:endParaRPr lang="ko-KR" altLang="en-US" sz="5333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sp>
        <p:nvSpPr>
          <p:cNvPr id="18" name="이등변 삼각형 17"/>
          <p:cNvSpPr/>
          <p:nvPr/>
        </p:nvSpPr>
        <p:spPr>
          <a:xfrm rot="20700000">
            <a:off x="3262893" y="3061745"/>
            <a:ext cx="1625491" cy="134338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/>
          <p:cNvSpPr/>
          <p:nvPr/>
        </p:nvSpPr>
        <p:spPr>
          <a:xfrm rot="900000">
            <a:off x="9040341" y="2569666"/>
            <a:ext cx="1365031" cy="11767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이등변 삼각형 15"/>
          <p:cNvSpPr/>
          <p:nvPr/>
        </p:nvSpPr>
        <p:spPr>
          <a:xfrm rot="3105774">
            <a:off x="4253619" y="3060233"/>
            <a:ext cx="1561839" cy="134641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57714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00722" y="1763923"/>
            <a:ext cx="3729396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개요  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272616" y="2207126"/>
            <a:ext cx="9646767" cy="198625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대학교 내부에 존재하는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체육관들은 많은 요인들로 변동 폭이 매우 크다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 몇명이 이용하고 있는지 확인 불가능하여 불편함을 겪는 경우가 많다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l"/>
            <a:b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 시간 사람의 양을 예측하는 서비스 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2616" y="1779313"/>
            <a:ext cx="35060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프로젝트의 필요성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8E3CEC-DEE6-5F34-9AF9-8EB0D8212848}"/>
              </a:ext>
            </a:extLst>
          </p:cNvPr>
          <p:cNvSpPr/>
          <p:nvPr/>
        </p:nvSpPr>
        <p:spPr>
          <a:xfrm>
            <a:off x="1400722" y="4022022"/>
            <a:ext cx="218381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5AAA17-386D-9D40-3513-394B7C29DA20}"/>
              </a:ext>
            </a:extLst>
          </p:cNvPr>
          <p:cNvSpPr/>
          <p:nvPr/>
        </p:nvSpPr>
        <p:spPr>
          <a:xfrm>
            <a:off x="876097" y="4036413"/>
            <a:ext cx="1892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효과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9C3181A-93AC-2670-DBC1-8D179F05EB73}"/>
              </a:ext>
            </a:extLst>
          </p:cNvPr>
          <p:cNvSpPr txBox="1">
            <a:spLocks/>
          </p:cNvSpPr>
          <p:nvPr/>
        </p:nvSpPr>
        <p:spPr>
          <a:xfrm>
            <a:off x="1376678" y="4619723"/>
            <a:ext cx="9646767" cy="124813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체육관 이용자 편의성 증가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l">
              <a:buAutoNum type="arabicPeriod"/>
            </a:pP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체육관 관리 효율성 증가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2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데이터셋       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___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수집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564E9A-48D7-A179-F7D7-FE59B769B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46" y="1517921"/>
            <a:ext cx="7772400" cy="175663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F9E8F94-CAFC-C81B-B360-85D2C63B691C}"/>
              </a:ext>
            </a:extLst>
          </p:cNvPr>
          <p:cNvSpPr txBox="1">
            <a:spLocks/>
          </p:cNvSpPr>
          <p:nvPr/>
        </p:nvSpPr>
        <p:spPr>
          <a:xfrm>
            <a:off x="1042769" y="2803633"/>
            <a:ext cx="9646767" cy="124813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Kaggle : Crowdedness at Campus gym </a:t>
            </a:r>
          </a:p>
          <a:p>
            <a:pPr algn="l"/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https://</a:t>
            </a:r>
            <a:r>
              <a:rPr lang="en-US" altLang="ko-KR" sz="1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www.kaggle.com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/datasets/nsrose7224/crowdedness-at-the-campus-gym</a:t>
            </a:r>
          </a:p>
        </p:txBody>
      </p:sp>
      <p:pic>
        <p:nvPicPr>
          <p:cNvPr id="9" name="그림 8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E58652F8-22E3-F354-94BF-91885FC0D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78" y="3964610"/>
            <a:ext cx="8857984" cy="205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4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376678" y="1182498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2.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EDA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551B4-B3F6-F88E-4632-7BA7D2B42C1A}"/>
              </a:ext>
            </a:extLst>
          </p:cNvPr>
          <p:cNvSpPr/>
          <p:nvPr/>
        </p:nvSpPr>
        <p:spPr>
          <a:xfrm>
            <a:off x="1376678" y="1175167"/>
            <a:ext cx="4381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전체적인 데이터 분석</a:t>
            </a:r>
          </a:p>
        </p:txBody>
      </p:sp>
      <p:pic>
        <p:nvPicPr>
          <p:cNvPr id="8" name="그림 7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A7A2B8AA-D704-D602-5084-33685C2A6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78" y="1996171"/>
            <a:ext cx="7863282" cy="1825002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1037E3B1-F4B1-5A74-8452-5DEA248A20BF}"/>
              </a:ext>
            </a:extLst>
          </p:cNvPr>
          <p:cNvSpPr txBox="1">
            <a:spLocks/>
          </p:cNvSpPr>
          <p:nvPr/>
        </p:nvSpPr>
        <p:spPr>
          <a:xfrm>
            <a:off x="1272616" y="3997825"/>
            <a:ext cx="9646767" cy="2287228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사용할 데이터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 = </a:t>
            </a:r>
            <a:r>
              <a:rPr lang="en-US" altLang="ko-KR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number_people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 = </a:t>
            </a:r>
            <a:r>
              <a:rPr lang="en-US" altLang="ko-KR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day_of_week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요일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is_weekend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주말여부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</a:t>
            </a:r>
            <a:r>
              <a:rPr lang="en-US" altLang="ko-KR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is_holiday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휴일여부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</a:t>
            </a:r>
          </a:p>
          <a:p>
            <a:pPr algn="l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temperature(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온도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is_start_of_semester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학기시작 달 여부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l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en-US" altLang="ko-KR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is_during_semester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학기중인가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month(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hour(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l"/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43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376678" y="1182498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58205" y="329339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2.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EDA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551B4-B3F6-F88E-4632-7BA7D2B42C1A}"/>
              </a:ext>
            </a:extLst>
          </p:cNvPr>
          <p:cNvSpPr/>
          <p:nvPr/>
        </p:nvSpPr>
        <p:spPr>
          <a:xfrm>
            <a:off x="786001" y="1188059"/>
            <a:ext cx="7344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데이터의 개별 속성값 관찰 결과</a:t>
            </a:r>
          </a:p>
        </p:txBody>
      </p:sp>
      <p:pic>
        <p:nvPicPr>
          <p:cNvPr id="3" name="그림 2" descr="텍스트, 그래프, 스크린샷, 도표이(가) 표시된 사진&#10;&#10;자동 생성된 설명">
            <a:extLst>
              <a:ext uri="{FF2B5EF4-FFF2-40B4-BE49-F238E27FC236}">
                <a16:creationId xmlns:a16="http://schemas.microsoft.com/office/drawing/2014/main" id="{566FF8F5-A436-52F9-CDE0-C24D5901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7" y="1830510"/>
            <a:ext cx="3795449" cy="1317272"/>
          </a:xfrm>
          <a:prstGeom prst="rect">
            <a:avLst/>
          </a:prstGeom>
        </p:spPr>
      </p:pic>
      <p:pic>
        <p:nvPicPr>
          <p:cNvPr id="9" name="그림 8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8CF8C7EE-9848-4942-242B-DBBAC0CB5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6" y="3241902"/>
            <a:ext cx="3795449" cy="1374542"/>
          </a:xfrm>
          <a:prstGeom prst="rect">
            <a:avLst/>
          </a:prstGeom>
        </p:spPr>
      </p:pic>
      <p:pic>
        <p:nvPicPr>
          <p:cNvPr id="12" name="그림 11" descr="스크린샷, 텍스트, 그래프이(가) 표시된 사진&#10;&#10;자동 생성된 설명">
            <a:extLst>
              <a:ext uri="{FF2B5EF4-FFF2-40B4-BE49-F238E27FC236}">
                <a16:creationId xmlns:a16="http://schemas.microsoft.com/office/drawing/2014/main" id="{682E6EF2-4EC9-D1A9-57B3-4C37A5D37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6" y="4710564"/>
            <a:ext cx="3795449" cy="1312711"/>
          </a:xfrm>
          <a:prstGeom prst="rect">
            <a:avLst/>
          </a:prstGeom>
        </p:spPr>
      </p:pic>
      <p:pic>
        <p:nvPicPr>
          <p:cNvPr id="14" name="그림 13" descr="스크린샷, 텍스트, 그래프이(가) 표시된 사진&#10;&#10;자동 생성된 설명">
            <a:extLst>
              <a:ext uri="{FF2B5EF4-FFF2-40B4-BE49-F238E27FC236}">
                <a16:creationId xmlns:a16="http://schemas.microsoft.com/office/drawing/2014/main" id="{3B17A862-FB2A-F2A0-E6A0-C67C1E9DC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399" y="1872942"/>
            <a:ext cx="3795449" cy="1321587"/>
          </a:xfrm>
          <a:prstGeom prst="rect">
            <a:avLst/>
          </a:prstGeom>
        </p:spPr>
      </p:pic>
      <p:pic>
        <p:nvPicPr>
          <p:cNvPr id="16" name="그림 15" descr="텍스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ABDC27FD-383E-451D-2E6A-FAAA4D3CD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52" y="3379184"/>
            <a:ext cx="3799695" cy="1320394"/>
          </a:xfrm>
          <a:prstGeom prst="rect">
            <a:avLst/>
          </a:prstGeom>
        </p:spPr>
      </p:pic>
      <p:pic>
        <p:nvPicPr>
          <p:cNvPr id="18" name="그림 17" descr="도표, 그래프, 라인, 폰트이(가) 표시된 사진&#10;&#10;자동 생성된 설명">
            <a:extLst>
              <a:ext uri="{FF2B5EF4-FFF2-40B4-BE49-F238E27FC236}">
                <a16:creationId xmlns:a16="http://schemas.microsoft.com/office/drawing/2014/main" id="{D9ABD408-2112-9E8C-B829-2ED46A7C9D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52" y="4884233"/>
            <a:ext cx="3828347" cy="1312712"/>
          </a:xfrm>
          <a:prstGeom prst="rect">
            <a:avLst/>
          </a:prstGeom>
        </p:spPr>
      </p:pic>
      <p:pic>
        <p:nvPicPr>
          <p:cNvPr id="20" name="그림 19" descr="스크린샷, 텍스트, 그래프이(가) 표시된 사진&#10;&#10;자동 생성된 설명">
            <a:extLst>
              <a:ext uri="{FF2B5EF4-FFF2-40B4-BE49-F238E27FC236}">
                <a16:creationId xmlns:a16="http://schemas.microsoft.com/office/drawing/2014/main" id="{8CC45F80-B3C5-72CB-C014-F0C2ED2F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970" y="1920485"/>
            <a:ext cx="3799893" cy="1307694"/>
          </a:xfrm>
          <a:prstGeom prst="rect">
            <a:avLst/>
          </a:prstGeom>
        </p:spPr>
      </p:pic>
      <p:pic>
        <p:nvPicPr>
          <p:cNvPr id="23" name="그림 22" descr="스크린샷, 텍스트, 그래프이(가) 표시된 사진&#10;&#10;자동 생성된 설명">
            <a:extLst>
              <a:ext uri="{FF2B5EF4-FFF2-40B4-BE49-F238E27FC236}">
                <a16:creationId xmlns:a16="http://schemas.microsoft.com/office/drawing/2014/main" id="{1F10894B-9680-78EF-2DB6-DE1084383F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12" y="3481248"/>
            <a:ext cx="3818551" cy="1326744"/>
          </a:xfrm>
          <a:prstGeom prst="rect">
            <a:avLst/>
          </a:prstGeom>
        </p:spPr>
      </p:pic>
      <p:pic>
        <p:nvPicPr>
          <p:cNvPr id="25" name="그림 24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017D4549-D8F9-0371-F226-9C8151837D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84" y="4884233"/>
            <a:ext cx="3795449" cy="13541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7F787A-4791-E1FF-6E54-6BE8B1170E81}"/>
              </a:ext>
            </a:extLst>
          </p:cNvPr>
          <p:cNvSpPr txBox="1">
            <a:spLocks/>
          </p:cNvSpPr>
          <p:nvPr/>
        </p:nvSpPr>
        <p:spPr>
          <a:xfrm>
            <a:off x="1534949" y="6196945"/>
            <a:ext cx="6335836" cy="61555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결측치나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이상값이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존재하지 않음을 확인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39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376678" y="1182498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2.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EDA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551B4-B3F6-F88E-4632-7BA7D2B42C1A}"/>
              </a:ext>
            </a:extLst>
          </p:cNvPr>
          <p:cNvSpPr/>
          <p:nvPr/>
        </p:nvSpPr>
        <p:spPr>
          <a:xfrm>
            <a:off x="1154388" y="1191949"/>
            <a:ext cx="4542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속성 간의 관계 분석</a:t>
            </a:r>
          </a:p>
        </p:txBody>
      </p:sp>
      <p:pic>
        <p:nvPicPr>
          <p:cNvPr id="15" name="그림 14" descr="텍스트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A268E243-693F-CB50-7C7D-8F5C6E28A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78" y="1798051"/>
            <a:ext cx="3424328" cy="2369032"/>
          </a:xfrm>
          <a:prstGeom prst="rect">
            <a:avLst/>
          </a:prstGeom>
        </p:spPr>
      </p:pic>
      <p:pic>
        <p:nvPicPr>
          <p:cNvPr id="17" name="그림 16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DA13C3E5-3AB7-85F7-EF60-AEDC35C5D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93" y="1798051"/>
            <a:ext cx="2988211" cy="2369032"/>
          </a:xfrm>
          <a:prstGeom prst="rect">
            <a:avLst/>
          </a:prstGeom>
        </p:spPr>
      </p:pic>
      <p:pic>
        <p:nvPicPr>
          <p:cNvPr id="19" name="그림 18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8C6CD9F4-D403-A71B-EEAE-DF706BFC8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01" y="4224759"/>
            <a:ext cx="3004363" cy="2369032"/>
          </a:xfrm>
          <a:prstGeom prst="rect">
            <a:avLst/>
          </a:prstGeom>
        </p:spPr>
      </p:pic>
      <p:pic>
        <p:nvPicPr>
          <p:cNvPr id="21" name="그림 2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58922A4-331F-9282-A663-7C0E7C0D2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44" y="4209052"/>
            <a:ext cx="3013196" cy="23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2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011" y="1055519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모델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100598" y="1070907"/>
            <a:ext cx="814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최적의 모델 선정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65FC9-926C-9611-F5A9-8DCAE8839E39}"/>
              </a:ext>
            </a:extLst>
          </p:cNvPr>
          <p:cNvSpPr txBox="1">
            <a:spLocks/>
          </p:cNvSpPr>
          <p:nvPr/>
        </p:nvSpPr>
        <p:spPr>
          <a:xfrm>
            <a:off x="1415011" y="1725673"/>
            <a:ext cx="10020776" cy="1541504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여러가지 모델들을 사용하여 오차 값을 확인한 뒤 가장 최적의 모델을 선정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Linear Regression (Ridge)</a:t>
            </a:r>
          </a:p>
          <a:p>
            <a:pPr algn="l"/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F518940-CA33-B86B-72DF-B3988148D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1" y="3268906"/>
            <a:ext cx="6629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7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011" y="1055519"/>
            <a:ext cx="7957589" cy="615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158207" y="187244"/>
            <a:ext cx="11875587" cy="648351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대각선 줄무늬 5"/>
          <p:cNvSpPr/>
          <p:nvPr/>
        </p:nvSpPr>
        <p:spPr>
          <a:xfrm>
            <a:off x="-15476" y="2589"/>
            <a:ext cx="2784309" cy="1986251"/>
          </a:xfrm>
          <a:prstGeom prst="diagStripe">
            <a:avLst>
              <a:gd name="adj" fmla="val 620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19471888">
            <a:off x="130668" y="603796"/>
            <a:ext cx="1824203" cy="5930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모델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100598" y="1070907"/>
            <a:ext cx="814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최적의 모델 선정</a:t>
            </a:r>
          </a:p>
        </p:txBody>
      </p:sp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A174A30-1B4A-74C2-C702-519EF6C75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1" y="1855727"/>
            <a:ext cx="7957588" cy="44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537</Words>
  <Application>Microsoft Macintosh PowerPoint</Application>
  <PresentationFormat>와이드스크린</PresentationFormat>
  <Paragraphs>93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나눔고딕 ExtraBold</vt:lpstr>
      <vt:lpstr>맑은 고딕</vt:lpstr>
      <vt:lpstr>포천 오성과 한음 Regular</vt:lpstr>
      <vt:lpstr>Rix네온사인 Bold</vt:lpstr>
      <vt:lpstr>Arial</vt:lpstr>
      <vt:lpstr>Office 테마</vt:lpstr>
      <vt:lpstr>현장 csv 데이터셋을 이용한 머신 러닝 프로젝트 보고서  대학교 내부 체육관  사용 인원 예측 모델  과목명 : 머신 러닝 입문 담당교수 : 이세훈 교수님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단순선형회귀 구현(파이썬) 보고서</dc:title>
  <dc:creator>한 승완</dc:creator>
  <cp:lastModifiedBy>한승완[컴퓨터시스템과]</cp:lastModifiedBy>
  <cp:revision>150</cp:revision>
  <dcterms:created xsi:type="dcterms:W3CDTF">2023-03-26T05:45:51Z</dcterms:created>
  <dcterms:modified xsi:type="dcterms:W3CDTF">2023-05-13T12:25:57Z</dcterms:modified>
</cp:coreProperties>
</file>