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900" y="-27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xmlns=""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xmlns=""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xmlns=""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xmlns=""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xmlns=""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xmlns=""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xmlns=""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xmlns=""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xmlns=""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xmlns=""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xmlns=""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xmlns=""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xmlns=""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xmlns=""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xmlns=""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xmlns=""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xmlns=""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xmlns=""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xmlns=""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xmlns=""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xmlns=""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xmlns=""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xmlns=""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xmlns=""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xmlns=""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xmlns=""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xmlns=""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10/14/2023</a:t>
            </a:fld>
            <a:endParaRPr lang="en-US" dirty="0"/>
          </a:p>
        </p:txBody>
      </p:sp>
      <p:sp>
        <p:nvSpPr>
          <p:cNvPr id="5" name="Footer Placeholder 4">
            <a:extLst>
              <a:ext uri="{FF2B5EF4-FFF2-40B4-BE49-F238E27FC236}">
                <a16:creationId xmlns:a16="http://schemas.microsoft.com/office/drawing/2014/main" xmlns=""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xmlns=""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2154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xmlns=""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xmlns=""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xmlns=""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xmlns=""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xmlns=""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xmlns=""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xmlns=""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xmlns=""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xmlns=""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xmlns=""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xmlns=""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xmlns=""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xmlns=""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xmlns=""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xmlns=""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xmlns=""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CD08D72-182D-C947-B3F7-B74948D0849B}"/>
              </a:ext>
            </a:extLst>
          </p:cNvPr>
          <p:cNvSpPr>
            <a:spLocks noGrp="1"/>
          </p:cNvSpPr>
          <p:nvPr>
            <p:ph type="dt" sz="half" idx="10"/>
          </p:nvPr>
        </p:nvSpPr>
        <p:spPr/>
        <p:txBody>
          <a:bodyPr/>
          <a:lstStyle/>
          <a:p>
            <a:fld id="{A5B0A250-5CC0-1746-B209-08E8B0DAE6AF}" type="datetimeFigureOut">
              <a:rPr lang="en-US" smtClean="0"/>
              <a:t>10/14/2023</a:t>
            </a:fld>
            <a:endParaRPr lang="en-US" dirty="0"/>
          </a:p>
        </p:txBody>
      </p:sp>
      <p:sp>
        <p:nvSpPr>
          <p:cNvPr id="5" name="Footer Placeholder 4">
            <a:extLst>
              <a:ext uri="{FF2B5EF4-FFF2-40B4-BE49-F238E27FC236}">
                <a16:creationId xmlns:a16="http://schemas.microsoft.com/office/drawing/2014/main" xmlns=""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xmlns=""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77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xmlns=""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xmlns=""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xmlns=""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xmlns=""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xmlns=""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xmlns=""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xmlns=""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xmlns=""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6B061B46-3E9A-AC48-8C84-5B46EA1EC583}"/>
              </a:ext>
            </a:extLst>
          </p:cNvPr>
          <p:cNvSpPr>
            <a:spLocks noGrp="1"/>
          </p:cNvSpPr>
          <p:nvPr>
            <p:ph type="dt" sz="half" idx="10"/>
          </p:nvPr>
        </p:nvSpPr>
        <p:spPr/>
        <p:txBody>
          <a:bodyPr/>
          <a:lstStyle/>
          <a:p>
            <a:fld id="{A5B0A250-5CC0-1746-B209-08E8B0DAE6AF}" type="datetimeFigureOut">
              <a:rPr lang="en-US" smtClean="0"/>
              <a:t>10/14/2023</a:t>
            </a:fld>
            <a:endParaRPr lang="en-US"/>
          </a:p>
        </p:txBody>
      </p:sp>
      <p:sp>
        <p:nvSpPr>
          <p:cNvPr id="5" name="Footer Placeholder 4">
            <a:extLst>
              <a:ext uri="{FF2B5EF4-FFF2-40B4-BE49-F238E27FC236}">
                <a16:creationId xmlns:a16="http://schemas.microsoft.com/office/drawing/2014/main" xmlns=""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xmlns=""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0175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xmlns=""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xmlns=""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xmlns=""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xmlns=""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xmlns=""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xmlns=""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xmlns=""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xmlns=""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xmlns=""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xmlns=""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xmlns=""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xmlns=""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xmlns=""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xmlns=""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xmlns=""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xmlns=""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8676A1E-2332-684F-BDD2-687C166BDEC0}"/>
              </a:ext>
            </a:extLst>
          </p:cNvPr>
          <p:cNvSpPr>
            <a:spLocks noGrp="1"/>
          </p:cNvSpPr>
          <p:nvPr>
            <p:ph type="dt" sz="half" idx="10"/>
          </p:nvPr>
        </p:nvSpPr>
        <p:spPr/>
        <p:txBody>
          <a:bodyPr/>
          <a:lstStyle/>
          <a:p>
            <a:fld id="{A5B0A250-5CC0-1746-B209-08E8B0DAE6AF}" type="datetimeFigureOut">
              <a:rPr lang="en-US" smtClean="0"/>
              <a:t>10/14/2023</a:t>
            </a:fld>
            <a:endParaRPr lang="en-US" dirty="0"/>
          </a:p>
        </p:txBody>
      </p:sp>
      <p:sp>
        <p:nvSpPr>
          <p:cNvPr id="5" name="Footer Placeholder 4">
            <a:extLst>
              <a:ext uri="{FF2B5EF4-FFF2-40B4-BE49-F238E27FC236}">
                <a16:creationId xmlns:a16="http://schemas.microsoft.com/office/drawing/2014/main" xmlns=""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xmlns=""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698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xmlns=""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xmlns=""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xmlns=""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xmlns=""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xmlns=""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xmlns=""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xmlns=""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xmlns=""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xmlns=""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xmlns=""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xmlns=""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xmlns=""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xmlns=""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xmlns=""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xmlns=""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xmlns=""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xmlns=""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xmlns=""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xmlns=""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xmlns=""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xmlns=""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xmlns=""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xmlns=""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xmlns=""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xmlns=""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xmlns=""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xmlns="" id="{43A0B541-D211-974B-97FE-C1F9473ABE9D}"/>
              </a:ext>
            </a:extLst>
          </p:cNvPr>
          <p:cNvSpPr>
            <a:spLocks noGrp="1"/>
          </p:cNvSpPr>
          <p:nvPr>
            <p:ph type="dt" sz="half" idx="10"/>
          </p:nvPr>
        </p:nvSpPr>
        <p:spPr/>
        <p:txBody>
          <a:bodyPr/>
          <a:lstStyle/>
          <a:p>
            <a:fld id="{A5B0A250-5CC0-1746-B209-08E8B0DAE6AF}" type="datetimeFigureOut">
              <a:rPr lang="en-US" smtClean="0"/>
              <a:t>10/14/2023</a:t>
            </a:fld>
            <a:endParaRPr lang="en-US" dirty="0"/>
          </a:p>
        </p:txBody>
      </p:sp>
      <p:sp>
        <p:nvSpPr>
          <p:cNvPr id="5" name="Footer Placeholder 4">
            <a:extLst>
              <a:ext uri="{FF2B5EF4-FFF2-40B4-BE49-F238E27FC236}">
                <a16:creationId xmlns:a16="http://schemas.microsoft.com/office/drawing/2014/main" xmlns=""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xmlns=""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1242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xmlns=""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xmlns=""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xmlns=""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xmlns=""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xmlns=""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xmlns=""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xmlns=""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xmlns=""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xmlns=""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D67BEEAF-F881-6E48-84AF-E5CEEF1C7167}"/>
              </a:ext>
            </a:extLst>
          </p:cNvPr>
          <p:cNvSpPr>
            <a:spLocks noGrp="1"/>
          </p:cNvSpPr>
          <p:nvPr>
            <p:ph type="dt" sz="half" idx="10"/>
          </p:nvPr>
        </p:nvSpPr>
        <p:spPr/>
        <p:txBody>
          <a:bodyPr/>
          <a:lstStyle/>
          <a:p>
            <a:fld id="{A5B0A250-5CC0-1746-B209-08E8B0DAE6AF}" type="datetimeFigureOut">
              <a:rPr lang="en-US" smtClean="0"/>
              <a:t>10/14/2023</a:t>
            </a:fld>
            <a:endParaRPr lang="en-US" dirty="0"/>
          </a:p>
        </p:txBody>
      </p:sp>
      <p:sp>
        <p:nvSpPr>
          <p:cNvPr id="6" name="Footer Placeholder 5">
            <a:extLst>
              <a:ext uri="{FF2B5EF4-FFF2-40B4-BE49-F238E27FC236}">
                <a16:creationId xmlns:a16="http://schemas.microsoft.com/office/drawing/2014/main" xmlns=""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xmlns=""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343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xmlns=""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xmlns=""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xmlns=""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xmlns=""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xmlns=""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xmlns=""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xmlns=""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xmlns=""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xmlns=""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xmlns="" id="{7F0E0BED-3EB7-BB4A-A556-FA967FB0115F}"/>
              </a:ext>
            </a:extLst>
          </p:cNvPr>
          <p:cNvSpPr>
            <a:spLocks noGrp="1"/>
          </p:cNvSpPr>
          <p:nvPr>
            <p:ph type="dt" sz="half" idx="10"/>
          </p:nvPr>
        </p:nvSpPr>
        <p:spPr/>
        <p:txBody>
          <a:bodyPr/>
          <a:lstStyle/>
          <a:p>
            <a:fld id="{A5B0A250-5CC0-1746-B209-08E8B0DAE6AF}" type="datetimeFigureOut">
              <a:rPr lang="en-US" smtClean="0"/>
              <a:t>10/14/2023</a:t>
            </a:fld>
            <a:endParaRPr lang="en-US" dirty="0"/>
          </a:p>
        </p:txBody>
      </p:sp>
      <p:sp>
        <p:nvSpPr>
          <p:cNvPr id="8" name="Footer Placeholder 7">
            <a:extLst>
              <a:ext uri="{FF2B5EF4-FFF2-40B4-BE49-F238E27FC236}">
                <a16:creationId xmlns:a16="http://schemas.microsoft.com/office/drawing/2014/main" xmlns=""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xmlns=""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560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xmlns=""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xmlns=""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xmlns=""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xmlns=""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xmlns=""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xmlns=""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xmlns=""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xmlns=""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xmlns=""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xmlns="" id="{B6359D05-C08D-7747-B2FC-3F62B3357315}"/>
              </a:ext>
            </a:extLst>
          </p:cNvPr>
          <p:cNvSpPr>
            <a:spLocks noGrp="1"/>
          </p:cNvSpPr>
          <p:nvPr>
            <p:ph type="dt" sz="half" idx="10"/>
          </p:nvPr>
        </p:nvSpPr>
        <p:spPr/>
        <p:txBody>
          <a:bodyPr/>
          <a:lstStyle/>
          <a:p>
            <a:fld id="{A5B0A250-5CC0-1746-B209-08E8B0DAE6AF}" type="datetimeFigureOut">
              <a:rPr lang="en-US" smtClean="0"/>
              <a:t>10/14/2023</a:t>
            </a:fld>
            <a:endParaRPr lang="en-US" dirty="0"/>
          </a:p>
        </p:txBody>
      </p:sp>
      <p:sp>
        <p:nvSpPr>
          <p:cNvPr id="4" name="Footer Placeholder 3">
            <a:extLst>
              <a:ext uri="{FF2B5EF4-FFF2-40B4-BE49-F238E27FC236}">
                <a16:creationId xmlns:a16="http://schemas.microsoft.com/office/drawing/2014/main" xmlns=""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xmlns=""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554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xmlns="" id="{798BCA70-D63D-40F6-B9B3-4E49B96E27FB}"/>
              </a:ext>
            </a:extLst>
          </p:cNvPr>
          <p:cNvSpPr>
            <a:spLocks noGrp="1"/>
          </p:cNvSpPr>
          <p:nvPr>
            <p:ph type="dt" sz="half" idx="10"/>
          </p:nvPr>
        </p:nvSpPr>
        <p:spPr/>
        <p:txBody>
          <a:bodyPr/>
          <a:lstStyle/>
          <a:p>
            <a:fld id="{A5B0A250-5CC0-1746-B209-08E8B0DAE6AF}" type="datetimeFigureOut">
              <a:rPr lang="en-US" smtClean="0"/>
              <a:pPr/>
              <a:t>10/14/2023</a:t>
            </a:fld>
            <a:endParaRPr lang="en-US" dirty="0"/>
          </a:p>
        </p:txBody>
      </p:sp>
      <p:sp>
        <p:nvSpPr>
          <p:cNvPr id="6" name="Footer Placeholder 5">
            <a:extLst>
              <a:ext uri="{FF2B5EF4-FFF2-40B4-BE49-F238E27FC236}">
                <a16:creationId xmlns:a16="http://schemas.microsoft.com/office/drawing/2014/main" xmlns=""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950521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xmlns=""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xmlns=""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xmlns=""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xmlns=""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xmlns=""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xmlns=""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xmlns=""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xmlns=""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xmlns=""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xmlns=""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2A6C22B-80D4-AA42-9999-401E37B469C0}"/>
              </a:ext>
            </a:extLst>
          </p:cNvPr>
          <p:cNvSpPr>
            <a:spLocks noGrp="1"/>
          </p:cNvSpPr>
          <p:nvPr>
            <p:ph type="dt" sz="half" idx="10"/>
          </p:nvPr>
        </p:nvSpPr>
        <p:spPr/>
        <p:txBody>
          <a:bodyPr/>
          <a:lstStyle/>
          <a:p>
            <a:fld id="{A5B0A250-5CC0-1746-B209-08E8B0DAE6AF}" type="datetimeFigureOut">
              <a:rPr lang="en-US" smtClean="0"/>
              <a:t>10/14/2023</a:t>
            </a:fld>
            <a:endParaRPr lang="en-US" dirty="0"/>
          </a:p>
        </p:txBody>
      </p:sp>
      <p:sp>
        <p:nvSpPr>
          <p:cNvPr id="6" name="Footer Placeholder 5">
            <a:extLst>
              <a:ext uri="{FF2B5EF4-FFF2-40B4-BE49-F238E27FC236}">
                <a16:creationId xmlns:a16="http://schemas.microsoft.com/office/drawing/2014/main" xmlns=""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xmlns=""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830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xmlns=""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xmlns=""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xmlns=""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xmlns=""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xmlns=""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xmlns=""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xmlns=""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xmlns=""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xmlns=""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xmlns=""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059E00AC-DF6C-D548-8A06-D6269BDB0A41}"/>
              </a:ext>
            </a:extLst>
          </p:cNvPr>
          <p:cNvSpPr>
            <a:spLocks noGrp="1"/>
          </p:cNvSpPr>
          <p:nvPr>
            <p:ph type="dt" sz="half" idx="10"/>
          </p:nvPr>
        </p:nvSpPr>
        <p:spPr/>
        <p:txBody>
          <a:bodyPr/>
          <a:lstStyle/>
          <a:p>
            <a:fld id="{A5B0A250-5CC0-1746-B209-08E8B0DAE6AF}" type="datetimeFigureOut">
              <a:rPr lang="en-US" smtClean="0"/>
              <a:t>10/14/2023</a:t>
            </a:fld>
            <a:endParaRPr lang="en-US" dirty="0"/>
          </a:p>
        </p:txBody>
      </p:sp>
      <p:sp>
        <p:nvSpPr>
          <p:cNvPr id="6" name="Footer Placeholder 5">
            <a:extLst>
              <a:ext uri="{FF2B5EF4-FFF2-40B4-BE49-F238E27FC236}">
                <a16:creationId xmlns:a16="http://schemas.microsoft.com/office/drawing/2014/main" xmlns=""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xmlns=""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0314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10/14/2023</a:t>
            </a:fld>
            <a:endParaRPr lang="en-US" dirty="0"/>
          </a:p>
        </p:txBody>
      </p:sp>
      <p:sp>
        <p:nvSpPr>
          <p:cNvPr id="5" name="Footer Placeholder 4">
            <a:extLst>
              <a:ext uri="{FF2B5EF4-FFF2-40B4-BE49-F238E27FC236}">
                <a16:creationId xmlns:a16="http://schemas.microsoft.com/office/drawing/2014/main" xmlns=""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xmlns=""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132145483"/>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xmlns="" id="{4EFE82FE-7465-AE46-88DF-34D347E83B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xmlns="" id="{66F2B51C-9578-EB41-A17E-FFF9D491ADA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290315" y="0"/>
            <a:ext cx="1901686" cy="6858000"/>
            <a:chOff x="10290315" y="0"/>
            <a:chExt cx="1901686" cy="6858000"/>
          </a:xfrm>
        </p:grpSpPr>
        <p:sp>
          <p:nvSpPr>
            <p:cNvPr id="13" name="Oval 12">
              <a:extLst>
                <a:ext uri="{FF2B5EF4-FFF2-40B4-BE49-F238E27FC236}">
                  <a16:creationId xmlns:a16="http://schemas.microsoft.com/office/drawing/2014/main" xmlns="" id="{14E9CAEA-4CF4-D249-8127-CD2FA20187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85">
              <a:extLst>
                <a:ext uri="{FF2B5EF4-FFF2-40B4-BE49-F238E27FC236}">
                  <a16:creationId xmlns:a16="http://schemas.microsoft.com/office/drawing/2014/main" xmlns="" id="{E51EDD93-C3A3-DF47-BCFC-43B049E34E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6">
              <a:extLst>
                <a:ext uri="{FF2B5EF4-FFF2-40B4-BE49-F238E27FC236}">
                  <a16:creationId xmlns:a16="http://schemas.microsoft.com/office/drawing/2014/main" xmlns="" id="{D574DB0D-896A-D649-89B1-33753E1D46E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87">
              <a:extLst>
                <a:ext uri="{FF2B5EF4-FFF2-40B4-BE49-F238E27FC236}">
                  <a16:creationId xmlns:a16="http://schemas.microsoft.com/office/drawing/2014/main" xmlns="" id="{62256DD9-FEA3-4A40-80D1-B33F0FF158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8">
              <a:extLst>
                <a:ext uri="{FF2B5EF4-FFF2-40B4-BE49-F238E27FC236}">
                  <a16:creationId xmlns:a16="http://schemas.microsoft.com/office/drawing/2014/main" xmlns="" id="{534E9839-EAD7-3C49-8D10-E4BFE08208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89">
              <a:extLst>
                <a:ext uri="{FF2B5EF4-FFF2-40B4-BE49-F238E27FC236}">
                  <a16:creationId xmlns:a16="http://schemas.microsoft.com/office/drawing/2014/main" xmlns="" id="{DDFC3FA6-9BB5-A34E-9337-A2E9A1EED9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97">
              <a:extLst>
                <a:ext uri="{FF2B5EF4-FFF2-40B4-BE49-F238E27FC236}">
                  <a16:creationId xmlns:a16="http://schemas.microsoft.com/office/drawing/2014/main" xmlns="" id="{45000D9E-4AD7-5A4F-8E99-302F388C83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xmlns="" id="{13B9C09A-EE44-DE5A-88F8-B8450E35A6AB}"/>
              </a:ext>
            </a:extLst>
          </p:cNvPr>
          <p:cNvSpPr>
            <a:spLocks noGrp="1"/>
          </p:cNvSpPr>
          <p:nvPr>
            <p:ph type="ctrTitle"/>
          </p:nvPr>
        </p:nvSpPr>
        <p:spPr>
          <a:xfrm>
            <a:off x="4739751" y="768334"/>
            <a:ext cx="6479629" cy="2866405"/>
          </a:xfrm>
        </p:spPr>
        <p:txBody>
          <a:bodyPr>
            <a:normAutofit/>
          </a:bodyPr>
          <a:lstStyle/>
          <a:p>
            <a:r>
              <a:rPr lang="en-IN" b="1" dirty="0"/>
              <a:t>Superstore Sales Analysis</a:t>
            </a:r>
          </a:p>
        </p:txBody>
      </p:sp>
      <p:sp>
        <p:nvSpPr>
          <p:cNvPr id="3" name="Subtitle 2">
            <a:extLst>
              <a:ext uri="{FF2B5EF4-FFF2-40B4-BE49-F238E27FC236}">
                <a16:creationId xmlns:a16="http://schemas.microsoft.com/office/drawing/2014/main" xmlns="" id="{6D9A51E6-FDA1-A747-9FEE-50A5CDE8851E}"/>
              </a:ext>
            </a:extLst>
          </p:cNvPr>
          <p:cNvSpPr>
            <a:spLocks noGrp="1"/>
          </p:cNvSpPr>
          <p:nvPr>
            <p:ph type="subTitle" idx="1"/>
          </p:nvPr>
        </p:nvSpPr>
        <p:spPr>
          <a:xfrm>
            <a:off x="4739751" y="4283239"/>
            <a:ext cx="6479629" cy="1475177"/>
          </a:xfrm>
        </p:spPr>
        <p:txBody>
          <a:bodyPr>
            <a:normAutofit/>
          </a:bodyPr>
          <a:lstStyle/>
          <a:p>
            <a:pPr>
              <a:lnSpc>
                <a:spcPct val="90000"/>
              </a:lnSpc>
            </a:pPr>
            <a:r>
              <a:rPr lang="en-IN" dirty="0"/>
              <a:t>						</a:t>
            </a:r>
          </a:p>
          <a:p>
            <a:pPr>
              <a:lnSpc>
                <a:spcPct val="90000"/>
              </a:lnSpc>
            </a:pPr>
            <a:endParaRPr lang="en-IN" dirty="0"/>
          </a:p>
          <a:p>
            <a:pPr>
              <a:lnSpc>
                <a:spcPct val="90000"/>
              </a:lnSpc>
            </a:pPr>
            <a:r>
              <a:rPr lang="en-IN" dirty="0"/>
              <a:t>	Presented by -Pinky Bhansali</a:t>
            </a:r>
          </a:p>
        </p:txBody>
      </p:sp>
      <p:pic>
        <p:nvPicPr>
          <p:cNvPr id="5" name="Picture 4" descr="A purple and blue background&#10;&#10;Description automatically generated">
            <a:extLst>
              <a:ext uri="{FF2B5EF4-FFF2-40B4-BE49-F238E27FC236}">
                <a16:creationId xmlns:a16="http://schemas.microsoft.com/office/drawing/2014/main" xmlns="" id="{E1BA9D5C-4915-AE6A-540C-72052F781BA0}"/>
              </a:ext>
            </a:extLst>
          </p:cNvPr>
          <p:cNvPicPr>
            <a:picLocks noChangeAspect="1"/>
          </p:cNvPicPr>
          <p:nvPr/>
        </p:nvPicPr>
        <p:blipFill rotWithShape="1">
          <a:blip r:embed="rId2">
            <a:extLst>
              <a:ext uri="{28A0092B-C50C-407E-A947-70E740481C1C}">
                <a14:useLocalDpi xmlns:a14="http://schemas.microsoft.com/office/drawing/2010/main" val="0"/>
              </a:ext>
            </a:extLst>
          </a:blip>
          <a:srcRect l="37943" r="27827"/>
          <a:stretch/>
        </p:blipFill>
        <p:spPr>
          <a:xfrm>
            <a:off x="20" y="1"/>
            <a:ext cx="4173349" cy="6857999"/>
          </a:xfrm>
          <a:prstGeom prst="rect">
            <a:avLst/>
          </a:prstGeom>
        </p:spPr>
      </p:pic>
      <p:cxnSp>
        <p:nvCxnSpPr>
          <p:cNvPr id="21" name="Straight Connector 20">
            <a:extLst>
              <a:ext uri="{FF2B5EF4-FFF2-40B4-BE49-F238E27FC236}">
                <a16:creationId xmlns:a16="http://schemas.microsoft.com/office/drawing/2014/main" xmlns="" id="{EEA70831-9A8D-3B4D-8EA5-EE32F93E94E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Orange shopping bags">
            <a:extLst>
              <a:ext uri="{FF2B5EF4-FFF2-40B4-BE49-F238E27FC236}">
                <a16:creationId xmlns:a16="http://schemas.microsoft.com/office/drawing/2014/main" xmlns="" id="{85355860-00E4-1A90-7BA7-CADC85D96D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4171245" cy="6858000"/>
          </a:xfrm>
          <a:prstGeom prst="rect">
            <a:avLst/>
          </a:prstGeom>
        </p:spPr>
      </p:pic>
    </p:spTree>
    <p:extLst>
      <p:ext uri="{BB962C8B-B14F-4D97-AF65-F5344CB8AC3E}">
        <p14:creationId xmlns:p14="http://schemas.microsoft.com/office/powerpoint/2010/main" val="3241432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42720A-CD62-326F-E6CE-937CD4D93562}"/>
              </a:ext>
            </a:extLst>
          </p:cNvPr>
          <p:cNvSpPr>
            <a:spLocks noGrp="1"/>
          </p:cNvSpPr>
          <p:nvPr>
            <p:ph type="title"/>
          </p:nvPr>
        </p:nvSpPr>
        <p:spPr>
          <a:xfrm>
            <a:off x="696686" y="761365"/>
            <a:ext cx="7204299" cy="666024"/>
          </a:xfrm>
        </p:spPr>
        <p:txBody>
          <a:bodyPr>
            <a:normAutofit fontScale="90000"/>
          </a:bodyPr>
          <a:lstStyle/>
          <a:p>
            <a:r>
              <a:rPr lang="en-IN" dirty="0"/>
              <a:t>Test Hypotheses </a:t>
            </a:r>
          </a:p>
        </p:txBody>
      </p:sp>
      <p:sp>
        <p:nvSpPr>
          <p:cNvPr id="3" name="Content Placeholder 2">
            <a:extLst>
              <a:ext uri="{FF2B5EF4-FFF2-40B4-BE49-F238E27FC236}">
                <a16:creationId xmlns:a16="http://schemas.microsoft.com/office/drawing/2014/main" xmlns="" id="{BAAFC0BA-9859-623B-E99F-1FE98ABC1754}"/>
              </a:ext>
            </a:extLst>
          </p:cNvPr>
          <p:cNvSpPr>
            <a:spLocks noGrp="1"/>
          </p:cNvSpPr>
          <p:nvPr>
            <p:ph idx="1"/>
          </p:nvPr>
        </p:nvSpPr>
        <p:spPr>
          <a:xfrm>
            <a:off x="565150" y="1654629"/>
            <a:ext cx="6111421" cy="4278811"/>
          </a:xfrm>
        </p:spPr>
        <p:txBody>
          <a:bodyPr/>
          <a:lstStyle/>
          <a:p>
            <a:r>
              <a:rPr lang="en-GB" b="1" i="0" dirty="0">
                <a:solidFill>
                  <a:srgbClr val="000000"/>
                </a:solidFill>
                <a:effectLst/>
                <a:latin typeface="Times New Roman" panose="02020603050405020304" pitchFamily="18" charset="0"/>
              </a:rPr>
              <a:t>Hypothesis 4: Orders with same-day shipping have the lowest rate of returned products.</a:t>
            </a:r>
          </a:p>
          <a:p>
            <a:endParaRPr lang="en-GB" dirty="0">
              <a:solidFill>
                <a:srgbClr val="000000"/>
              </a:solidFill>
              <a:latin typeface="Times New Roman" panose="02020603050405020304" pitchFamily="18" charset="0"/>
            </a:endParaRPr>
          </a:p>
          <a:p>
            <a:pPr algn="l"/>
            <a:r>
              <a:rPr lang="en-GB" b="0" i="0" dirty="0">
                <a:solidFill>
                  <a:srgbClr val="000000"/>
                </a:solidFill>
                <a:effectLst/>
                <a:latin typeface="Times New Roman" panose="02020603050405020304" pitchFamily="18" charset="0"/>
              </a:rPr>
              <a:t>The hypothesis is supported as orders with same-day shipping have the lowest rate of returned products</a:t>
            </a:r>
          </a:p>
          <a:p>
            <a:endParaRPr lang="en-IN" dirty="0"/>
          </a:p>
        </p:txBody>
      </p:sp>
      <p:pic>
        <p:nvPicPr>
          <p:cNvPr id="4100" name="Picture 4">
            <a:extLst>
              <a:ext uri="{FF2B5EF4-FFF2-40B4-BE49-F238E27FC236}">
                <a16:creationId xmlns:a16="http://schemas.microsoft.com/office/drawing/2014/main" xmlns="" id="{BC2209F6-4300-242B-A1BE-9C024E38D9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6571" y="761365"/>
            <a:ext cx="5362575" cy="517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327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42720A-CD62-326F-E6CE-937CD4D93562}"/>
              </a:ext>
            </a:extLst>
          </p:cNvPr>
          <p:cNvSpPr>
            <a:spLocks noGrp="1"/>
          </p:cNvSpPr>
          <p:nvPr>
            <p:ph type="title"/>
          </p:nvPr>
        </p:nvSpPr>
        <p:spPr>
          <a:xfrm>
            <a:off x="696686" y="770890"/>
            <a:ext cx="7204299" cy="666024"/>
          </a:xfrm>
        </p:spPr>
        <p:txBody>
          <a:bodyPr>
            <a:normAutofit fontScale="90000"/>
          </a:bodyPr>
          <a:lstStyle/>
          <a:p>
            <a:r>
              <a:rPr lang="en-IN" dirty="0"/>
              <a:t>Test Hypotheses </a:t>
            </a:r>
          </a:p>
        </p:txBody>
      </p:sp>
      <p:pic>
        <p:nvPicPr>
          <p:cNvPr id="4100" name="Picture 4">
            <a:extLst>
              <a:ext uri="{FF2B5EF4-FFF2-40B4-BE49-F238E27FC236}">
                <a16:creationId xmlns:a16="http://schemas.microsoft.com/office/drawing/2014/main" xmlns="" id="{BC2209F6-4300-242B-A1BE-9C024E38D9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6571" y="761365"/>
            <a:ext cx="5362575" cy="517207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xmlns="" id="{B808C489-28F2-EC68-C421-12A835BE9469}"/>
              </a:ext>
            </a:extLst>
          </p:cNvPr>
          <p:cNvSpPr>
            <a:spLocks noGrp="1"/>
          </p:cNvSpPr>
          <p:nvPr>
            <p:ph idx="1"/>
          </p:nvPr>
        </p:nvSpPr>
        <p:spPr>
          <a:xfrm>
            <a:off x="449944" y="1872343"/>
            <a:ext cx="6633027" cy="4214767"/>
          </a:xfrm>
        </p:spPr>
        <p:txBody>
          <a:bodyPr/>
          <a:lstStyle/>
          <a:p>
            <a:r>
              <a:rPr lang="en-GB" b="1" i="0" dirty="0">
                <a:solidFill>
                  <a:srgbClr val="000000"/>
                </a:solidFill>
                <a:effectLst/>
                <a:latin typeface="Helvetica Neue"/>
              </a:rPr>
              <a:t>Hypothesis 5: The company's profit is more on weekdays than on weekends.</a:t>
            </a:r>
          </a:p>
          <a:p>
            <a:endParaRPr lang="en-GB" b="1" dirty="0">
              <a:solidFill>
                <a:srgbClr val="000000"/>
              </a:solidFill>
              <a:latin typeface="Helvetica Neue"/>
            </a:endParaRPr>
          </a:p>
          <a:p>
            <a:r>
              <a:rPr lang="en-GB" b="0" i="0" dirty="0">
                <a:solidFill>
                  <a:srgbClr val="000000"/>
                </a:solidFill>
                <a:effectLst/>
                <a:latin typeface="Times New Roman" panose="02020603050405020304" pitchFamily="18" charset="0"/>
              </a:rPr>
              <a:t>The hypothesis is </a:t>
            </a:r>
            <a:r>
              <a:rPr lang="en-GB" b="1" i="0" dirty="0">
                <a:solidFill>
                  <a:srgbClr val="000000"/>
                </a:solidFill>
                <a:effectLst/>
                <a:latin typeface="Times New Roman" panose="02020603050405020304" pitchFamily="18" charset="0"/>
              </a:rPr>
              <a:t>supported</a:t>
            </a:r>
            <a:r>
              <a:rPr lang="en-GB" b="0" i="0" dirty="0">
                <a:solidFill>
                  <a:srgbClr val="000000"/>
                </a:solidFill>
                <a:effectLst/>
                <a:latin typeface="Times New Roman" panose="02020603050405020304" pitchFamily="18" charset="0"/>
              </a:rPr>
              <a:t> as the company's profit is higher on weekdays compared to weekends.</a:t>
            </a:r>
            <a:endParaRPr lang="en-GB" b="1" i="0" dirty="0">
              <a:solidFill>
                <a:srgbClr val="000000"/>
              </a:solidFill>
              <a:effectLst/>
              <a:latin typeface="Helvetica Neue"/>
            </a:endParaRPr>
          </a:p>
          <a:p>
            <a:endParaRPr lang="en-IN" dirty="0"/>
          </a:p>
        </p:txBody>
      </p:sp>
    </p:spTree>
    <p:extLst>
      <p:ext uri="{BB962C8B-B14F-4D97-AF65-F5344CB8AC3E}">
        <p14:creationId xmlns:p14="http://schemas.microsoft.com/office/powerpoint/2010/main" val="4027923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4CBC76-0257-51B3-A071-B1FA49A1F063}"/>
              </a:ext>
            </a:extLst>
          </p:cNvPr>
          <p:cNvSpPr>
            <a:spLocks noGrp="1"/>
          </p:cNvSpPr>
          <p:nvPr>
            <p:ph type="title"/>
          </p:nvPr>
        </p:nvSpPr>
        <p:spPr>
          <a:xfrm>
            <a:off x="565150" y="319314"/>
            <a:ext cx="7335835" cy="777458"/>
          </a:xfrm>
        </p:spPr>
        <p:txBody>
          <a:bodyPr>
            <a:normAutofit fontScale="90000"/>
          </a:bodyPr>
          <a:lstStyle/>
          <a:p>
            <a:r>
              <a:rPr lang="en-IN" dirty="0"/>
              <a:t>Conclusion</a:t>
            </a:r>
            <a:br>
              <a:rPr lang="en-IN" dirty="0"/>
            </a:br>
            <a:r>
              <a:rPr lang="en-IN" dirty="0"/>
              <a:t/>
            </a:r>
            <a:br>
              <a:rPr lang="en-IN" dirty="0"/>
            </a:br>
            <a:endParaRPr lang="en-IN" dirty="0"/>
          </a:p>
        </p:txBody>
      </p:sp>
      <p:sp>
        <p:nvSpPr>
          <p:cNvPr id="3" name="Content Placeholder 2">
            <a:extLst>
              <a:ext uri="{FF2B5EF4-FFF2-40B4-BE49-F238E27FC236}">
                <a16:creationId xmlns:a16="http://schemas.microsoft.com/office/drawing/2014/main" xmlns="" id="{AD15FB5A-1438-F6B4-4BE9-664C1EE36FB8}"/>
              </a:ext>
            </a:extLst>
          </p:cNvPr>
          <p:cNvSpPr>
            <a:spLocks noGrp="1"/>
          </p:cNvSpPr>
          <p:nvPr>
            <p:ph idx="1"/>
          </p:nvPr>
        </p:nvSpPr>
        <p:spPr>
          <a:xfrm>
            <a:off x="565150" y="1096773"/>
            <a:ext cx="7882164" cy="4839570"/>
          </a:xfrm>
        </p:spPr>
        <p:txBody>
          <a:bodyPr>
            <a:normAutofit fontScale="92500"/>
          </a:bodyPr>
          <a:lstStyle/>
          <a:p>
            <a:pPr algn="l"/>
            <a:r>
              <a:rPr lang="en-GB" b="0" i="0" dirty="0">
                <a:solidFill>
                  <a:srgbClr val="000000"/>
                </a:solidFill>
                <a:effectLst/>
                <a:latin typeface="Times New Roman" panose="02020603050405020304" pitchFamily="18" charset="0"/>
              </a:rPr>
              <a:t>These conclusions provide valuable insights into the company's performance and can guide future decision-making processes.</a:t>
            </a:r>
          </a:p>
          <a:p>
            <a:pPr algn="l"/>
            <a:r>
              <a:rPr lang="en-GB" b="0" i="0" dirty="0">
                <a:solidFill>
                  <a:srgbClr val="000000"/>
                </a:solidFill>
                <a:effectLst/>
                <a:latin typeface="Times New Roman" panose="02020603050405020304" pitchFamily="18" charset="0"/>
              </a:rPr>
              <a:t>Based on the analysis, it can be concluded that technology products have the highest profit margin compared to other product categories.</a:t>
            </a:r>
          </a:p>
          <a:p>
            <a:pPr algn="l"/>
            <a:r>
              <a:rPr lang="en-GB" b="0" i="0" dirty="0">
                <a:solidFill>
                  <a:srgbClr val="000000"/>
                </a:solidFill>
                <a:effectLst/>
                <a:latin typeface="Times New Roman" panose="02020603050405020304" pitchFamily="18" charset="0"/>
              </a:rPr>
              <a:t> The company's profit is higher on weekdays than on weekends.</a:t>
            </a:r>
          </a:p>
          <a:p>
            <a:pPr algn="l"/>
            <a:r>
              <a:rPr lang="en-GB" b="0" i="0" dirty="0">
                <a:solidFill>
                  <a:srgbClr val="000000"/>
                </a:solidFill>
                <a:effectLst/>
                <a:latin typeface="Times New Roman" panose="02020603050405020304" pitchFamily="18" charset="0"/>
              </a:rPr>
              <a:t>Sales are higher during November and December months of the year.</a:t>
            </a:r>
          </a:p>
          <a:p>
            <a:pPr algn="l"/>
            <a:r>
              <a:rPr lang="en-GB" b="0" i="0" dirty="0">
                <a:solidFill>
                  <a:srgbClr val="000000"/>
                </a:solidFill>
                <a:effectLst/>
                <a:latin typeface="Times New Roman" panose="02020603050405020304" pitchFamily="18" charset="0"/>
              </a:rPr>
              <a:t> Orders with same-day shipping have the lowest rate of returned products. </a:t>
            </a:r>
          </a:p>
          <a:p>
            <a:pPr algn="l"/>
            <a:r>
              <a:rPr lang="en-GB" b="0" i="0" dirty="0">
                <a:solidFill>
                  <a:srgbClr val="000000"/>
                </a:solidFill>
                <a:effectLst/>
                <a:latin typeface="Times New Roman" panose="02020603050405020304" pitchFamily="18" charset="0"/>
              </a:rPr>
              <a:t>The hypothesis that the East region has the highest sales compared to other regions is not supported by the data.</a:t>
            </a:r>
          </a:p>
          <a:p>
            <a:pPr marL="0" indent="0" algn="l">
              <a:buNone/>
            </a:pPr>
            <a:endParaRPr lang="en-GB" b="0" i="0" dirty="0">
              <a:solidFill>
                <a:srgbClr val="000000"/>
              </a:solidFill>
              <a:effectLst/>
              <a:latin typeface="Times New Roman" panose="02020603050405020304" pitchFamily="18" charset="0"/>
            </a:endParaRPr>
          </a:p>
          <a:p>
            <a:endParaRPr lang="en-IN" dirty="0"/>
          </a:p>
        </p:txBody>
      </p:sp>
      <p:pic>
        <p:nvPicPr>
          <p:cNvPr id="5" name="Picture 4" descr="A hand holding a piece of wood to the word conclusion&#10;&#10;Description automatically generated">
            <a:extLst>
              <a:ext uri="{FF2B5EF4-FFF2-40B4-BE49-F238E27FC236}">
                <a16:creationId xmlns:a16="http://schemas.microsoft.com/office/drawing/2014/main" xmlns="" id="{4CDD9173-33EA-CD67-7A67-49D1C05EDFF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47314" y="1349827"/>
            <a:ext cx="3529843" cy="2458759"/>
          </a:xfrm>
          <a:prstGeom prst="rect">
            <a:avLst/>
          </a:prstGeom>
        </p:spPr>
      </p:pic>
    </p:spTree>
    <p:extLst>
      <p:ext uri="{BB962C8B-B14F-4D97-AF65-F5344CB8AC3E}">
        <p14:creationId xmlns:p14="http://schemas.microsoft.com/office/powerpoint/2010/main" val="2304570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4CBC76-0257-51B3-A071-B1FA49A1F063}"/>
              </a:ext>
            </a:extLst>
          </p:cNvPr>
          <p:cNvSpPr>
            <a:spLocks noGrp="1"/>
          </p:cNvSpPr>
          <p:nvPr>
            <p:ph type="title"/>
          </p:nvPr>
        </p:nvSpPr>
        <p:spPr>
          <a:xfrm>
            <a:off x="565150" y="319314"/>
            <a:ext cx="7335835" cy="777458"/>
          </a:xfrm>
        </p:spPr>
        <p:txBody>
          <a:bodyPr>
            <a:normAutofit fontScale="90000"/>
          </a:bodyPr>
          <a:lstStyle/>
          <a:p>
            <a:r>
              <a:rPr lang="en-IN" dirty="0"/>
              <a:t>Suggestions</a:t>
            </a:r>
            <a:br>
              <a:rPr lang="en-IN" dirty="0"/>
            </a:br>
            <a:r>
              <a:rPr lang="en-IN" dirty="0"/>
              <a:t/>
            </a:r>
            <a:br>
              <a:rPr lang="en-IN" dirty="0"/>
            </a:br>
            <a:endParaRPr lang="en-IN" dirty="0"/>
          </a:p>
        </p:txBody>
      </p:sp>
      <p:sp>
        <p:nvSpPr>
          <p:cNvPr id="3" name="Content Placeholder 2">
            <a:extLst>
              <a:ext uri="{FF2B5EF4-FFF2-40B4-BE49-F238E27FC236}">
                <a16:creationId xmlns:a16="http://schemas.microsoft.com/office/drawing/2014/main" xmlns="" id="{AD15FB5A-1438-F6B4-4BE9-664C1EE36FB8}"/>
              </a:ext>
            </a:extLst>
          </p:cNvPr>
          <p:cNvSpPr>
            <a:spLocks noGrp="1"/>
          </p:cNvSpPr>
          <p:nvPr>
            <p:ph idx="1"/>
          </p:nvPr>
        </p:nvSpPr>
        <p:spPr>
          <a:xfrm>
            <a:off x="565150" y="1096773"/>
            <a:ext cx="7882164" cy="4839570"/>
          </a:xfrm>
        </p:spPr>
        <p:txBody>
          <a:bodyPr>
            <a:normAutofit fontScale="85000" lnSpcReduction="20000"/>
          </a:bodyPr>
          <a:lstStyle/>
          <a:p>
            <a:r>
              <a:rPr lang="en-GB" b="0" i="0" dirty="0">
                <a:solidFill>
                  <a:srgbClr val="000000"/>
                </a:solidFill>
                <a:effectLst/>
                <a:latin typeface="Times New Roman" panose="02020603050405020304" pitchFamily="18" charset="0"/>
              </a:rPr>
              <a:t>The company should focus on promoting furniture and office supplies products to increase its sales. Or they could also consider reducing the production and promotion of these  products with lower profit margins and focus on promoting technology products which has highes</a:t>
            </a:r>
            <a:r>
              <a:rPr lang="en-GB" dirty="0">
                <a:solidFill>
                  <a:srgbClr val="000000"/>
                </a:solidFill>
                <a:latin typeface="Times New Roman" panose="02020603050405020304" pitchFamily="18" charset="0"/>
              </a:rPr>
              <a:t>t sales.</a:t>
            </a:r>
            <a:endParaRPr lang="en-GB" b="0" i="0" dirty="0">
              <a:solidFill>
                <a:srgbClr val="000000"/>
              </a:solidFill>
              <a:effectLst/>
              <a:latin typeface="Times New Roman" panose="02020603050405020304" pitchFamily="18" charset="0"/>
            </a:endParaRPr>
          </a:p>
          <a:p>
            <a:endParaRPr lang="en-GB" dirty="0">
              <a:solidFill>
                <a:srgbClr val="000000"/>
              </a:solidFill>
              <a:latin typeface="Times New Roman" panose="02020603050405020304" pitchFamily="18" charset="0"/>
            </a:endParaRPr>
          </a:p>
          <a:p>
            <a:r>
              <a:rPr lang="en-GB" b="0" i="0" dirty="0">
                <a:solidFill>
                  <a:srgbClr val="000000"/>
                </a:solidFill>
                <a:effectLst/>
                <a:latin typeface="Times New Roman" panose="02020603050405020304" pitchFamily="18" charset="0"/>
              </a:rPr>
              <a:t>Central region has the highest sales compared to other regions; the company could consider increasing its focus on this region and  re-evaluate its marketing and sales strategies in other regions.</a:t>
            </a:r>
          </a:p>
          <a:p>
            <a:endParaRPr lang="en-GB" dirty="0">
              <a:solidFill>
                <a:srgbClr val="000000"/>
              </a:solidFill>
              <a:latin typeface="Times New Roman" panose="02020603050405020304" pitchFamily="18" charset="0"/>
            </a:endParaRPr>
          </a:p>
          <a:p>
            <a:r>
              <a:rPr lang="en-GB" b="0" i="0" dirty="0">
                <a:solidFill>
                  <a:srgbClr val="000000"/>
                </a:solidFill>
                <a:effectLst/>
                <a:latin typeface="Times New Roman" panose="02020603050405020304" pitchFamily="18" charset="0"/>
              </a:rPr>
              <a:t>The company should focus on maximizing the production by increasing the inventory of popular products during the months of November and December. They can also run targeted marketing campaigns, offering promotions or discounts to customers. </a:t>
            </a:r>
            <a:r>
              <a:rPr lang="en-GB" b="1" i="0" dirty="0">
                <a:solidFill>
                  <a:srgbClr val="000000"/>
                </a:solidFill>
                <a:effectLst/>
                <a:latin typeface="Times New Roman" panose="02020603050405020304" pitchFamily="18" charset="0"/>
              </a:rPr>
              <a:t>However</a:t>
            </a:r>
            <a:r>
              <a:rPr lang="en-GB" b="0" i="0" dirty="0">
                <a:solidFill>
                  <a:srgbClr val="000000"/>
                </a:solidFill>
                <a:effectLst/>
                <a:latin typeface="Times New Roman" panose="02020603050405020304" pitchFamily="18" charset="0"/>
              </a:rPr>
              <a:t>, the company should also consider strategies to increase sales during other months, by introducing new products or services or offering promotions and discounts during slower months.</a:t>
            </a:r>
          </a:p>
          <a:p>
            <a:pPr marL="0" indent="0" algn="l">
              <a:buNone/>
            </a:pPr>
            <a:endParaRPr lang="en-GB" b="0" i="0" dirty="0">
              <a:solidFill>
                <a:srgbClr val="000000"/>
              </a:solidFill>
              <a:effectLst/>
              <a:latin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xmlns="" id="{4AF2848D-96BA-9901-4DCA-E02EE68F33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8972" y="711199"/>
            <a:ext cx="4097033" cy="4586515"/>
          </a:xfrm>
          <a:prstGeom prst="rect">
            <a:avLst/>
          </a:prstGeom>
        </p:spPr>
      </p:pic>
    </p:spTree>
    <p:extLst>
      <p:ext uri="{BB962C8B-B14F-4D97-AF65-F5344CB8AC3E}">
        <p14:creationId xmlns:p14="http://schemas.microsoft.com/office/powerpoint/2010/main" val="671024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4CBC76-0257-51B3-A071-B1FA49A1F063}"/>
              </a:ext>
            </a:extLst>
          </p:cNvPr>
          <p:cNvSpPr>
            <a:spLocks noGrp="1"/>
          </p:cNvSpPr>
          <p:nvPr>
            <p:ph type="title"/>
          </p:nvPr>
        </p:nvSpPr>
        <p:spPr>
          <a:xfrm>
            <a:off x="565150" y="319314"/>
            <a:ext cx="7335835" cy="777458"/>
          </a:xfrm>
        </p:spPr>
        <p:txBody>
          <a:bodyPr>
            <a:normAutofit fontScale="90000"/>
          </a:bodyPr>
          <a:lstStyle/>
          <a:p>
            <a:r>
              <a:rPr lang="en-IN" dirty="0"/>
              <a:t>Suggestions</a:t>
            </a:r>
            <a:br>
              <a:rPr lang="en-IN" dirty="0"/>
            </a:br>
            <a:r>
              <a:rPr lang="en-IN" dirty="0"/>
              <a:t/>
            </a:r>
            <a:br>
              <a:rPr lang="en-IN" dirty="0"/>
            </a:br>
            <a:endParaRPr lang="en-IN" dirty="0"/>
          </a:p>
        </p:txBody>
      </p:sp>
      <p:sp>
        <p:nvSpPr>
          <p:cNvPr id="3" name="Content Placeholder 2">
            <a:extLst>
              <a:ext uri="{FF2B5EF4-FFF2-40B4-BE49-F238E27FC236}">
                <a16:creationId xmlns:a16="http://schemas.microsoft.com/office/drawing/2014/main" xmlns="" id="{AD15FB5A-1438-F6B4-4BE9-664C1EE36FB8}"/>
              </a:ext>
            </a:extLst>
          </p:cNvPr>
          <p:cNvSpPr>
            <a:spLocks noGrp="1"/>
          </p:cNvSpPr>
          <p:nvPr>
            <p:ph idx="1"/>
          </p:nvPr>
        </p:nvSpPr>
        <p:spPr>
          <a:xfrm>
            <a:off x="377371" y="1096772"/>
            <a:ext cx="8577943" cy="5202427"/>
          </a:xfrm>
        </p:spPr>
        <p:txBody>
          <a:bodyPr>
            <a:normAutofit fontScale="92500"/>
          </a:bodyPr>
          <a:lstStyle/>
          <a:p>
            <a:pPr algn="l"/>
            <a:r>
              <a:rPr lang="en-GB" b="0" i="0" dirty="0">
                <a:solidFill>
                  <a:srgbClr val="000000"/>
                </a:solidFill>
                <a:effectLst/>
                <a:latin typeface="Times New Roman" panose="02020603050405020304" pitchFamily="18" charset="0"/>
              </a:rPr>
              <a:t>The company could consider offering more same-day shipping options to customers. This might involve optimizing inventory and supply chain processes to ensure that products can be shipped quickly and efficiently.</a:t>
            </a:r>
          </a:p>
          <a:p>
            <a:pPr algn="l"/>
            <a:r>
              <a:rPr lang="en-GB" b="0" i="0" dirty="0">
                <a:solidFill>
                  <a:srgbClr val="000000"/>
                </a:solidFill>
                <a:effectLst/>
                <a:latin typeface="Times New Roman" panose="02020603050405020304" pitchFamily="18" charset="0"/>
              </a:rPr>
              <a:t>The company could consider focusing on different types of promotions or sales during the weekends to increase sales. </a:t>
            </a:r>
          </a:p>
          <a:p>
            <a:pPr marL="0" indent="0" algn="l">
              <a:buNone/>
            </a:pPr>
            <a:r>
              <a:rPr lang="en-GB" b="0" i="0" dirty="0">
                <a:solidFill>
                  <a:srgbClr val="000000"/>
                </a:solidFill>
                <a:effectLst/>
                <a:latin typeface="Times New Roman" panose="02020603050405020304" pitchFamily="18" charset="0"/>
              </a:rPr>
              <a:t>For example:</a:t>
            </a:r>
          </a:p>
          <a:p>
            <a:pPr algn="l">
              <a:buFont typeface="Wingdings" panose="05000000000000000000" pitchFamily="2" charset="2"/>
              <a:buChar char="Ø"/>
            </a:pPr>
            <a:r>
              <a:rPr lang="en-GB" b="0" i="0" dirty="0">
                <a:solidFill>
                  <a:srgbClr val="000000"/>
                </a:solidFill>
                <a:effectLst/>
                <a:latin typeface="Times New Roman" panose="02020603050405020304" pitchFamily="18" charset="0"/>
              </a:rPr>
              <a:t> the company could offer weekend-only promotions or discounts or run targeted marketing campaigns</a:t>
            </a:r>
          </a:p>
          <a:p>
            <a:pPr algn="l">
              <a:buFont typeface="Wingdings" panose="05000000000000000000" pitchFamily="2" charset="2"/>
              <a:buChar char="Ø"/>
            </a:pPr>
            <a:r>
              <a:rPr lang="en-GB" b="0" i="0" dirty="0">
                <a:solidFill>
                  <a:srgbClr val="000000"/>
                </a:solidFill>
                <a:effectLst/>
                <a:latin typeface="Times New Roman" panose="02020603050405020304" pitchFamily="18" charset="0"/>
              </a:rPr>
              <a:t>The company could arrange special events or activities in-store on weekends to attract customers and increase sales. </a:t>
            </a:r>
          </a:p>
          <a:p>
            <a:pPr algn="l">
              <a:buFont typeface="Wingdings" panose="05000000000000000000" pitchFamily="2" charset="2"/>
              <a:buChar char="Ø"/>
            </a:pPr>
            <a:r>
              <a:rPr lang="en-GB" b="0" i="0" dirty="0">
                <a:solidFill>
                  <a:srgbClr val="000000"/>
                </a:solidFill>
                <a:effectLst/>
                <a:latin typeface="Times New Roman" panose="02020603050405020304" pitchFamily="18" charset="0"/>
              </a:rPr>
              <a:t>the company could focus on offering products and services that are particularly popular among weekend shoppers, such as home entertainment or outdoor product.</a:t>
            </a:r>
          </a:p>
          <a:p>
            <a:endParaRPr lang="en-GB" b="0" i="0" dirty="0">
              <a:solidFill>
                <a:srgbClr val="000000"/>
              </a:solidFill>
              <a:effectLst/>
              <a:latin typeface="Times New Roman" panose="02020603050405020304" pitchFamily="18" charset="0"/>
            </a:endParaRPr>
          </a:p>
          <a:p>
            <a:pPr marL="0" indent="0" algn="l">
              <a:buNone/>
            </a:pPr>
            <a:endParaRPr lang="en-GB" b="0" i="0" dirty="0">
              <a:solidFill>
                <a:srgbClr val="000000"/>
              </a:solidFill>
              <a:effectLst/>
              <a:latin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xmlns="" id="{DA575F5A-9B87-E59E-7F2F-9A9FBF75C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9834" y="1262743"/>
            <a:ext cx="3412166" cy="4339772"/>
          </a:xfrm>
          <a:prstGeom prst="rect">
            <a:avLst/>
          </a:prstGeom>
        </p:spPr>
      </p:pic>
    </p:spTree>
    <p:extLst>
      <p:ext uri="{BB962C8B-B14F-4D97-AF65-F5344CB8AC3E}">
        <p14:creationId xmlns:p14="http://schemas.microsoft.com/office/powerpoint/2010/main" val="4034454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397315-6C51-F815-9BE8-33A98A0072C5}"/>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xmlns="" id="{2E1AEA78-8BC3-9E24-0B5B-A9D8C541B17D}"/>
              </a:ext>
            </a:extLst>
          </p:cNvPr>
          <p:cNvSpPr>
            <a:spLocks noGrp="1"/>
          </p:cNvSpPr>
          <p:nvPr>
            <p:ph idx="1"/>
          </p:nvPr>
        </p:nvSpPr>
        <p:spPr/>
        <p:txBody>
          <a:bodyPr/>
          <a:lstStyle/>
          <a:p>
            <a:pPr algn="l"/>
            <a:r>
              <a:rPr lang="en-GB" b="0" i="0" dirty="0">
                <a:solidFill>
                  <a:srgbClr val="000000"/>
                </a:solidFill>
                <a:effectLst/>
                <a:latin typeface="Times New Roman" panose="02020603050405020304" pitchFamily="18" charset="0"/>
              </a:rPr>
              <a:t>The Superstore dataset provides information/details about sales and profit data for a variety of products sold across different categories and regions.</a:t>
            </a:r>
          </a:p>
          <a:p>
            <a:pPr marL="0" indent="0" algn="l">
              <a:buNone/>
            </a:pPr>
            <a:r>
              <a:rPr lang="en-GB" b="0" i="0" dirty="0">
                <a:solidFill>
                  <a:srgbClr val="000000"/>
                </a:solidFill>
                <a:effectLst/>
                <a:latin typeface="Times New Roman" panose="02020603050405020304" pitchFamily="18" charset="0"/>
              </a:rPr>
              <a:t>• The goal of this project is to </a:t>
            </a:r>
            <a:r>
              <a:rPr lang="en-GB" b="0" i="0" dirty="0" err="1">
                <a:solidFill>
                  <a:srgbClr val="000000"/>
                </a:solidFill>
                <a:effectLst/>
                <a:latin typeface="Times New Roman" panose="02020603050405020304" pitchFamily="18" charset="0"/>
              </a:rPr>
              <a:t>analyze</a:t>
            </a:r>
            <a:r>
              <a:rPr lang="en-GB" b="0" i="0" dirty="0">
                <a:solidFill>
                  <a:srgbClr val="000000"/>
                </a:solidFill>
                <a:effectLst/>
                <a:latin typeface="Times New Roman" panose="02020603050405020304" pitchFamily="18" charset="0"/>
              </a:rPr>
              <a:t> the data and identify insights that can help the company improve its business performance.</a:t>
            </a:r>
          </a:p>
          <a:p>
            <a:endParaRPr lang="en-IN" dirty="0"/>
          </a:p>
        </p:txBody>
      </p:sp>
    </p:spTree>
    <p:extLst>
      <p:ext uri="{BB962C8B-B14F-4D97-AF65-F5344CB8AC3E}">
        <p14:creationId xmlns:p14="http://schemas.microsoft.com/office/powerpoint/2010/main" val="2981329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8F7831-EFE8-D75C-BAC5-2A8AFF7361F6}"/>
              </a:ext>
            </a:extLst>
          </p:cNvPr>
          <p:cNvSpPr>
            <a:spLocks noGrp="1"/>
          </p:cNvSpPr>
          <p:nvPr>
            <p:ph type="title"/>
          </p:nvPr>
        </p:nvSpPr>
        <p:spPr/>
        <p:txBody>
          <a:bodyPr/>
          <a:lstStyle/>
          <a:p>
            <a:r>
              <a:rPr lang="en-IN" dirty="0"/>
              <a:t>Our Mission</a:t>
            </a:r>
          </a:p>
        </p:txBody>
      </p:sp>
      <p:sp>
        <p:nvSpPr>
          <p:cNvPr id="3" name="Content Placeholder 2">
            <a:extLst>
              <a:ext uri="{FF2B5EF4-FFF2-40B4-BE49-F238E27FC236}">
                <a16:creationId xmlns:a16="http://schemas.microsoft.com/office/drawing/2014/main" xmlns="" id="{71E4263A-B6B2-CA6C-D17D-8783289EA8FD}"/>
              </a:ext>
            </a:extLst>
          </p:cNvPr>
          <p:cNvSpPr>
            <a:spLocks noGrp="1"/>
          </p:cNvSpPr>
          <p:nvPr>
            <p:ph idx="1"/>
          </p:nvPr>
        </p:nvSpPr>
        <p:spPr/>
        <p:txBody>
          <a:bodyPr/>
          <a:lstStyle/>
          <a:p>
            <a:r>
              <a:rPr lang="en-GB" b="0" i="0" dirty="0">
                <a:solidFill>
                  <a:srgbClr val="000000"/>
                </a:solidFill>
                <a:effectLst/>
                <a:latin typeface="Times New Roman" panose="02020603050405020304" pitchFamily="18" charset="0"/>
              </a:rPr>
              <a:t>we hope to provide recommendations for the company on how to optimize its product offerings and improve its revenue and profitability by answering certain questions such as: </a:t>
            </a:r>
          </a:p>
          <a:p>
            <a:r>
              <a:rPr lang="en-GB" dirty="0">
                <a:solidFill>
                  <a:srgbClr val="000000"/>
                </a:solidFill>
                <a:latin typeface="Times New Roman" panose="02020603050405020304" pitchFamily="18" charset="0"/>
              </a:rPr>
              <a:t>W</a:t>
            </a:r>
            <a:r>
              <a:rPr lang="en-GB" b="0" i="0" dirty="0">
                <a:solidFill>
                  <a:srgbClr val="000000"/>
                </a:solidFill>
                <a:effectLst/>
                <a:latin typeface="Times New Roman" panose="02020603050405020304" pitchFamily="18" charset="0"/>
              </a:rPr>
              <a:t>hich product categories are the most profitable? </a:t>
            </a:r>
          </a:p>
          <a:p>
            <a:r>
              <a:rPr lang="en-GB" b="0" i="0" dirty="0">
                <a:solidFill>
                  <a:srgbClr val="000000"/>
                </a:solidFill>
                <a:effectLst/>
                <a:latin typeface="Times New Roman" panose="02020603050405020304" pitchFamily="18" charset="0"/>
              </a:rPr>
              <a:t>Which regions have the highest sales and profit? </a:t>
            </a:r>
          </a:p>
          <a:p>
            <a:r>
              <a:rPr lang="en-GB" b="0" i="0" dirty="0">
                <a:solidFill>
                  <a:srgbClr val="000000"/>
                </a:solidFill>
                <a:effectLst/>
                <a:latin typeface="Times New Roman" panose="02020603050405020304" pitchFamily="18" charset="0"/>
              </a:rPr>
              <a:t>What are the most profitable products</a:t>
            </a:r>
            <a:endParaRPr lang="en-IN" dirty="0"/>
          </a:p>
        </p:txBody>
      </p:sp>
    </p:spTree>
    <p:extLst>
      <p:ext uri="{BB962C8B-B14F-4D97-AF65-F5344CB8AC3E}">
        <p14:creationId xmlns:p14="http://schemas.microsoft.com/office/powerpoint/2010/main" val="1400577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7E89C1-26E4-B026-7BA2-8AF70CA0D3BE}"/>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xmlns="" id="{CCBC3DE4-CE4D-72AB-A2F2-99FD1A9836F7}"/>
              </a:ext>
            </a:extLst>
          </p:cNvPr>
          <p:cNvSpPr>
            <a:spLocks noGrp="1"/>
          </p:cNvSpPr>
          <p:nvPr>
            <p:ph idx="1"/>
          </p:nvPr>
        </p:nvSpPr>
        <p:spPr/>
        <p:txBody>
          <a:bodyPr>
            <a:normAutofit fontScale="85000" lnSpcReduction="10000"/>
          </a:bodyPr>
          <a:lstStyle/>
          <a:p>
            <a:pPr algn="l"/>
            <a:r>
              <a:rPr lang="en-GB" b="0" i="0" dirty="0">
                <a:solidFill>
                  <a:srgbClr val="000000"/>
                </a:solidFill>
                <a:effectLst/>
                <a:latin typeface="Times New Roman" panose="02020603050405020304" pitchFamily="18" charset="0"/>
              </a:rPr>
              <a:t>The superstore dataset contains a representative sample of all transactions conducted by the store during the time period covered by the dataset.</a:t>
            </a:r>
          </a:p>
          <a:p>
            <a:pPr algn="l"/>
            <a:r>
              <a:rPr lang="en-GB" b="0" i="0" dirty="0">
                <a:solidFill>
                  <a:srgbClr val="000000"/>
                </a:solidFill>
                <a:effectLst/>
                <a:latin typeface="Times New Roman" panose="02020603050405020304" pitchFamily="18" charset="0"/>
              </a:rPr>
              <a:t>There were no duplicate entries found in the data</a:t>
            </a:r>
          </a:p>
          <a:p>
            <a:pPr algn="l"/>
            <a:r>
              <a:rPr lang="en-GB" b="0" i="0" dirty="0">
                <a:solidFill>
                  <a:srgbClr val="000000"/>
                </a:solidFill>
                <a:effectLst/>
                <a:latin typeface="Times New Roman" panose="02020603050405020304" pitchFamily="18" charset="0"/>
              </a:rPr>
              <a:t> The missing data in the superstore dataset is cleaned and pre-processed prior to analysis.</a:t>
            </a:r>
          </a:p>
          <a:p>
            <a:pPr algn="l"/>
            <a:r>
              <a:rPr lang="en-GB" b="0" i="0" dirty="0">
                <a:solidFill>
                  <a:srgbClr val="000000"/>
                </a:solidFill>
                <a:effectLst/>
                <a:latin typeface="Times New Roman" panose="02020603050405020304" pitchFamily="18" charset="0"/>
              </a:rPr>
              <a:t>The superstore dataset covers a sufficient time period to allow for the identification of trends or patterns in sales and profitability.</a:t>
            </a:r>
          </a:p>
          <a:p>
            <a:pPr algn="l"/>
            <a:r>
              <a:rPr lang="en-GB" b="0" i="0" dirty="0">
                <a:solidFill>
                  <a:srgbClr val="000000"/>
                </a:solidFill>
                <a:effectLst/>
                <a:latin typeface="Times New Roman" panose="02020603050405020304" pitchFamily="18" charset="0"/>
              </a:rPr>
              <a:t> The dataset is not impacted by any significant outliers or anomalies that could skew the results of any analysis conducted on the dataset.</a:t>
            </a:r>
          </a:p>
          <a:p>
            <a:endParaRPr lang="en-IN" dirty="0"/>
          </a:p>
        </p:txBody>
      </p:sp>
    </p:spTree>
    <p:extLst>
      <p:ext uri="{BB962C8B-B14F-4D97-AF65-F5344CB8AC3E}">
        <p14:creationId xmlns:p14="http://schemas.microsoft.com/office/powerpoint/2010/main" val="1340817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B1786F-36CE-44D1-A5FA-D08775060DC7}"/>
              </a:ext>
            </a:extLst>
          </p:cNvPr>
          <p:cNvSpPr>
            <a:spLocks noGrp="1"/>
          </p:cNvSpPr>
          <p:nvPr>
            <p:ph type="title"/>
          </p:nvPr>
        </p:nvSpPr>
        <p:spPr/>
        <p:txBody>
          <a:bodyPr/>
          <a:lstStyle/>
          <a:p>
            <a:r>
              <a:rPr lang="en-IN" dirty="0"/>
              <a:t>Research Questions</a:t>
            </a:r>
          </a:p>
        </p:txBody>
      </p:sp>
      <p:sp>
        <p:nvSpPr>
          <p:cNvPr id="3" name="Content Placeholder 2">
            <a:extLst>
              <a:ext uri="{FF2B5EF4-FFF2-40B4-BE49-F238E27FC236}">
                <a16:creationId xmlns:a16="http://schemas.microsoft.com/office/drawing/2014/main" xmlns="" id="{14D849B9-C680-DCC2-D3B7-6F50B4CCFC90}"/>
              </a:ext>
            </a:extLst>
          </p:cNvPr>
          <p:cNvSpPr>
            <a:spLocks noGrp="1"/>
          </p:cNvSpPr>
          <p:nvPr>
            <p:ph idx="1"/>
          </p:nvPr>
        </p:nvSpPr>
        <p:spPr/>
        <p:txBody>
          <a:bodyPr>
            <a:normAutofit lnSpcReduction="10000"/>
          </a:bodyPr>
          <a:lstStyle/>
          <a:p>
            <a:pPr algn="l"/>
            <a:r>
              <a:rPr lang="en-GB" b="0" i="0" dirty="0">
                <a:solidFill>
                  <a:srgbClr val="000000"/>
                </a:solidFill>
                <a:effectLst/>
                <a:latin typeface="Times New Roman" panose="02020603050405020304" pitchFamily="18" charset="0"/>
              </a:rPr>
              <a:t>Which product categories have the highest profit margins in the Super Store?</a:t>
            </a:r>
          </a:p>
          <a:p>
            <a:pPr algn="l"/>
            <a:r>
              <a:rPr lang="en-GB" b="0" i="0" dirty="0">
                <a:solidFill>
                  <a:srgbClr val="000000"/>
                </a:solidFill>
                <a:effectLst/>
                <a:latin typeface="Times New Roman" panose="02020603050405020304" pitchFamily="18" charset="0"/>
              </a:rPr>
              <a:t>Are there any significant differences in sales between the regions?</a:t>
            </a:r>
          </a:p>
          <a:p>
            <a:pPr algn="l"/>
            <a:r>
              <a:rPr lang="en-GB" b="0" i="0" dirty="0">
                <a:solidFill>
                  <a:srgbClr val="000000"/>
                </a:solidFill>
                <a:effectLst/>
                <a:latin typeface="Times New Roman" panose="02020603050405020304" pitchFamily="18" charset="0"/>
              </a:rPr>
              <a:t>How do sales vary during different months of the year ?</a:t>
            </a:r>
          </a:p>
          <a:p>
            <a:pPr algn="l"/>
            <a:r>
              <a:rPr lang="en-GB" b="0" i="0" dirty="0">
                <a:solidFill>
                  <a:srgbClr val="000000"/>
                </a:solidFill>
                <a:effectLst/>
                <a:latin typeface="Times New Roman" panose="02020603050405020304" pitchFamily="18" charset="0"/>
              </a:rPr>
              <a:t> What is the rate of returned orders with same-day shipping compared to other shipping options?</a:t>
            </a:r>
          </a:p>
          <a:p>
            <a:pPr algn="l"/>
            <a:r>
              <a:rPr lang="en-GB" b="0" i="0" dirty="0">
                <a:solidFill>
                  <a:srgbClr val="000000"/>
                </a:solidFill>
                <a:effectLst/>
                <a:latin typeface="Times New Roman" panose="02020603050405020304" pitchFamily="18" charset="0"/>
              </a:rPr>
              <a:t> I</a:t>
            </a:r>
            <a:r>
              <a:rPr lang="en-GB" dirty="0">
                <a:solidFill>
                  <a:srgbClr val="000000"/>
                </a:solidFill>
                <a:latin typeface="Times New Roman" panose="02020603050405020304" pitchFamily="18" charset="0"/>
              </a:rPr>
              <a:t>s there any impact on</a:t>
            </a:r>
            <a:r>
              <a:rPr lang="en-GB" b="0" i="0" dirty="0">
                <a:solidFill>
                  <a:srgbClr val="000000"/>
                </a:solidFill>
                <a:effectLst/>
                <a:latin typeface="Times New Roman" panose="02020603050405020304" pitchFamily="18" charset="0"/>
              </a:rPr>
              <a:t> sales and profit vary in weekdays compared to weekends?</a:t>
            </a:r>
          </a:p>
          <a:p>
            <a:endParaRPr lang="en-IN" dirty="0"/>
          </a:p>
        </p:txBody>
      </p:sp>
    </p:spTree>
    <p:extLst>
      <p:ext uri="{BB962C8B-B14F-4D97-AF65-F5344CB8AC3E}">
        <p14:creationId xmlns:p14="http://schemas.microsoft.com/office/powerpoint/2010/main" val="1969250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3721A8-80DD-5E0E-BE3D-4607D05A49B7}"/>
              </a:ext>
            </a:extLst>
          </p:cNvPr>
          <p:cNvSpPr>
            <a:spLocks noGrp="1"/>
          </p:cNvSpPr>
          <p:nvPr>
            <p:ph type="title"/>
          </p:nvPr>
        </p:nvSpPr>
        <p:spPr/>
        <p:txBody>
          <a:bodyPr/>
          <a:lstStyle/>
          <a:p>
            <a:r>
              <a:rPr lang="en-IN" dirty="0"/>
              <a:t>Formulate Hypothesis</a:t>
            </a:r>
          </a:p>
        </p:txBody>
      </p:sp>
      <p:sp>
        <p:nvSpPr>
          <p:cNvPr id="3" name="Content Placeholder 2">
            <a:extLst>
              <a:ext uri="{FF2B5EF4-FFF2-40B4-BE49-F238E27FC236}">
                <a16:creationId xmlns:a16="http://schemas.microsoft.com/office/drawing/2014/main" xmlns="" id="{5C509A54-FB7F-993B-8491-30A0224F3DAD}"/>
              </a:ext>
            </a:extLst>
          </p:cNvPr>
          <p:cNvSpPr>
            <a:spLocks noGrp="1"/>
          </p:cNvSpPr>
          <p:nvPr>
            <p:ph idx="1"/>
          </p:nvPr>
        </p:nvSpPr>
        <p:spPr>
          <a:xfrm>
            <a:off x="565150" y="1868557"/>
            <a:ext cx="7335835" cy="3892671"/>
          </a:xfrm>
        </p:spPr>
        <p:txBody>
          <a:bodyPr>
            <a:normAutofit lnSpcReduction="10000"/>
          </a:bodyPr>
          <a:lstStyle/>
          <a:p>
            <a:pPr algn="l"/>
            <a:r>
              <a:rPr lang="en-GB" b="0" i="0" dirty="0">
                <a:solidFill>
                  <a:srgbClr val="000000"/>
                </a:solidFill>
                <a:effectLst/>
                <a:latin typeface="Times New Roman" panose="02020603050405020304" pitchFamily="18" charset="0"/>
              </a:rPr>
              <a:t>Hypothesis 1: Technology products have the highest profit margin compared to other product categories.</a:t>
            </a:r>
          </a:p>
          <a:p>
            <a:pPr algn="l"/>
            <a:r>
              <a:rPr lang="en-GB" b="0" i="0" dirty="0">
                <a:solidFill>
                  <a:srgbClr val="000000"/>
                </a:solidFill>
                <a:effectLst/>
                <a:latin typeface="Times New Roman" panose="02020603050405020304" pitchFamily="18" charset="0"/>
              </a:rPr>
              <a:t> Hypothesis 2: The East region has the highest sales compared to other regions.</a:t>
            </a:r>
          </a:p>
          <a:p>
            <a:pPr algn="l"/>
            <a:r>
              <a:rPr lang="en-GB" b="0" i="0" dirty="0">
                <a:solidFill>
                  <a:srgbClr val="000000"/>
                </a:solidFill>
                <a:effectLst/>
                <a:latin typeface="Times New Roman" panose="02020603050405020304" pitchFamily="18" charset="0"/>
              </a:rPr>
              <a:t> Hypothesis 3: Sales are higher during certain months of the year.</a:t>
            </a:r>
          </a:p>
          <a:p>
            <a:pPr algn="l"/>
            <a:r>
              <a:rPr lang="en-GB" b="0" i="0" dirty="0">
                <a:solidFill>
                  <a:srgbClr val="000000"/>
                </a:solidFill>
                <a:effectLst/>
                <a:latin typeface="Times New Roman" panose="02020603050405020304" pitchFamily="18" charset="0"/>
              </a:rPr>
              <a:t>Hypothesis 4: Orders with same-day shipping have the lowest rate of returned products.</a:t>
            </a:r>
          </a:p>
          <a:p>
            <a:pPr algn="l"/>
            <a:r>
              <a:rPr lang="en-GB" b="0" i="0" dirty="0">
                <a:solidFill>
                  <a:srgbClr val="000000"/>
                </a:solidFill>
                <a:effectLst/>
                <a:latin typeface="Times New Roman" panose="02020603050405020304" pitchFamily="18" charset="0"/>
              </a:rPr>
              <a:t>Hypothesis 5: The Company’s profit is more on weekdays than on weekends.</a:t>
            </a:r>
          </a:p>
          <a:p>
            <a:endParaRPr lang="en-IN" dirty="0"/>
          </a:p>
        </p:txBody>
      </p:sp>
    </p:spTree>
    <p:extLst>
      <p:ext uri="{BB962C8B-B14F-4D97-AF65-F5344CB8AC3E}">
        <p14:creationId xmlns:p14="http://schemas.microsoft.com/office/powerpoint/2010/main" val="1315720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9EE807-2A3D-EEDF-B470-54910B619449}"/>
              </a:ext>
            </a:extLst>
          </p:cNvPr>
          <p:cNvSpPr>
            <a:spLocks noGrp="1"/>
          </p:cNvSpPr>
          <p:nvPr>
            <p:ph type="title"/>
          </p:nvPr>
        </p:nvSpPr>
        <p:spPr>
          <a:xfrm>
            <a:off x="565150" y="770890"/>
            <a:ext cx="7335835" cy="898253"/>
          </a:xfrm>
        </p:spPr>
        <p:txBody>
          <a:bodyPr>
            <a:normAutofit/>
          </a:bodyPr>
          <a:lstStyle/>
          <a:p>
            <a:r>
              <a:rPr lang="en-IN" sz="3200" dirty="0"/>
              <a:t>Test Hypotheses.</a:t>
            </a:r>
          </a:p>
        </p:txBody>
      </p:sp>
      <p:sp>
        <p:nvSpPr>
          <p:cNvPr id="3" name="Content Placeholder 2">
            <a:extLst>
              <a:ext uri="{FF2B5EF4-FFF2-40B4-BE49-F238E27FC236}">
                <a16:creationId xmlns:a16="http://schemas.microsoft.com/office/drawing/2014/main" xmlns="" id="{D4C453A8-91FB-72D5-A550-64B246118418}"/>
              </a:ext>
            </a:extLst>
          </p:cNvPr>
          <p:cNvSpPr>
            <a:spLocks noGrp="1"/>
          </p:cNvSpPr>
          <p:nvPr>
            <p:ph idx="1"/>
          </p:nvPr>
        </p:nvSpPr>
        <p:spPr>
          <a:xfrm>
            <a:off x="565151" y="1436914"/>
            <a:ext cx="6430736" cy="4324314"/>
          </a:xfrm>
        </p:spPr>
        <p:txBody>
          <a:bodyPr/>
          <a:lstStyle/>
          <a:p>
            <a:endParaRPr lang="en-GB" b="1" i="0" dirty="0">
              <a:solidFill>
                <a:srgbClr val="000000"/>
              </a:solidFill>
              <a:effectLst/>
              <a:latin typeface="Times New Roman" panose="02020603050405020304" pitchFamily="18" charset="0"/>
            </a:endParaRPr>
          </a:p>
          <a:p>
            <a:r>
              <a:rPr lang="en-GB" b="1" i="0" dirty="0">
                <a:solidFill>
                  <a:srgbClr val="000000"/>
                </a:solidFill>
                <a:effectLst/>
                <a:latin typeface="Times New Roman" panose="02020603050405020304" pitchFamily="18" charset="0"/>
              </a:rPr>
              <a:t>Hypothesis 1</a:t>
            </a:r>
            <a:r>
              <a:rPr lang="en-GB" b="0" i="0" dirty="0">
                <a:solidFill>
                  <a:srgbClr val="000000"/>
                </a:solidFill>
                <a:effectLst/>
                <a:latin typeface="Times New Roman" panose="02020603050405020304" pitchFamily="18" charset="0"/>
              </a:rPr>
              <a:t>: Technology products have the highest profit margin compared to other product categories.</a:t>
            </a:r>
          </a:p>
          <a:p>
            <a:endParaRPr lang="en-GB" dirty="0">
              <a:solidFill>
                <a:srgbClr val="000000"/>
              </a:solidFill>
              <a:latin typeface="Times New Roman" panose="02020603050405020304" pitchFamily="18" charset="0"/>
            </a:endParaRPr>
          </a:p>
          <a:p>
            <a:r>
              <a:rPr lang="en-GB" b="0" i="0" dirty="0">
                <a:solidFill>
                  <a:srgbClr val="000000"/>
                </a:solidFill>
                <a:effectLst/>
                <a:latin typeface="Times New Roman" panose="02020603050405020304" pitchFamily="18" charset="0"/>
              </a:rPr>
              <a:t>The hypothesis is </a:t>
            </a:r>
            <a:r>
              <a:rPr lang="en-GB" b="1" i="0" dirty="0">
                <a:solidFill>
                  <a:srgbClr val="000000"/>
                </a:solidFill>
                <a:effectLst/>
                <a:latin typeface="Times New Roman" panose="02020603050405020304" pitchFamily="18" charset="0"/>
              </a:rPr>
              <a:t>supported</a:t>
            </a:r>
            <a:r>
              <a:rPr lang="en-GB" b="0" i="0" dirty="0">
                <a:solidFill>
                  <a:srgbClr val="000000"/>
                </a:solidFill>
                <a:effectLst/>
                <a:latin typeface="Times New Roman" panose="02020603050405020304" pitchFamily="18" charset="0"/>
              </a:rPr>
              <a:t> as technology products have the highest profit margin compared to furniture and office supplies.</a:t>
            </a:r>
            <a:endParaRPr lang="en-IN" dirty="0"/>
          </a:p>
        </p:txBody>
      </p:sp>
      <p:pic>
        <p:nvPicPr>
          <p:cNvPr id="1026" name="Picture 2">
            <a:extLst>
              <a:ext uri="{FF2B5EF4-FFF2-40B4-BE49-F238E27FC236}">
                <a16:creationId xmlns:a16="http://schemas.microsoft.com/office/drawing/2014/main" xmlns="" id="{76622F73-A337-C560-F43B-EF1576E870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1714" y="770890"/>
            <a:ext cx="5187950" cy="5316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154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42720A-CD62-326F-E6CE-937CD4D93562}"/>
              </a:ext>
            </a:extLst>
          </p:cNvPr>
          <p:cNvSpPr>
            <a:spLocks noGrp="1"/>
          </p:cNvSpPr>
          <p:nvPr>
            <p:ph type="title"/>
          </p:nvPr>
        </p:nvSpPr>
        <p:spPr>
          <a:xfrm>
            <a:off x="696686" y="770890"/>
            <a:ext cx="7204299" cy="666024"/>
          </a:xfrm>
        </p:spPr>
        <p:txBody>
          <a:bodyPr>
            <a:normAutofit fontScale="90000"/>
          </a:bodyPr>
          <a:lstStyle/>
          <a:p>
            <a:r>
              <a:rPr lang="en-IN" dirty="0"/>
              <a:t>Test Hypotheses </a:t>
            </a:r>
          </a:p>
        </p:txBody>
      </p:sp>
      <p:sp>
        <p:nvSpPr>
          <p:cNvPr id="3" name="Content Placeholder 2">
            <a:extLst>
              <a:ext uri="{FF2B5EF4-FFF2-40B4-BE49-F238E27FC236}">
                <a16:creationId xmlns:a16="http://schemas.microsoft.com/office/drawing/2014/main" xmlns="" id="{BAAFC0BA-9859-623B-E99F-1FE98ABC1754}"/>
              </a:ext>
            </a:extLst>
          </p:cNvPr>
          <p:cNvSpPr>
            <a:spLocks noGrp="1"/>
          </p:cNvSpPr>
          <p:nvPr>
            <p:ph idx="1"/>
          </p:nvPr>
        </p:nvSpPr>
        <p:spPr>
          <a:xfrm>
            <a:off x="565150" y="1654629"/>
            <a:ext cx="6111421" cy="4278811"/>
          </a:xfrm>
        </p:spPr>
        <p:txBody>
          <a:bodyPr/>
          <a:lstStyle/>
          <a:p>
            <a:r>
              <a:rPr lang="en-GB" b="0" i="0" dirty="0">
                <a:solidFill>
                  <a:srgbClr val="000000"/>
                </a:solidFill>
                <a:effectLst/>
                <a:latin typeface="Times New Roman" panose="02020603050405020304" pitchFamily="18" charset="0"/>
              </a:rPr>
              <a:t>Hypothesis 2: The East region has the highest sales compared to other regions</a:t>
            </a:r>
          </a:p>
          <a:p>
            <a:endParaRPr lang="en-GB" dirty="0">
              <a:solidFill>
                <a:srgbClr val="000000"/>
              </a:solidFill>
              <a:latin typeface="Times New Roman" panose="02020603050405020304" pitchFamily="18" charset="0"/>
            </a:endParaRPr>
          </a:p>
          <a:p>
            <a:r>
              <a:rPr lang="en-GB" b="0" i="0" dirty="0">
                <a:solidFill>
                  <a:srgbClr val="000000"/>
                </a:solidFill>
                <a:effectLst/>
                <a:latin typeface="Times New Roman" panose="02020603050405020304" pitchFamily="18" charset="0"/>
              </a:rPr>
              <a:t>The hypothesis is </a:t>
            </a:r>
            <a:r>
              <a:rPr lang="en-GB" b="1" i="0" dirty="0">
                <a:solidFill>
                  <a:srgbClr val="000000"/>
                </a:solidFill>
                <a:effectLst/>
                <a:latin typeface="Times New Roman" panose="02020603050405020304" pitchFamily="18" charset="0"/>
              </a:rPr>
              <a:t>not supported</a:t>
            </a:r>
            <a:r>
              <a:rPr lang="en-GB" b="0" i="0" dirty="0">
                <a:solidFill>
                  <a:srgbClr val="000000"/>
                </a:solidFill>
                <a:effectLst/>
                <a:latin typeface="Times New Roman" panose="02020603050405020304" pitchFamily="18" charset="0"/>
              </a:rPr>
              <a:t> as the Central region has the highest sales as compared to other regions</a:t>
            </a:r>
            <a:endParaRPr lang="en-IN" dirty="0"/>
          </a:p>
        </p:txBody>
      </p:sp>
      <p:pic>
        <p:nvPicPr>
          <p:cNvPr id="2050" name="Picture 2">
            <a:extLst>
              <a:ext uri="{FF2B5EF4-FFF2-40B4-BE49-F238E27FC236}">
                <a16:creationId xmlns:a16="http://schemas.microsoft.com/office/drawing/2014/main" xmlns="" id="{265EE2C8-BF8D-5A66-6CD0-B2077CFD57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5263" y="770890"/>
            <a:ext cx="5400675" cy="516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528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42720A-CD62-326F-E6CE-937CD4D93562}"/>
              </a:ext>
            </a:extLst>
          </p:cNvPr>
          <p:cNvSpPr>
            <a:spLocks noGrp="1"/>
          </p:cNvSpPr>
          <p:nvPr>
            <p:ph type="title"/>
          </p:nvPr>
        </p:nvSpPr>
        <p:spPr>
          <a:xfrm>
            <a:off x="696686" y="770890"/>
            <a:ext cx="7204299" cy="666024"/>
          </a:xfrm>
        </p:spPr>
        <p:txBody>
          <a:bodyPr>
            <a:normAutofit fontScale="90000"/>
          </a:bodyPr>
          <a:lstStyle/>
          <a:p>
            <a:r>
              <a:rPr lang="en-IN" dirty="0"/>
              <a:t>Test Hypotheses </a:t>
            </a:r>
          </a:p>
        </p:txBody>
      </p:sp>
      <p:sp>
        <p:nvSpPr>
          <p:cNvPr id="3" name="Content Placeholder 2">
            <a:extLst>
              <a:ext uri="{FF2B5EF4-FFF2-40B4-BE49-F238E27FC236}">
                <a16:creationId xmlns:a16="http://schemas.microsoft.com/office/drawing/2014/main" xmlns="" id="{BAAFC0BA-9859-623B-E99F-1FE98ABC1754}"/>
              </a:ext>
            </a:extLst>
          </p:cNvPr>
          <p:cNvSpPr>
            <a:spLocks noGrp="1"/>
          </p:cNvSpPr>
          <p:nvPr>
            <p:ph idx="1"/>
          </p:nvPr>
        </p:nvSpPr>
        <p:spPr>
          <a:xfrm>
            <a:off x="565150" y="1654629"/>
            <a:ext cx="6111421" cy="4278811"/>
          </a:xfrm>
        </p:spPr>
        <p:txBody>
          <a:bodyPr/>
          <a:lstStyle/>
          <a:p>
            <a:r>
              <a:rPr lang="en-GB" b="1" i="0" dirty="0">
                <a:solidFill>
                  <a:srgbClr val="000000"/>
                </a:solidFill>
                <a:effectLst/>
                <a:latin typeface="Times New Roman" panose="02020603050405020304" pitchFamily="18" charset="0"/>
              </a:rPr>
              <a:t>Hypothesis 3: Sales are higher during certain months of the year</a:t>
            </a:r>
          </a:p>
          <a:p>
            <a:endParaRPr lang="en-GB" dirty="0">
              <a:solidFill>
                <a:srgbClr val="000000"/>
              </a:solidFill>
              <a:latin typeface="Times New Roman" panose="02020603050405020304" pitchFamily="18" charset="0"/>
            </a:endParaRPr>
          </a:p>
          <a:p>
            <a:pPr algn="l"/>
            <a:r>
              <a:rPr lang="en-GB" b="0" i="0" dirty="0">
                <a:solidFill>
                  <a:srgbClr val="000000"/>
                </a:solidFill>
                <a:effectLst/>
                <a:latin typeface="Times New Roman" panose="02020603050405020304" pitchFamily="18" charset="0"/>
              </a:rPr>
              <a:t>As we see the Sales are higher in November and December.</a:t>
            </a:r>
          </a:p>
          <a:p>
            <a:pPr algn="l"/>
            <a:r>
              <a:rPr lang="en-GB" b="0" i="0" dirty="0">
                <a:solidFill>
                  <a:srgbClr val="000000"/>
                </a:solidFill>
                <a:effectLst/>
                <a:latin typeface="Times New Roman" panose="02020603050405020304" pitchFamily="18" charset="0"/>
              </a:rPr>
              <a:t>This </a:t>
            </a:r>
            <a:r>
              <a:rPr lang="en-GB" b="1" i="0" dirty="0">
                <a:solidFill>
                  <a:srgbClr val="000000"/>
                </a:solidFill>
                <a:effectLst/>
                <a:latin typeface="Times New Roman" panose="02020603050405020304" pitchFamily="18" charset="0"/>
              </a:rPr>
              <a:t>supports</a:t>
            </a:r>
            <a:r>
              <a:rPr lang="en-GB" b="0" i="0" dirty="0">
                <a:solidFill>
                  <a:srgbClr val="000000"/>
                </a:solidFill>
                <a:effectLst/>
                <a:latin typeface="Times New Roman" panose="02020603050405020304" pitchFamily="18" charset="0"/>
              </a:rPr>
              <a:t> our hypothesis that sales are higher during certain months of the year.</a:t>
            </a:r>
          </a:p>
          <a:p>
            <a:endParaRPr lang="en-IN" dirty="0"/>
          </a:p>
        </p:txBody>
      </p:sp>
      <p:pic>
        <p:nvPicPr>
          <p:cNvPr id="3075" name="Picture 3">
            <a:extLst>
              <a:ext uri="{FF2B5EF4-FFF2-40B4-BE49-F238E27FC236}">
                <a16:creationId xmlns:a16="http://schemas.microsoft.com/office/drawing/2014/main" xmlns="" id="{544F8093-BA66-3198-23C9-FEBAC5498D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9778" y="1103902"/>
            <a:ext cx="5400675" cy="43148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a:extLst>
              <a:ext uri="{FF2B5EF4-FFF2-40B4-BE49-F238E27FC236}">
                <a16:creationId xmlns:a16="http://schemas.microsoft.com/office/drawing/2014/main" xmlns="" id="{FAA8E275-3B37-704F-3F6D-0B70F7D500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2178" y="1256302"/>
            <a:ext cx="5400675"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892611"/>
      </p:ext>
    </p:extLst>
  </p:cSld>
  <p:clrMapOvr>
    <a:masterClrMapping/>
  </p:clrMapOvr>
</p:sld>
</file>

<file path=ppt/theme/theme1.xml><?xml version="1.0" encoding="utf-8"?>
<a:theme xmlns:a="http://schemas.openxmlformats.org/drawingml/2006/main" name="PunchcardVTI">
  <a:themeElements>
    <a:clrScheme name="Punchcard">
      <a:dk1>
        <a:srgbClr val="000000"/>
      </a:dk1>
      <a:lt1>
        <a:srgbClr val="FFFFFF"/>
      </a:lt1>
      <a:dk2>
        <a:srgbClr val="00224B"/>
      </a:dk2>
      <a:lt2>
        <a:srgbClr val="EFF0EF"/>
      </a:lt2>
      <a:accent1>
        <a:srgbClr val="00B2F3"/>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96</TotalTime>
  <Words>881</Words>
  <Application>Microsoft Office PowerPoint</Application>
  <PresentationFormat>Custom</PresentationFormat>
  <Paragraphs>73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PunchcardVTI</vt:lpstr>
      <vt:lpstr>Superstore Sales Analysis</vt:lpstr>
      <vt:lpstr>Problem Statement</vt:lpstr>
      <vt:lpstr>Our Mission</vt:lpstr>
      <vt:lpstr>Data Preprocessing</vt:lpstr>
      <vt:lpstr>Research Questions</vt:lpstr>
      <vt:lpstr>Formulate Hypothesis</vt:lpstr>
      <vt:lpstr>Test Hypotheses.</vt:lpstr>
      <vt:lpstr>Test Hypotheses </vt:lpstr>
      <vt:lpstr>Test Hypotheses </vt:lpstr>
      <vt:lpstr>Test Hypotheses </vt:lpstr>
      <vt:lpstr>Test Hypotheses </vt:lpstr>
      <vt:lpstr>Conclusion  </vt:lpstr>
      <vt:lpstr>Suggestions  </vt:lpstr>
      <vt:lpstr>Suggestions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Superstore Sales Analysis</dc:title>
  <dc:creator>Pinky Bhansali</dc:creator>
  <cp:lastModifiedBy>Lenovo</cp:lastModifiedBy>
  <cp:revision>3</cp:revision>
  <dcterms:created xsi:type="dcterms:W3CDTF">2023-10-14T09:30:45Z</dcterms:created>
  <dcterms:modified xsi:type="dcterms:W3CDTF">2023-10-14T15:01:26Z</dcterms:modified>
</cp:coreProperties>
</file>