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Fira Sans Extra Condensed"/>
      <p:regular r:id="rId28"/>
      <p:bold r:id="rId29"/>
      <p:italic r:id="rId30"/>
      <p:boldItalic r:id="rId31"/>
    </p:embeddedFont>
    <p:embeddedFont>
      <p:font typeface="Fira Sans Extra Condensed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FiraSansExtraCondensed-regular.fntdata"/><Relationship Id="rId27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-boldItalic.fntdata"/><Relationship Id="rId30" Type="http://schemas.openxmlformats.org/officeDocument/2006/relationships/font" Target="fonts/FiraSansExtraCondensed-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SemiBold-bold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SemiBold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SemiBold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SemiBold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10350b3a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10350b3a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10350b3a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10350b3a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10350b3a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10350b3a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10350b3a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10350b3a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10350b3a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10350b3a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10350b3a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10350b3a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10350b3a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10350b3a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10350b3a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10350b3a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12407d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12407d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ea12025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ea12025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10350b3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10350b3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10350b3a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10350b3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10350b3a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10350b3a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10350b3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10350b3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10350b3a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10350b3a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10350b3a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10350b3a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0350b3a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0350b3a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208975"/>
            <a:ext cx="58044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52500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3"/>
          <p:cNvSpPr txBox="1"/>
          <p:nvPr>
            <p:ph hasCustomPrompt="1" idx="2" type="title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title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13"/>
          <p:cNvSpPr txBox="1"/>
          <p:nvPr>
            <p:ph hasCustomPrompt="1" idx="4" type="title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5" type="subTitle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6" type="title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3"/>
          <p:cNvSpPr txBox="1"/>
          <p:nvPr>
            <p:ph hasCustomPrompt="1" idx="7" type="title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idx="8" type="subTitle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9" type="title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13"/>
          <p:cNvSpPr txBox="1"/>
          <p:nvPr>
            <p:ph hasCustomPrompt="1" idx="13" type="title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14" type="subTitle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5" type="title"/>
          </p:nvPr>
        </p:nvSpPr>
        <p:spPr>
          <a:xfrm>
            <a:off x="34038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16" type="title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7" type="subTitle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8" type="title"/>
          </p:nvPr>
        </p:nvSpPr>
        <p:spPr>
          <a:xfrm>
            <a:off x="60876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19" type="title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20" type="subTitle"/>
          </p:nvPr>
        </p:nvSpPr>
        <p:spPr>
          <a:xfrm>
            <a:off x="60876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" name="Google Shape;78;p17"/>
          <p:cNvSpPr txBox="1"/>
          <p:nvPr>
            <p:ph idx="5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" name="Google Shape;84;p18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" name="Google Shape;86;p18"/>
          <p:cNvSpPr txBox="1"/>
          <p:nvPr>
            <p:ph idx="5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2" type="title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" name="Google Shape;92;p19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4" type="title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" name="Google Shape;94;p19"/>
          <p:cNvSpPr txBox="1"/>
          <p:nvPr>
            <p:ph idx="5" type="subTitle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6" type="title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19"/>
          <p:cNvSpPr txBox="1"/>
          <p:nvPr>
            <p:ph idx="7" type="subTitle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20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20"/>
          <p:cNvSpPr txBox="1"/>
          <p:nvPr>
            <p:ph idx="5" type="subTitle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20"/>
          <p:cNvSpPr txBox="1"/>
          <p:nvPr>
            <p:ph idx="7" type="subTitle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20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20"/>
          <p:cNvSpPr txBox="1"/>
          <p:nvPr>
            <p:ph idx="14" type="subTitle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368825"/>
            <a:ext cx="8229600" cy="3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 SemiBold"/>
              <a:buNone/>
              <a:defRPr sz="3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Relationship Id="rId4" Type="http://schemas.openxmlformats.org/officeDocument/2006/relationships/image" Target="../media/image6.png"/><Relationship Id="rId5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1.jpg"/><Relationship Id="rId5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Relationship Id="rId4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Relationship Id="rId4" Type="http://schemas.openxmlformats.org/officeDocument/2006/relationships/image" Target="../media/image21.jpg"/><Relationship Id="rId5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715100" y="1208975"/>
            <a:ext cx="58044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usuario</a:t>
            </a:r>
            <a:r>
              <a:rPr lang="en"/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715100" y="352500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Dashboard, Telegram y Cámara.</a:t>
            </a:r>
            <a:endParaRPr/>
          </a:p>
        </p:txBody>
      </p:sp>
      <p:grpSp>
        <p:nvGrpSpPr>
          <p:cNvPr id="129" name="Google Shape;129;p24"/>
          <p:cNvGrpSpPr/>
          <p:nvPr/>
        </p:nvGrpSpPr>
        <p:grpSpPr>
          <a:xfrm>
            <a:off x="5975152" y="627603"/>
            <a:ext cx="4224464" cy="3888295"/>
            <a:chOff x="4373700" y="1207857"/>
            <a:chExt cx="3694651" cy="3400643"/>
          </a:xfrm>
        </p:grpSpPr>
        <p:sp>
          <p:nvSpPr>
            <p:cNvPr id="130" name="Google Shape;130;p24"/>
            <p:cNvSpPr/>
            <p:nvPr/>
          </p:nvSpPr>
          <p:spPr>
            <a:xfrm rot="-5400000">
              <a:off x="4729351" y="1207857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" name="Google Shape;131;p24"/>
            <p:cNvGrpSpPr/>
            <p:nvPr/>
          </p:nvGrpSpPr>
          <p:grpSpPr>
            <a:xfrm>
              <a:off x="5490901" y="1969407"/>
              <a:ext cx="1815900" cy="1815900"/>
              <a:chOff x="3664038" y="1663782"/>
              <a:chExt cx="1815900" cy="1815900"/>
            </a:xfrm>
          </p:grpSpPr>
          <p:sp>
            <p:nvSpPr>
              <p:cNvPr id="132" name="Google Shape;132;p24"/>
              <p:cNvSpPr/>
              <p:nvPr/>
            </p:nvSpPr>
            <p:spPr>
              <a:xfrm>
                <a:off x="3664038" y="1663782"/>
                <a:ext cx="1815900" cy="1815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4"/>
              <p:cNvSpPr txBox="1"/>
              <p:nvPr/>
            </p:nvSpPr>
            <p:spPr>
              <a:xfrm>
                <a:off x="3683062" y="2158475"/>
                <a:ext cx="1777800" cy="82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II7</a:t>
                </a:r>
                <a:endParaRPr sz="25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34" name="Google Shape;134;p24"/>
            <p:cNvSpPr/>
            <p:nvPr/>
          </p:nvSpPr>
          <p:spPr>
            <a:xfrm>
              <a:off x="4698900" y="1208000"/>
              <a:ext cx="964800" cy="96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4373700" y="2394950"/>
              <a:ext cx="964800" cy="96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4710400" y="3643700"/>
              <a:ext cx="964800" cy="96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700" y="3602475"/>
            <a:ext cx="831400" cy="7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 rotWithShape="1">
          <a:blip r:embed="rId4">
            <a:alphaModFix/>
          </a:blip>
          <a:srcRect b="31116" l="33124" r="31718" t="22078"/>
          <a:stretch/>
        </p:blipFill>
        <p:spPr>
          <a:xfrm>
            <a:off x="6450825" y="878675"/>
            <a:ext cx="1003100" cy="571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964" y="2193900"/>
            <a:ext cx="831400" cy="66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457200" y="368825"/>
            <a:ext cx="41301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TELEGRAM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289325" y="1170925"/>
            <a:ext cx="3128950" cy="3240075"/>
          </a:xfrm>
          <a:prstGeom prst="flowChartProcess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"/>
          <p:cNvSpPr txBox="1"/>
          <p:nvPr>
            <p:ph type="title"/>
          </p:nvPr>
        </p:nvSpPr>
        <p:spPr>
          <a:xfrm>
            <a:off x="3686600" y="1112100"/>
            <a:ext cx="4943100" cy="3298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Bot de telegram: Parking II7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Escribir </a:t>
            </a:r>
            <a:r>
              <a:rPr i="1" lang="en" sz="1400">
                <a:latin typeface="Roboto"/>
                <a:ea typeface="Roboto"/>
                <a:cs typeface="Roboto"/>
                <a:sym typeface="Roboto"/>
              </a:rPr>
              <a:t>/start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para conocer todos los comandos disponibles.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Comandos: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/ultregsensores.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/ultentrada.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/subirbarrera.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/regmatriculas.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/plazasOcupadas.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/plazasLibres.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/temp_hum_Parking.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/camara_ahora.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/frecFOTA.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88" y="1414012"/>
            <a:ext cx="2654424" cy="27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457200" y="368825"/>
            <a:ext cx="41301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TELEGRAM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289325" y="1170925"/>
            <a:ext cx="3128950" cy="3240075"/>
          </a:xfrm>
          <a:prstGeom prst="flowChartProcess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 txBox="1"/>
          <p:nvPr>
            <p:ph type="title"/>
          </p:nvPr>
        </p:nvSpPr>
        <p:spPr>
          <a:xfrm>
            <a:off x="3686600" y="1112100"/>
            <a:ext cx="4943100" cy="3298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Canal de difusión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: Parking–II7_Canal_Difusión.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A través de esta canal se notificará al usuario de diferentes sucesos ocurridos en el parking: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Número de plazas ocupadas y libres.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Entrada de un vehículo.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Cambios en la configuración.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Apertura y cierre de barrera.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3">
            <a:alphaModFix/>
          </a:blip>
          <a:srcRect b="42617" l="0" r="0" t="3334"/>
          <a:stretch/>
        </p:blipFill>
        <p:spPr>
          <a:xfrm>
            <a:off x="666375" y="1397938"/>
            <a:ext cx="2374849" cy="278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457200" y="368825"/>
            <a:ext cx="41301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TELEGRAM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1" name="Google Shape;281;p35"/>
          <p:cNvSpPr txBox="1"/>
          <p:nvPr>
            <p:ph type="title"/>
          </p:nvPr>
        </p:nvSpPr>
        <p:spPr>
          <a:xfrm>
            <a:off x="457200" y="852725"/>
            <a:ext cx="6857100" cy="32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.1. Visualización del estado de los sensores.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609525" y="1625400"/>
            <a:ext cx="44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5"/>
          <p:cNvSpPr txBox="1"/>
          <p:nvPr>
            <p:ph type="title"/>
          </p:nvPr>
        </p:nvSpPr>
        <p:spPr>
          <a:xfrm>
            <a:off x="457200" y="1336625"/>
            <a:ext cx="1578900" cy="323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/ultregsensores</a:t>
            </a:r>
            <a:endParaRPr sz="1800"/>
          </a:p>
        </p:txBody>
      </p:sp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00" y="1820525"/>
            <a:ext cx="2942775" cy="13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/>
          <p:nvPr>
            <p:ph type="title"/>
          </p:nvPr>
        </p:nvSpPr>
        <p:spPr>
          <a:xfrm>
            <a:off x="457200" y="3285600"/>
            <a:ext cx="2714700" cy="10971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91919"/>
                </a:solidFill>
              </a:rPr>
              <a:t>A través de este comando se obtienen los últimos datos captados por los sensores y la fecha en la que fueron registrados.</a:t>
            </a:r>
            <a:endParaRPr sz="700">
              <a:solidFill>
                <a:srgbClr val="191919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91919"/>
              </a:solidFill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"/>
              <a:buChar char="●"/>
            </a:pPr>
            <a:r>
              <a:rPr lang="en" sz="700">
                <a:solidFill>
                  <a:srgbClr val="191919"/>
                </a:solidFill>
              </a:rPr>
              <a:t>Número de plaza.</a:t>
            </a:r>
            <a:endParaRPr sz="700">
              <a:solidFill>
                <a:srgbClr val="191919"/>
              </a:solidFill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"/>
              <a:buChar char="●"/>
            </a:pPr>
            <a:r>
              <a:rPr lang="en" sz="700">
                <a:solidFill>
                  <a:srgbClr val="191919"/>
                </a:solidFill>
              </a:rPr>
              <a:t>Estado de ocupación de la palza.</a:t>
            </a:r>
            <a:endParaRPr sz="700">
              <a:solidFill>
                <a:srgbClr val="191919"/>
              </a:solidFill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"/>
              <a:buChar char="●"/>
            </a:pPr>
            <a:r>
              <a:rPr lang="en" sz="700">
                <a:solidFill>
                  <a:srgbClr val="191919"/>
                </a:solidFill>
              </a:rPr>
              <a:t>Temperatura y humedad.</a:t>
            </a:r>
            <a:endParaRPr sz="700">
              <a:solidFill>
                <a:srgbClr val="191919"/>
              </a:solidFill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"/>
              <a:buChar char="●"/>
            </a:pPr>
            <a:r>
              <a:rPr lang="en" sz="700">
                <a:solidFill>
                  <a:srgbClr val="191919"/>
                </a:solidFill>
              </a:rPr>
              <a:t>Fecha del registro.</a:t>
            </a:r>
            <a:endParaRPr sz="700">
              <a:solidFill>
                <a:srgbClr val="191919"/>
              </a:solidFill>
            </a:endParaRPr>
          </a:p>
        </p:txBody>
      </p:sp>
      <p:sp>
        <p:nvSpPr>
          <p:cNvPr id="286" name="Google Shape;286;p35"/>
          <p:cNvSpPr txBox="1"/>
          <p:nvPr>
            <p:ph type="title"/>
          </p:nvPr>
        </p:nvSpPr>
        <p:spPr>
          <a:xfrm>
            <a:off x="4306500" y="1336625"/>
            <a:ext cx="20049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/temp_hum_parking</a:t>
            </a:r>
            <a:endParaRPr sz="1800"/>
          </a:p>
        </p:txBody>
      </p:sp>
      <p:pic>
        <p:nvPicPr>
          <p:cNvPr id="287" name="Google Shape;28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975" y="1820525"/>
            <a:ext cx="3086328" cy="12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5"/>
          <p:cNvSpPr txBox="1"/>
          <p:nvPr>
            <p:ph type="title"/>
          </p:nvPr>
        </p:nvSpPr>
        <p:spPr>
          <a:xfrm>
            <a:off x="4306500" y="3285600"/>
            <a:ext cx="2714700" cy="529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91919"/>
                </a:solidFill>
              </a:rPr>
              <a:t>Se obtienen la temperatura media y humedad relativa del parking en los últimos 5 minutos.</a:t>
            </a:r>
            <a:endParaRPr sz="7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457200" y="368825"/>
            <a:ext cx="41301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TELEGRAM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4" name="Google Shape;294;p36"/>
          <p:cNvSpPr txBox="1"/>
          <p:nvPr>
            <p:ph type="title"/>
          </p:nvPr>
        </p:nvSpPr>
        <p:spPr>
          <a:xfrm>
            <a:off x="457200" y="852725"/>
            <a:ext cx="6867900" cy="32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.2. Visualización del estado de ocupación de plaza.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609525" y="1625400"/>
            <a:ext cx="44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6"/>
          <p:cNvSpPr txBox="1"/>
          <p:nvPr/>
        </p:nvSpPr>
        <p:spPr>
          <a:xfrm>
            <a:off x="609525" y="1625400"/>
            <a:ext cx="44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6"/>
          <p:cNvSpPr txBox="1"/>
          <p:nvPr>
            <p:ph type="title"/>
          </p:nvPr>
        </p:nvSpPr>
        <p:spPr>
          <a:xfrm>
            <a:off x="457200" y="1336625"/>
            <a:ext cx="1578900" cy="323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/ultregsensores</a:t>
            </a:r>
            <a:endParaRPr sz="1800"/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00" y="1820525"/>
            <a:ext cx="2942775" cy="13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 txBox="1"/>
          <p:nvPr>
            <p:ph type="title"/>
          </p:nvPr>
        </p:nvSpPr>
        <p:spPr>
          <a:xfrm>
            <a:off x="457200" y="3285600"/>
            <a:ext cx="2714700" cy="10971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91919"/>
                </a:solidFill>
              </a:rPr>
              <a:t>A través de este comando se obtienen los últimos datos captados por los sensores y la fecha en la que fueron registrados.</a:t>
            </a:r>
            <a:endParaRPr sz="700">
              <a:solidFill>
                <a:srgbClr val="191919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91919"/>
              </a:solidFill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"/>
              <a:buChar char="●"/>
            </a:pPr>
            <a:r>
              <a:rPr lang="en" sz="700">
                <a:solidFill>
                  <a:srgbClr val="191919"/>
                </a:solidFill>
              </a:rPr>
              <a:t>Número de plaza.</a:t>
            </a:r>
            <a:endParaRPr sz="700">
              <a:solidFill>
                <a:srgbClr val="191919"/>
              </a:solidFill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"/>
              <a:buChar char="●"/>
            </a:pPr>
            <a:r>
              <a:rPr lang="en" sz="700">
                <a:solidFill>
                  <a:srgbClr val="191919"/>
                </a:solidFill>
              </a:rPr>
              <a:t>Estado de ocupación de la palza.</a:t>
            </a:r>
            <a:endParaRPr sz="700">
              <a:solidFill>
                <a:srgbClr val="191919"/>
              </a:solidFill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"/>
              <a:buChar char="●"/>
            </a:pPr>
            <a:r>
              <a:rPr lang="en" sz="700">
                <a:solidFill>
                  <a:srgbClr val="191919"/>
                </a:solidFill>
              </a:rPr>
              <a:t>Temperatura y humedad.</a:t>
            </a:r>
            <a:endParaRPr sz="700">
              <a:solidFill>
                <a:srgbClr val="191919"/>
              </a:solidFill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"/>
              <a:buChar char="●"/>
            </a:pPr>
            <a:r>
              <a:rPr lang="en" sz="700">
                <a:solidFill>
                  <a:srgbClr val="191919"/>
                </a:solidFill>
              </a:rPr>
              <a:t>Fecha del registro.</a:t>
            </a:r>
            <a:endParaRPr sz="700">
              <a:solidFill>
                <a:srgbClr val="191919"/>
              </a:solidFill>
            </a:endParaRPr>
          </a:p>
        </p:txBody>
      </p:sp>
      <p:sp>
        <p:nvSpPr>
          <p:cNvPr id="300" name="Google Shape;300;p36"/>
          <p:cNvSpPr txBox="1"/>
          <p:nvPr>
            <p:ph type="title"/>
          </p:nvPr>
        </p:nvSpPr>
        <p:spPr>
          <a:xfrm>
            <a:off x="4038625" y="1336625"/>
            <a:ext cx="20049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/plazasLibres</a:t>
            </a:r>
            <a:endParaRPr sz="1800"/>
          </a:p>
        </p:txBody>
      </p:sp>
      <p:pic>
        <p:nvPicPr>
          <p:cNvPr id="301" name="Google Shape;30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600" y="1820525"/>
            <a:ext cx="3044056" cy="10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6"/>
          <p:cNvSpPr txBox="1"/>
          <p:nvPr>
            <p:ph type="title"/>
          </p:nvPr>
        </p:nvSpPr>
        <p:spPr>
          <a:xfrm>
            <a:off x="4105300" y="3214250"/>
            <a:ext cx="2004900" cy="3234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/plazasOcupadas</a:t>
            </a:r>
            <a:endParaRPr sz="1800"/>
          </a:p>
        </p:txBody>
      </p:sp>
      <p:pic>
        <p:nvPicPr>
          <p:cNvPr id="303" name="Google Shape;30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5675" y="3691150"/>
            <a:ext cx="3132300" cy="10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6"/>
          <p:cNvSpPr txBox="1"/>
          <p:nvPr>
            <p:ph type="title"/>
          </p:nvPr>
        </p:nvSpPr>
        <p:spPr>
          <a:xfrm>
            <a:off x="7156575" y="2711400"/>
            <a:ext cx="1844700" cy="1049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91919"/>
                </a:solidFill>
              </a:rPr>
              <a:t>Se proporciona información sobre las plazas libres y plazas ocupadas en el parking en los últimos 5 minutos.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457200" y="368825"/>
            <a:ext cx="41301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TELEGRAM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37"/>
          <p:cNvSpPr txBox="1"/>
          <p:nvPr>
            <p:ph type="title"/>
          </p:nvPr>
        </p:nvSpPr>
        <p:spPr>
          <a:xfrm>
            <a:off x="457200" y="852725"/>
            <a:ext cx="6867900" cy="32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.3. Control sobre actuadores.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609525" y="1625400"/>
            <a:ext cx="44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609525" y="1625400"/>
            <a:ext cx="44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7"/>
          <p:cNvSpPr txBox="1"/>
          <p:nvPr>
            <p:ph type="title"/>
          </p:nvPr>
        </p:nvSpPr>
        <p:spPr>
          <a:xfrm>
            <a:off x="457200" y="1336625"/>
            <a:ext cx="1578900" cy="323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/subirbarrera</a:t>
            </a:r>
            <a:endParaRPr sz="1800"/>
          </a:p>
        </p:txBody>
      </p:sp>
      <p:sp>
        <p:nvSpPr>
          <p:cNvPr id="314" name="Google Shape;314;p37"/>
          <p:cNvSpPr txBox="1"/>
          <p:nvPr>
            <p:ph type="title"/>
          </p:nvPr>
        </p:nvSpPr>
        <p:spPr>
          <a:xfrm>
            <a:off x="4306500" y="1336625"/>
            <a:ext cx="20049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/bajarbarrera</a:t>
            </a:r>
            <a:endParaRPr sz="1800"/>
          </a:p>
        </p:txBody>
      </p:sp>
      <p:pic>
        <p:nvPicPr>
          <p:cNvPr id="315" name="Google Shape;3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847000"/>
            <a:ext cx="2609249" cy="5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607" y="1820525"/>
            <a:ext cx="2667192" cy="6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/>
          <p:nvPr/>
        </p:nvSpPr>
        <p:spPr>
          <a:xfrm>
            <a:off x="3986225" y="2871800"/>
            <a:ext cx="4500600" cy="2093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CANAL DE DIFUSIÓN: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18" name="Google Shape;31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8813" y="3270288"/>
            <a:ext cx="4229674" cy="14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7"/>
          <p:cNvSpPr/>
          <p:nvPr/>
        </p:nvSpPr>
        <p:spPr>
          <a:xfrm rot="5400000">
            <a:off x="3215825" y="3307125"/>
            <a:ext cx="912300" cy="628500"/>
          </a:xfrm>
          <a:prstGeom prst="bentUpArrow">
            <a:avLst>
              <a:gd fmla="val 30457" name="adj1"/>
              <a:gd fmla="val 32608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2989029" y="2474875"/>
            <a:ext cx="955800" cy="9555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"/>
          <p:cNvSpPr txBox="1"/>
          <p:nvPr/>
        </p:nvSpPr>
        <p:spPr>
          <a:xfrm>
            <a:off x="3065225" y="2590277"/>
            <a:ext cx="13659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GENERAN MENSAJES EN </a:t>
            </a:r>
            <a:endParaRPr sz="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EL CANAL DE DIFUSIÓN.</a:t>
            </a:r>
            <a:endParaRPr sz="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title"/>
          </p:nvPr>
        </p:nvSpPr>
        <p:spPr>
          <a:xfrm>
            <a:off x="457200" y="368825"/>
            <a:ext cx="41301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TELEGRAM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" name="Google Shape;327;p38"/>
          <p:cNvSpPr txBox="1"/>
          <p:nvPr>
            <p:ph type="title"/>
          </p:nvPr>
        </p:nvSpPr>
        <p:spPr>
          <a:xfrm>
            <a:off x="457200" y="852725"/>
            <a:ext cx="6867900" cy="32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.4. Configuración de actualización.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38"/>
          <p:cNvSpPr txBox="1"/>
          <p:nvPr>
            <p:ph type="title"/>
          </p:nvPr>
        </p:nvSpPr>
        <p:spPr>
          <a:xfrm>
            <a:off x="457200" y="1336625"/>
            <a:ext cx="1578900" cy="323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/frecFOTA</a:t>
            </a:r>
            <a:endParaRPr sz="1800"/>
          </a:p>
        </p:txBody>
      </p:sp>
      <p:sp>
        <p:nvSpPr>
          <p:cNvPr id="329" name="Google Shape;329;p38"/>
          <p:cNvSpPr/>
          <p:nvPr/>
        </p:nvSpPr>
        <p:spPr>
          <a:xfrm>
            <a:off x="3986225" y="3492775"/>
            <a:ext cx="4500600" cy="1529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CANAL DE DIFUSIÓN: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0" name="Google Shape;330;p38"/>
          <p:cNvSpPr/>
          <p:nvPr/>
        </p:nvSpPr>
        <p:spPr>
          <a:xfrm rot="5400000">
            <a:off x="3280175" y="3371225"/>
            <a:ext cx="826500" cy="585600"/>
          </a:xfrm>
          <a:prstGeom prst="bentUpArrow">
            <a:avLst>
              <a:gd fmla="val 30457" name="adj1"/>
              <a:gd fmla="val 32608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25" y="1814100"/>
            <a:ext cx="2494825" cy="12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8"/>
          <p:cNvSpPr txBox="1"/>
          <p:nvPr>
            <p:ph type="title"/>
          </p:nvPr>
        </p:nvSpPr>
        <p:spPr>
          <a:xfrm>
            <a:off x="300125" y="3288425"/>
            <a:ext cx="2714700" cy="598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91919"/>
                </a:solidFill>
              </a:rPr>
              <a:t>Permite al usuario elegir entre varios valores que configuran la frecuencia de FOTA.</a:t>
            </a:r>
            <a:endParaRPr sz="700">
              <a:solidFill>
                <a:srgbClr val="191919"/>
              </a:solidFill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2989029" y="2474875"/>
            <a:ext cx="955800" cy="9555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 txBox="1"/>
          <p:nvPr/>
        </p:nvSpPr>
        <p:spPr>
          <a:xfrm>
            <a:off x="3010475" y="2613627"/>
            <a:ext cx="13659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GENERA UN  MENSAJE EN </a:t>
            </a:r>
            <a:endParaRPr sz="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EL CANAL DE DIFUSIÓN.</a:t>
            </a:r>
            <a:endParaRPr sz="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35" name="Google Shape;3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100" y="3932325"/>
            <a:ext cx="4202850" cy="9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type="title"/>
          </p:nvPr>
        </p:nvSpPr>
        <p:spPr>
          <a:xfrm>
            <a:off x="457200" y="368825"/>
            <a:ext cx="41301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TELEGRAM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1" name="Google Shape;341;p39"/>
          <p:cNvSpPr txBox="1"/>
          <p:nvPr>
            <p:ph type="title"/>
          </p:nvPr>
        </p:nvSpPr>
        <p:spPr>
          <a:xfrm>
            <a:off x="457200" y="852725"/>
            <a:ext cx="6867900" cy="32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.6. Control de entradas al parking.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" name="Google Shape;342;p39"/>
          <p:cNvSpPr/>
          <p:nvPr/>
        </p:nvSpPr>
        <p:spPr>
          <a:xfrm>
            <a:off x="457200" y="1595850"/>
            <a:ext cx="3937800" cy="31092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CANAL DE DIFUSIÓN: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43" name="Google Shape;3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00" y="1948725"/>
            <a:ext cx="3428850" cy="25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9"/>
          <p:cNvSpPr txBox="1"/>
          <p:nvPr>
            <p:ph type="title"/>
          </p:nvPr>
        </p:nvSpPr>
        <p:spPr>
          <a:xfrm>
            <a:off x="4654325" y="2695113"/>
            <a:ext cx="1844700" cy="1049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91919"/>
                </a:solidFill>
              </a:rPr>
              <a:t>Cada vez que se realiza una entrada al parking se envían los datos de fecha y matrícula al canal de difusión. Todo ello acompañado de una imagen del momento de la entrada.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>
            <p:ph type="title"/>
          </p:nvPr>
        </p:nvSpPr>
        <p:spPr>
          <a:xfrm>
            <a:off x="457200" y="368825"/>
            <a:ext cx="41301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TELEGRAM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40"/>
          <p:cNvSpPr txBox="1"/>
          <p:nvPr>
            <p:ph type="title"/>
          </p:nvPr>
        </p:nvSpPr>
        <p:spPr>
          <a:xfrm>
            <a:off x="457200" y="852725"/>
            <a:ext cx="6867900" cy="32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2.5. Información de entrada.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609525" y="1625400"/>
            <a:ext cx="44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40"/>
          <p:cNvSpPr txBox="1"/>
          <p:nvPr>
            <p:ph type="title"/>
          </p:nvPr>
        </p:nvSpPr>
        <p:spPr>
          <a:xfrm>
            <a:off x="457200" y="1336625"/>
            <a:ext cx="1578900" cy="323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/ultentrada</a:t>
            </a:r>
            <a:endParaRPr sz="1800"/>
          </a:p>
        </p:txBody>
      </p:sp>
      <p:sp>
        <p:nvSpPr>
          <p:cNvPr id="353" name="Google Shape;353;p40"/>
          <p:cNvSpPr/>
          <p:nvPr/>
        </p:nvSpPr>
        <p:spPr>
          <a:xfrm>
            <a:off x="3978400" y="3509975"/>
            <a:ext cx="4500600" cy="1529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CANAL DE DIFUSIÓN: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4" name="Google Shape;354;p40"/>
          <p:cNvSpPr/>
          <p:nvPr/>
        </p:nvSpPr>
        <p:spPr>
          <a:xfrm rot="5400000">
            <a:off x="3280175" y="3371225"/>
            <a:ext cx="826500" cy="585600"/>
          </a:xfrm>
          <a:prstGeom prst="bentUpArrow">
            <a:avLst>
              <a:gd fmla="val 30457" name="adj1"/>
              <a:gd fmla="val 32608" name="adj2"/>
              <a:gd fmla="val 25000" name="adj3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0"/>
          <p:cNvSpPr txBox="1"/>
          <p:nvPr>
            <p:ph type="title"/>
          </p:nvPr>
        </p:nvSpPr>
        <p:spPr>
          <a:xfrm>
            <a:off x="300025" y="2656375"/>
            <a:ext cx="2533500" cy="598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91919"/>
                </a:solidFill>
              </a:rPr>
              <a:t>Muestra la información referente al último registro de entrada:</a:t>
            </a:r>
            <a:endParaRPr sz="700">
              <a:solidFill>
                <a:srgbClr val="191919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191919"/>
              </a:solidFill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"/>
              <a:buChar char="●"/>
            </a:pPr>
            <a:r>
              <a:rPr lang="en" sz="700">
                <a:solidFill>
                  <a:srgbClr val="191919"/>
                </a:solidFill>
              </a:rPr>
              <a:t>Matrícula del vehículo. </a:t>
            </a:r>
            <a:endParaRPr sz="700">
              <a:solidFill>
                <a:srgbClr val="191919"/>
              </a:solidFill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"/>
              <a:buChar char="●"/>
            </a:pPr>
            <a:r>
              <a:rPr lang="en" sz="700">
                <a:solidFill>
                  <a:srgbClr val="191919"/>
                </a:solidFill>
              </a:rPr>
              <a:t>Fecha de llegada.</a:t>
            </a:r>
            <a:endParaRPr sz="700">
              <a:solidFill>
                <a:srgbClr val="191919"/>
              </a:solidFill>
            </a:endParaRPr>
          </a:p>
        </p:txBody>
      </p:sp>
      <p:sp>
        <p:nvSpPr>
          <p:cNvPr id="356" name="Google Shape;356;p40"/>
          <p:cNvSpPr/>
          <p:nvPr/>
        </p:nvSpPr>
        <p:spPr>
          <a:xfrm>
            <a:off x="2989029" y="2474875"/>
            <a:ext cx="955800" cy="9555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"/>
          <p:cNvSpPr txBox="1"/>
          <p:nvPr/>
        </p:nvSpPr>
        <p:spPr>
          <a:xfrm>
            <a:off x="3010475" y="2613627"/>
            <a:ext cx="13659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GENERA UN  MENSAJE EN </a:t>
            </a:r>
            <a:endParaRPr sz="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EL CANAL DE DIFUSIÓN.</a:t>
            </a:r>
            <a:endParaRPr sz="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58" name="Google Shape;3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24" y="1780948"/>
            <a:ext cx="2533599" cy="7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0"/>
          <p:cNvSpPr txBox="1"/>
          <p:nvPr>
            <p:ph type="title"/>
          </p:nvPr>
        </p:nvSpPr>
        <p:spPr>
          <a:xfrm>
            <a:off x="4306500" y="1336625"/>
            <a:ext cx="20049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/camara_ahora</a:t>
            </a:r>
            <a:endParaRPr sz="1800"/>
          </a:p>
        </p:txBody>
      </p:sp>
      <p:pic>
        <p:nvPicPr>
          <p:cNvPr id="360" name="Google Shape;36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0275" y="1789675"/>
            <a:ext cx="2179144" cy="15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0"/>
          <p:cNvSpPr txBox="1"/>
          <p:nvPr>
            <p:ph type="title"/>
          </p:nvPr>
        </p:nvSpPr>
        <p:spPr>
          <a:xfrm>
            <a:off x="6642125" y="1809588"/>
            <a:ext cx="1844700" cy="1049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91919"/>
                </a:solidFill>
              </a:rPr>
              <a:t>Brinda al usuario la posibilidad de obtener una imagen de la entrada del parking al momento.</a:t>
            </a:r>
            <a:endParaRPr sz="1800"/>
          </a:p>
        </p:txBody>
      </p:sp>
      <p:pic>
        <p:nvPicPr>
          <p:cNvPr id="362" name="Google Shape;36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6775" y="3864488"/>
            <a:ext cx="3643850" cy="10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/>
          <p:nvPr>
            <p:ph type="title"/>
          </p:nvPr>
        </p:nvSpPr>
        <p:spPr>
          <a:xfrm>
            <a:off x="457200" y="368825"/>
            <a:ext cx="41301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CÁMARA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41"/>
          <p:cNvSpPr txBox="1"/>
          <p:nvPr>
            <p:ph type="title"/>
          </p:nvPr>
        </p:nvSpPr>
        <p:spPr>
          <a:xfrm>
            <a:off x="457200" y="852725"/>
            <a:ext cx="6867900" cy="32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3.1 Interfaz de la cámara.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457200" y="1433788"/>
            <a:ext cx="5148125" cy="2978100"/>
          </a:xfrm>
          <a:prstGeom prst="flowChartProcess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25" y="1649338"/>
            <a:ext cx="4752474" cy="254702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1"/>
          <p:cNvSpPr txBox="1"/>
          <p:nvPr>
            <p:ph type="title"/>
          </p:nvPr>
        </p:nvSpPr>
        <p:spPr>
          <a:xfrm>
            <a:off x="5889400" y="1433800"/>
            <a:ext cx="2226900" cy="3234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IP cámara: 192.168.1.105</a:t>
            </a:r>
            <a:endParaRPr sz="1800"/>
          </a:p>
        </p:txBody>
      </p:sp>
      <p:sp>
        <p:nvSpPr>
          <p:cNvPr id="372" name="Google Shape;372;p41"/>
          <p:cNvSpPr txBox="1"/>
          <p:nvPr>
            <p:ph type="title"/>
          </p:nvPr>
        </p:nvSpPr>
        <p:spPr>
          <a:xfrm>
            <a:off x="5889400" y="1908975"/>
            <a:ext cx="2697300" cy="486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91919"/>
                </a:solidFill>
              </a:rPr>
              <a:t>Se accede a la interfaz de la cámara a través de su IP.</a:t>
            </a:r>
            <a:endParaRPr sz="700">
              <a:solidFill>
                <a:srgbClr val="191919"/>
              </a:solidFill>
            </a:endParaRPr>
          </a:p>
        </p:txBody>
      </p:sp>
      <p:sp>
        <p:nvSpPr>
          <p:cNvPr id="373" name="Google Shape;373;p41"/>
          <p:cNvSpPr/>
          <p:nvPr/>
        </p:nvSpPr>
        <p:spPr>
          <a:xfrm>
            <a:off x="663000" y="1967575"/>
            <a:ext cx="1122900" cy="222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1"/>
          <p:cNvSpPr txBox="1"/>
          <p:nvPr>
            <p:ph type="title"/>
          </p:nvPr>
        </p:nvSpPr>
        <p:spPr>
          <a:xfrm>
            <a:off x="1839325" y="3645825"/>
            <a:ext cx="972900" cy="486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Ajustes de la cámara.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375" name="Google Shape;375;p41"/>
          <p:cNvSpPr/>
          <p:nvPr/>
        </p:nvSpPr>
        <p:spPr>
          <a:xfrm>
            <a:off x="1796475" y="2074500"/>
            <a:ext cx="1015800" cy="791400"/>
          </a:xfrm>
          <a:prstGeom prst="rect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1"/>
          <p:cNvSpPr txBox="1"/>
          <p:nvPr>
            <p:ph type="title"/>
          </p:nvPr>
        </p:nvSpPr>
        <p:spPr>
          <a:xfrm>
            <a:off x="2879275" y="2328600"/>
            <a:ext cx="972900" cy="486300"/>
          </a:xfrm>
          <a:prstGeom prst="rect">
            <a:avLst/>
          </a:prstGeom>
          <a:solidFill>
            <a:srgbClr val="A4C2F4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91919"/>
                </a:solidFill>
              </a:rPr>
              <a:t>Visualizador de la cámara en directo.</a:t>
            </a:r>
            <a:endParaRPr sz="700">
              <a:solidFill>
                <a:srgbClr val="191919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>
            <a:off x="663000" y="1860650"/>
            <a:ext cx="4182600" cy="106800"/>
          </a:xfrm>
          <a:prstGeom prst="rect">
            <a:avLst/>
          </a:prstGeom>
          <a:solidFill>
            <a:srgbClr val="3938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57200" y="368825"/>
            <a:ext cx="8229600" cy="3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AUTOMATIZADO</a:t>
            </a:r>
            <a:endParaRPr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457200" y="1133500"/>
            <a:ext cx="4943100" cy="14436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 la aplicación parking automatizado se consigue la apertura de la barrera del parking a través del reconocimiento de matrícula así como toda la información referente al estado de las plazas.</a:t>
            </a:r>
            <a:endParaRPr b="1"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502575" y="2823050"/>
            <a:ext cx="3593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Contenido: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Sensor de proximidad.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Sensor de temperatura y humedad.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Cámara de reconocimiento.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5400300" y="2368746"/>
            <a:ext cx="3806425" cy="285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57200" y="368825"/>
            <a:ext cx="41301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ÍNDICE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502550" y="477050"/>
            <a:ext cx="59562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Uso en Dashboard.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Visualización de estado de los sensores.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Visualización de estado de ocupación de plaza.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Control sobre actuadores.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Configuración de actualización.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Registros de actividad.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Uso en Telegram.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Visualización de estado de los sensores.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Visualización de estado de ocupación de la plaza.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Control sobre actuadores.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Configuración de actualización.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Información de entradas.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Control de entradas al parking.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Cámara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Interfaz de la cámara.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5400300" y="2368746"/>
            <a:ext cx="3806425" cy="285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57200" y="368825"/>
            <a:ext cx="41301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DASHBOARD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60" name="Google Shape;160;p27"/>
          <p:cNvGrpSpPr/>
          <p:nvPr/>
        </p:nvGrpSpPr>
        <p:grpSpPr>
          <a:xfrm>
            <a:off x="356914" y="1137513"/>
            <a:ext cx="1706160" cy="1812305"/>
            <a:chOff x="720058" y="1524152"/>
            <a:chExt cx="2132700" cy="2587898"/>
          </a:xfrm>
        </p:grpSpPr>
        <p:sp>
          <p:nvSpPr>
            <p:cNvPr id="161" name="Google Shape;161;p27"/>
            <p:cNvSpPr/>
            <p:nvPr/>
          </p:nvSpPr>
          <p:spPr>
            <a:xfrm>
              <a:off x="720058" y="1524152"/>
              <a:ext cx="2132700" cy="2262000"/>
            </a:xfrm>
            <a:prstGeom prst="roundRect">
              <a:avLst>
                <a:gd fmla="val 9976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1429220" y="3398650"/>
              <a:ext cx="713400" cy="7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7"/>
          <p:cNvSpPr txBox="1"/>
          <p:nvPr/>
        </p:nvSpPr>
        <p:spPr>
          <a:xfrm flipH="1">
            <a:off x="356935" y="1223248"/>
            <a:ext cx="17076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PLAZAS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 flipH="1">
            <a:off x="-143775" y="1605225"/>
            <a:ext cx="26220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-Datos de temperatura.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-Datos de humedad.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-Número de plaza.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-Ocupación de la plaza.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5" name="Google Shape;165;p27"/>
          <p:cNvGrpSpPr/>
          <p:nvPr/>
        </p:nvGrpSpPr>
        <p:grpSpPr>
          <a:xfrm>
            <a:off x="7033389" y="1137513"/>
            <a:ext cx="1706160" cy="1812305"/>
            <a:chOff x="720058" y="1524152"/>
            <a:chExt cx="2132700" cy="2587898"/>
          </a:xfrm>
        </p:grpSpPr>
        <p:sp>
          <p:nvSpPr>
            <p:cNvPr id="166" name="Google Shape;166;p27"/>
            <p:cNvSpPr/>
            <p:nvPr/>
          </p:nvSpPr>
          <p:spPr>
            <a:xfrm>
              <a:off x="720058" y="1524152"/>
              <a:ext cx="2132700" cy="2262000"/>
            </a:xfrm>
            <a:prstGeom prst="roundRect">
              <a:avLst>
                <a:gd fmla="val 997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1429220" y="3398650"/>
              <a:ext cx="713400" cy="71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7"/>
          <p:cNvSpPr txBox="1"/>
          <p:nvPr/>
        </p:nvSpPr>
        <p:spPr>
          <a:xfrm flipH="1">
            <a:off x="7033410" y="1223248"/>
            <a:ext cx="17076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ENTRADA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 flipH="1">
            <a:off x="6468550" y="1605225"/>
            <a:ext cx="26220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-Apertura y cierre barrera.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-Estado de la barrera.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-Última entrada.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0" name="Google Shape;170;p27"/>
          <p:cNvGrpSpPr/>
          <p:nvPr/>
        </p:nvGrpSpPr>
        <p:grpSpPr>
          <a:xfrm>
            <a:off x="378289" y="3214713"/>
            <a:ext cx="1706160" cy="1812305"/>
            <a:chOff x="720058" y="1524152"/>
            <a:chExt cx="2132700" cy="2587898"/>
          </a:xfrm>
        </p:grpSpPr>
        <p:sp>
          <p:nvSpPr>
            <p:cNvPr id="171" name="Google Shape;171;p27"/>
            <p:cNvSpPr/>
            <p:nvPr/>
          </p:nvSpPr>
          <p:spPr>
            <a:xfrm>
              <a:off x="720058" y="1524152"/>
              <a:ext cx="2132700" cy="2262000"/>
            </a:xfrm>
            <a:prstGeom prst="roundRect">
              <a:avLst>
                <a:gd fmla="val 9976" name="adj"/>
              </a:avLst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429220" y="3398650"/>
              <a:ext cx="713400" cy="7134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7"/>
          <p:cNvSpPr txBox="1"/>
          <p:nvPr/>
        </p:nvSpPr>
        <p:spPr>
          <a:xfrm flipH="1">
            <a:off x="378310" y="3300448"/>
            <a:ext cx="17076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REGISTROS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 flipH="1">
            <a:off x="-229950" y="3693125"/>
            <a:ext cx="29241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-Datos de  registros.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-Datos del último registro.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-Filtrado de registros.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-Descarga de registros.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5" name="Google Shape;175;p27"/>
          <p:cNvGrpSpPr/>
          <p:nvPr/>
        </p:nvGrpSpPr>
        <p:grpSpPr>
          <a:xfrm>
            <a:off x="7069139" y="3214713"/>
            <a:ext cx="1706160" cy="1812305"/>
            <a:chOff x="720058" y="1524152"/>
            <a:chExt cx="2132700" cy="2587898"/>
          </a:xfrm>
        </p:grpSpPr>
        <p:sp>
          <p:nvSpPr>
            <p:cNvPr id="176" name="Google Shape;176;p27"/>
            <p:cNvSpPr/>
            <p:nvPr/>
          </p:nvSpPr>
          <p:spPr>
            <a:xfrm>
              <a:off x="720058" y="1524152"/>
              <a:ext cx="2132700" cy="2262000"/>
            </a:xfrm>
            <a:prstGeom prst="roundRect">
              <a:avLst>
                <a:gd fmla="val 9976" name="adj"/>
              </a:avLst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429220" y="3398650"/>
              <a:ext cx="713400" cy="7134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27"/>
          <p:cNvSpPr txBox="1"/>
          <p:nvPr/>
        </p:nvSpPr>
        <p:spPr>
          <a:xfrm flipH="1">
            <a:off x="7003774" y="3300450"/>
            <a:ext cx="18369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CONFIGURACIÓN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 flipH="1">
            <a:off x="6460900" y="3693125"/>
            <a:ext cx="29241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-FOTA.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-Tiempo de escucha.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7037" l="0" r="0" t="0"/>
          <a:stretch/>
        </p:blipFill>
        <p:spPr>
          <a:xfrm>
            <a:off x="2925850" y="1841825"/>
            <a:ext cx="3303351" cy="2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 rotWithShape="1">
          <a:blip r:embed="rId4">
            <a:alphaModFix/>
          </a:blip>
          <a:srcRect b="0" l="0" r="67418" t="0"/>
          <a:stretch/>
        </p:blipFill>
        <p:spPr>
          <a:xfrm>
            <a:off x="3047600" y="1137525"/>
            <a:ext cx="3101076" cy="6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57200" y="368825"/>
            <a:ext cx="41301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DASHBOARD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457200" y="852725"/>
            <a:ext cx="6857100" cy="32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1.1. Visualización del estado de los sensores.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609525" y="1625400"/>
            <a:ext cx="44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425" y="1400825"/>
            <a:ext cx="6072874" cy="28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 amt="44000"/>
          </a:blip>
          <a:stretch>
            <a:fillRect/>
          </a:stretch>
        </p:blipFill>
        <p:spPr>
          <a:xfrm>
            <a:off x="4256100" y="1678850"/>
            <a:ext cx="3058200" cy="25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1347350" y="1710925"/>
            <a:ext cx="1486500" cy="2235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2871350" y="1710925"/>
            <a:ext cx="1384800" cy="2235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5983704" y="2566499"/>
            <a:ext cx="1170300" cy="11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5983700" y="2789925"/>
            <a:ext cx="16728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-Guage con último valor de humedad</a:t>
            </a:r>
            <a:endParaRPr sz="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-Tabla con histórico de valores de </a:t>
            </a:r>
            <a:endParaRPr sz="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humedad.</a:t>
            </a:r>
            <a:endParaRPr sz="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4414479" y="2566499"/>
            <a:ext cx="1170300" cy="117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4414475" y="2789925"/>
            <a:ext cx="16728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-Guage con último valor de </a:t>
            </a:r>
            <a:endParaRPr sz="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temperatura.</a:t>
            </a:r>
            <a:endParaRPr sz="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-Tabla con histórico de valores de </a:t>
            </a:r>
            <a:endParaRPr sz="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temperatura.</a:t>
            </a:r>
            <a:endParaRPr sz="6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1300" y="2645675"/>
            <a:ext cx="215100" cy="2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2075" y="2645675"/>
            <a:ext cx="215100" cy="2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457200" y="368825"/>
            <a:ext cx="41301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DASHBOARD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Google Shape;204;p29"/>
          <p:cNvSpPr txBox="1"/>
          <p:nvPr>
            <p:ph type="title"/>
          </p:nvPr>
        </p:nvSpPr>
        <p:spPr>
          <a:xfrm>
            <a:off x="457200" y="852725"/>
            <a:ext cx="6867900" cy="32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1.2. Visualización del estado de ocupación de plaza.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609525" y="1625400"/>
            <a:ext cx="44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425" y="1400825"/>
            <a:ext cx="6072874" cy="28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 amt="44000"/>
          </a:blip>
          <a:stretch>
            <a:fillRect/>
          </a:stretch>
        </p:blipFill>
        <p:spPr>
          <a:xfrm>
            <a:off x="1241425" y="1678850"/>
            <a:ext cx="3046600" cy="25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/>
          <p:nvPr/>
        </p:nvSpPr>
        <p:spPr>
          <a:xfrm>
            <a:off x="4288025" y="1678850"/>
            <a:ext cx="1475700" cy="769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>
            <p:ph type="title"/>
          </p:nvPr>
        </p:nvSpPr>
        <p:spPr>
          <a:xfrm>
            <a:off x="4587300" y="2737500"/>
            <a:ext cx="2462100" cy="1144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 este bloque se indica el número de plaza referente a los datos que se están proporcionando.</a:t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Mediante un LED se suministra la información a cerca de la ocupación de la plaza:</a:t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SzPts val="700"/>
              <a:buFont typeface="Fira Sans Extra Condensed"/>
              <a:buChar char="●"/>
            </a:pPr>
            <a:r>
              <a:rPr b="1" lang="en" sz="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LED en rojo: plaza ocupada.</a:t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SzPts val="700"/>
              <a:buFont typeface="Fira Sans Extra Condensed"/>
              <a:buChar char="●"/>
            </a:pPr>
            <a:r>
              <a:rPr b="1" lang="en" sz="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LED apagado: plaza libre.</a:t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10" name="Google Shape;210;p29"/>
          <p:cNvGrpSpPr/>
          <p:nvPr/>
        </p:nvGrpSpPr>
        <p:grpSpPr>
          <a:xfrm>
            <a:off x="6693218" y="3497118"/>
            <a:ext cx="203839" cy="268274"/>
            <a:chOff x="3119678" y="3360146"/>
            <a:chExt cx="269343" cy="348543"/>
          </a:xfrm>
        </p:grpSpPr>
        <p:sp>
          <p:nvSpPr>
            <p:cNvPr id="211" name="Google Shape;211;p29"/>
            <p:cNvSpPr/>
            <p:nvPr/>
          </p:nvSpPr>
          <p:spPr>
            <a:xfrm>
              <a:off x="3268289" y="3498271"/>
              <a:ext cx="43782" cy="46728"/>
            </a:xfrm>
            <a:custGeom>
              <a:rect b="b" l="l" r="r" t="t"/>
              <a:pathLst>
                <a:path extrusionOk="0" h="1475" w="1382">
                  <a:moveTo>
                    <a:pt x="196" y="0"/>
                  </a:moveTo>
                  <a:cubicBezTo>
                    <a:pt x="137" y="0"/>
                    <a:pt x="81" y="35"/>
                    <a:pt x="48" y="93"/>
                  </a:cubicBezTo>
                  <a:cubicBezTo>
                    <a:pt x="0" y="164"/>
                    <a:pt x="36" y="272"/>
                    <a:pt x="119" y="319"/>
                  </a:cubicBezTo>
                  <a:cubicBezTo>
                    <a:pt x="584" y="557"/>
                    <a:pt x="905" y="926"/>
                    <a:pt x="1048" y="1355"/>
                  </a:cubicBezTo>
                  <a:cubicBezTo>
                    <a:pt x="1060" y="1438"/>
                    <a:pt x="1131" y="1474"/>
                    <a:pt x="1191" y="1474"/>
                  </a:cubicBezTo>
                  <a:cubicBezTo>
                    <a:pt x="1203" y="1474"/>
                    <a:pt x="1227" y="1474"/>
                    <a:pt x="1239" y="1462"/>
                  </a:cubicBezTo>
                  <a:cubicBezTo>
                    <a:pt x="1322" y="1415"/>
                    <a:pt x="1381" y="1331"/>
                    <a:pt x="1358" y="1236"/>
                  </a:cubicBezTo>
                  <a:cubicBezTo>
                    <a:pt x="1191" y="736"/>
                    <a:pt x="810" y="284"/>
                    <a:pt x="274" y="22"/>
                  </a:cubicBezTo>
                  <a:cubicBezTo>
                    <a:pt x="249" y="7"/>
                    <a:pt x="222" y="0"/>
                    <a:pt x="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3147208" y="3475176"/>
              <a:ext cx="214664" cy="233513"/>
            </a:xfrm>
            <a:custGeom>
              <a:rect b="b" l="l" r="r" t="t"/>
              <a:pathLst>
                <a:path extrusionOk="0" h="7371" w="6776">
                  <a:moveTo>
                    <a:pt x="3537" y="4608"/>
                  </a:moveTo>
                  <a:lnTo>
                    <a:pt x="3537" y="4989"/>
                  </a:lnTo>
                  <a:lnTo>
                    <a:pt x="3179" y="4989"/>
                  </a:lnTo>
                  <a:lnTo>
                    <a:pt x="3179" y="4608"/>
                  </a:lnTo>
                  <a:cubicBezTo>
                    <a:pt x="3239" y="4620"/>
                    <a:pt x="3298" y="4620"/>
                    <a:pt x="3358" y="4620"/>
                  </a:cubicBezTo>
                  <a:cubicBezTo>
                    <a:pt x="3417" y="4620"/>
                    <a:pt x="3477" y="4620"/>
                    <a:pt x="3537" y="4608"/>
                  </a:cubicBezTo>
                  <a:close/>
                  <a:moveTo>
                    <a:pt x="5977" y="5299"/>
                  </a:moveTo>
                  <a:lnTo>
                    <a:pt x="5977" y="5763"/>
                  </a:lnTo>
                  <a:lnTo>
                    <a:pt x="798" y="5763"/>
                  </a:lnTo>
                  <a:lnTo>
                    <a:pt x="798" y="5299"/>
                  </a:lnTo>
                  <a:close/>
                  <a:moveTo>
                    <a:pt x="3406" y="0"/>
                  </a:moveTo>
                  <a:cubicBezTo>
                    <a:pt x="2751" y="0"/>
                    <a:pt x="2132" y="262"/>
                    <a:pt x="1667" y="715"/>
                  </a:cubicBezTo>
                  <a:cubicBezTo>
                    <a:pt x="1203" y="1179"/>
                    <a:pt x="953" y="1798"/>
                    <a:pt x="953" y="2465"/>
                  </a:cubicBezTo>
                  <a:lnTo>
                    <a:pt x="953" y="2715"/>
                  </a:lnTo>
                  <a:cubicBezTo>
                    <a:pt x="953" y="2798"/>
                    <a:pt x="1024" y="2882"/>
                    <a:pt x="1120" y="2882"/>
                  </a:cubicBezTo>
                  <a:cubicBezTo>
                    <a:pt x="1203" y="2882"/>
                    <a:pt x="1274" y="2798"/>
                    <a:pt x="1274" y="2715"/>
                  </a:cubicBezTo>
                  <a:lnTo>
                    <a:pt x="1274" y="2465"/>
                  </a:lnTo>
                  <a:cubicBezTo>
                    <a:pt x="1274" y="1894"/>
                    <a:pt x="1501" y="1358"/>
                    <a:pt x="1905" y="953"/>
                  </a:cubicBezTo>
                  <a:cubicBezTo>
                    <a:pt x="2310" y="548"/>
                    <a:pt x="2846" y="334"/>
                    <a:pt x="3406" y="334"/>
                  </a:cubicBezTo>
                  <a:cubicBezTo>
                    <a:pt x="4584" y="334"/>
                    <a:pt x="5549" y="1286"/>
                    <a:pt x="5549" y="2477"/>
                  </a:cubicBezTo>
                  <a:lnTo>
                    <a:pt x="5549" y="4989"/>
                  </a:lnTo>
                  <a:lnTo>
                    <a:pt x="3882" y="4989"/>
                  </a:lnTo>
                  <a:lnTo>
                    <a:pt x="3882" y="4489"/>
                  </a:lnTo>
                  <a:cubicBezTo>
                    <a:pt x="4060" y="4382"/>
                    <a:pt x="4215" y="4203"/>
                    <a:pt x="4299" y="3989"/>
                  </a:cubicBezTo>
                  <a:cubicBezTo>
                    <a:pt x="4334" y="3906"/>
                    <a:pt x="4287" y="3810"/>
                    <a:pt x="4215" y="3787"/>
                  </a:cubicBezTo>
                  <a:cubicBezTo>
                    <a:pt x="4193" y="3778"/>
                    <a:pt x="4171" y="3775"/>
                    <a:pt x="4149" y="3775"/>
                  </a:cubicBezTo>
                  <a:cubicBezTo>
                    <a:pt x="4079" y="3775"/>
                    <a:pt x="4019" y="3815"/>
                    <a:pt x="4001" y="3870"/>
                  </a:cubicBezTo>
                  <a:cubicBezTo>
                    <a:pt x="3941" y="4037"/>
                    <a:pt x="3822" y="4156"/>
                    <a:pt x="3668" y="4227"/>
                  </a:cubicBezTo>
                  <a:lnTo>
                    <a:pt x="3656" y="4227"/>
                  </a:lnTo>
                  <a:cubicBezTo>
                    <a:pt x="3572" y="4263"/>
                    <a:pt x="3477" y="4287"/>
                    <a:pt x="3394" y="4287"/>
                  </a:cubicBezTo>
                  <a:cubicBezTo>
                    <a:pt x="3036" y="4287"/>
                    <a:pt x="2739" y="3989"/>
                    <a:pt x="2739" y="3632"/>
                  </a:cubicBezTo>
                  <a:cubicBezTo>
                    <a:pt x="2739" y="3275"/>
                    <a:pt x="3036" y="2977"/>
                    <a:pt x="3394" y="2977"/>
                  </a:cubicBezTo>
                  <a:cubicBezTo>
                    <a:pt x="3644" y="2977"/>
                    <a:pt x="3882" y="3132"/>
                    <a:pt x="3989" y="3370"/>
                  </a:cubicBezTo>
                  <a:cubicBezTo>
                    <a:pt x="4006" y="3421"/>
                    <a:pt x="4067" y="3461"/>
                    <a:pt x="4126" y="3461"/>
                  </a:cubicBezTo>
                  <a:cubicBezTo>
                    <a:pt x="4149" y="3461"/>
                    <a:pt x="4171" y="3455"/>
                    <a:pt x="4191" y="3441"/>
                  </a:cubicBezTo>
                  <a:cubicBezTo>
                    <a:pt x="4263" y="3418"/>
                    <a:pt x="4310" y="3310"/>
                    <a:pt x="4263" y="3239"/>
                  </a:cubicBezTo>
                  <a:cubicBezTo>
                    <a:pt x="4108" y="2894"/>
                    <a:pt x="3763" y="2667"/>
                    <a:pt x="3370" y="2667"/>
                  </a:cubicBezTo>
                  <a:cubicBezTo>
                    <a:pt x="2834" y="2667"/>
                    <a:pt x="2394" y="3096"/>
                    <a:pt x="2394" y="3656"/>
                  </a:cubicBezTo>
                  <a:cubicBezTo>
                    <a:pt x="2394" y="4013"/>
                    <a:pt x="2584" y="4322"/>
                    <a:pt x="2870" y="4489"/>
                  </a:cubicBezTo>
                  <a:lnTo>
                    <a:pt x="2870" y="4989"/>
                  </a:lnTo>
                  <a:lnTo>
                    <a:pt x="1262" y="4989"/>
                  </a:lnTo>
                  <a:lnTo>
                    <a:pt x="1262" y="3358"/>
                  </a:lnTo>
                  <a:cubicBezTo>
                    <a:pt x="1262" y="3263"/>
                    <a:pt x="1191" y="3191"/>
                    <a:pt x="1096" y="3191"/>
                  </a:cubicBezTo>
                  <a:cubicBezTo>
                    <a:pt x="1012" y="3191"/>
                    <a:pt x="941" y="3263"/>
                    <a:pt x="941" y="3358"/>
                  </a:cubicBezTo>
                  <a:lnTo>
                    <a:pt x="941" y="4989"/>
                  </a:lnTo>
                  <a:lnTo>
                    <a:pt x="655" y="4989"/>
                  </a:lnTo>
                  <a:cubicBezTo>
                    <a:pt x="560" y="4989"/>
                    <a:pt x="489" y="5061"/>
                    <a:pt x="489" y="5156"/>
                  </a:cubicBezTo>
                  <a:lnTo>
                    <a:pt x="489" y="5775"/>
                  </a:lnTo>
                  <a:lnTo>
                    <a:pt x="167" y="5775"/>
                  </a:lnTo>
                  <a:cubicBezTo>
                    <a:pt x="72" y="5775"/>
                    <a:pt x="0" y="5858"/>
                    <a:pt x="0" y="5942"/>
                  </a:cubicBezTo>
                  <a:lnTo>
                    <a:pt x="0" y="7204"/>
                  </a:lnTo>
                  <a:cubicBezTo>
                    <a:pt x="0" y="7299"/>
                    <a:pt x="72" y="7370"/>
                    <a:pt x="167" y="7370"/>
                  </a:cubicBezTo>
                  <a:lnTo>
                    <a:pt x="3918" y="7370"/>
                  </a:lnTo>
                  <a:cubicBezTo>
                    <a:pt x="4001" y="7370"/>
                    <a:pt x="4072" y="7299"/>
                    <a:pt x="4072" y="7204"/>
                  </a:cubicBezTo>
                  <a:cubicBezTo>
                    <a:pt x="4072" y="7120"/>
                    <a:pt x="4001" y="7049"/>
                    <a:pt x="3918" y="7049"/>
                  </a:cubicBezTo>
                  <a:lnTo>
                    <a:pt x="322" y="7049"/>
                  </a:lnTo>
                  <a:lnTo>
                    <a:pt x="322" y="6108"/>
                  </a:lnTo>
                  <a:lnTo>
                    <a:pt x="6442" y="6108"/>
                  </a:lnTo>
                  <a:lnTo>
                    <a:pt x="6442" y="7049"/>
                  </a:lnTo>
                  <a:lnTo>
                    <a:pt x="4537" y="7049"/>
                  </a:lnTo>
                  <a:cubicBezTo>
                    <a:pt x="4453" y="7049"/>
                    <a:pt x="4370" y="7120"/>
                    <a:pt x="4370" y="7204"/>
                  </a:cubicBezTo>
                  <a:cubicBezTo>
                    <a:pt x="4370" y="7299"/>
                    <a:pt x="4453" y="7370"/>
                    <a:pt x="4537" y="7370"/>
                  </a:cubicBezTo>
                  <a:lnTo>
                    <a:pt x="6608" y="7370"/>
                  </a:lnTo>
                  <a:cubicBezTo>
                    <a:pt x="6692" y="7370"/>
                    <a:pt x="6775" y="7299"/>
                    <a:pt x="6775" y="7204"/>
                  </a:cubicBezTo>
                  <a:lnTo>
                    <a:pt x="6775" y="5942"/>
                  </a:lnTo>
                  <a:cubicBezTo>
                    <a:pt x="6775" y="5835"/>
                    <a:pt x="6716" y="5763"/>
                    <a:pt x="6620" y="5763"/>
                  </a:cubicBezTo>
                  <a:lnTo>
                    <a:pt x="6311" y="5763"/>
                  </a:lnTo>
                  <a:lnTo>
                    <a:pt x="6311" y="5144"/>
                  </a:lnTo>
                  <a:cubicBezTo>
                    <a:pt x="6311" y="5049"/>
                    <a:pt x="6239" y="4977"/>
                    <a:pt x="6144" y="4977"/>
                  </a:cubicBezTo>
                  <a:lnTo>
                    <a:pt x="5858" y="4977"/>
                  </a:lnTo>
                  <a:lnTo>
                    <a:pt x="5858" y="2465"/>
                  </a:lnTo>
                  <a:cubicBezTo>
                    <a:pt x="5858" y="1108"/>
                    <a:pt x="4763" y="0"/>
                    <a:pt x="3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3249408" y="3360146"/>
              <a:ext cx="10613" cy="97321"/>
            </a:xfrm>
            <a:custGeom>
              <a:rect b="b" l="l" r="r" t="t"/>
              <a:pathLst>
                <a:path extrusionOk="0" h="3072" w="335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2905"/>
                  </a:lnTo>
                  <a:cubicBezTo>
                    <a:pt x="1" y="3000"/>
                    <a:pt x="72" y="3072"/>
                    <a:pt x="168" y="3072"/>
                  </a:cubicBezTo>
                  <a:cubicBezTo>
                    <a:pt x="251" y="3072"/>
                    <a:pt x="334" y="3000"/>
                    <a:pt x="334" y="2905"/>
                  </a:cubicBezTo>
                  <a:lnTo>
                    <a:pt x="334" y="167"/>
                  </a:lnTo>
                  <a:cubicBezTo>
                    <a:pt x="334" y="83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3175879" y="3377919"/>
              <a:ext cx="54331" cy="86740"/>
            </a:xfrm>
            <a:custGeom>
              <a:rect b="b" l="l" r="r" t="t"/>
              <a:pathLst>
                <a:path extrusionOk="0" h="2738" w="1715">
                  <a:moveTo>
                    <a:pt x="188" y="1"/>
                  </a:moveTo>
                  <a:cubicBezTo>
                    <a:pt x="161" y="1"/>
                    <a:pt x="134" y="8"/>
                    <a:pt x="107" y="22"/>
                  </a:cubicBezTo>
                  <a:cubicBezTo>
                    <a:pt x="36" y="70"/>
                    <a:pt x="0" y="153"/>
                    <a:pt x="48" y="249"/>
                  </a:cubicBezTo>
                  <a:lnTo>
                    <a:pt x="1381" y="2642"/>
                  </a:lnTo>
                  <a:cubicBezTo>
                    <a:pt x="1417" y="2701"/>
                    <a:pt x="1477" y="2737"/>
                    <a:pt x="1524" y="2737"/>
                  </a:cubicBezTo>
                  <a:cubicBezTo>
                    <a:pt x="1548" y="2737"/>
                    <a:pt x="1584" y="2737"/>
                    <a:pt x="1596" y="2713"/>
                  </a:cubicBezTo>
                  <a:cubicBezTo>
                    <a:pt x="1679" y="2654"/>
                    <a:pt x="1715" y="2559"/>
                    <a:pt x="1667" y="2475"/>
                  </a:cubicBezTo>
                  <a:lnTo>
                    <a:pt x="334" y="82"/>
                  </a:lnTo>
                  <a:cubicBezTo>
                    <a:pt x="301" y="33"/>
                    <a:pt x="246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3119678" y="3429399"/>
              <a:ext cx="89401" cy="50720"/>
            </a:xfrm>
            <a:custGeom>
              <a:rect b="b" l="l" r="r" t="t"/>
              <a:pathLst>
                <a:path extrusionOk="0" h="1601" w="2822">
                  <a:moveTo>
                    <a:pt x="200" y="0"/>
                  </a:moveTo>
                  <a:cubicBezTo>
                    <a:pt x="142" y="0"/>
                    <a:pt x="81" y="27"/>
                    <a:pt x="48" y="76"/>
                  </a:cubicBezTo>
                  <a:cubicBezTo>
                    <a:pt x="0" y="160"/>
                    <a:pt x="36" y="255"/>
                    <a:pt x="107" y="302"/>
                  </a:cubicBezTo>
                  <a:lnTo>
                    <a:pt x="2536" y="1588"/>
                  </a:lnTo>
                  <a:cubicBezTo>
                    <a:pt x="2560" y="1600"/>
                    <a:pt x="2584" y="1600"/>
                    <a:pt x="2608" y="1600"/>
                  </a:cubicBezTo>
                  <a:cubicBezTo>
                    <a:pt x="2667" y="1600"/>
                    <a:pt x="2727" y="1565"/>
                    <a:pt x="2762" y="1505"/>
                  </a:cubicBezTo>
                  <a:cubicBezTo>
                    <a:pt x="2822" y="1445"/>
                    <a:pt x="2786" y="1350"/>
                    <a:pt x="2703" y="1303"/>
                  </a:cubicBezTo>
                  <a:lnTo>
                    <a:pt x="274" y="17"/>
                  </a:lnTo>
                  <a:cubicBezTo>
                    <a:pt x="252" y="6"/>
                    <a:pt x="226" y="0"/>
                    <a:pt x="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3279219" y="3377919"/>
              <a:ext cx="54363" cy="85980"/>
            </a:xfrm>
            <a:custGeom>
              <a:rect b="b" l="l" r="r" t="t"/>
              <a:pathLst>
                <a:path extrusionOk="0" h="2714" w="1716">
                  <a:moveTo>
                    <a:pt x="1533" y="1"/>
                  </a:moveTo>
                  <a:cubicBezTo>
                    <a:pt x="1475" y="1"/>
                    <a:pt x="1414" y="33"/>
                    <a:pt x="1382" y="82"/>
                  </a:cubicBezTo>
                  <a:lnTo>
                    <a:pt x="48" y="2475"/>
                  </a:lnTo>
                  <a:cubicBezTo>
                    <a:pt x="1" y="2559"/>
                    <a:pt x="24" y="2654"/>
                    <a:pt x="108" y="2701"/>
                  </a:cubicBezTo>
                  <a:cubicBezTo>
                    <a:pt x="132" y="2713"/>
                    <a:pt x="143" y="2713"/>
                    <a:pt x="179" y="2713"/>
                  </a:cubicBezTo>
                  <a:cubicBezTo>
                    <a:pt x="239" y="2713"/>
                    <a:pt x="286" y="2689"/>
                    <a:pt x="310" y="2630"/>
                  </a:cubicBezTo>
                  <a:lnTo>
                    <a:pt x="1656" y="237"/>
                  </a:lnTo>
                  <a:cubicBezTo>
                    <a:pt x="1715" y="153"/>
                    <a:pt x="1679" y="70"/>
                    <a:pt x="1608" y="22"/>
                  </a:cubicBezTo>
                  <a:cubicBezTo>
                    <a:pt x="1585" y="8"/>
                    <a:pt x="1560" y="1"/>
                    <a:pt x="15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3300349" y="3429399"/>
              <a:ext cx="88672" cy="51100"/>
            </a:xfrm>
            <a:custGeom>
              <a:rect b="b" l="l" r="r" t="t"/>
              <a:pathLst>
                <a:path extrusionOk="0" h="1613" w="2799">
                  <a:moveTo>
                    <a:pt x="2615" y="0"/>
                  </a:moveTo>
                  <a:cubicBezTo>
                    <a:pt x="2589" y="0"/>
                    <a:pt x="2562" y="6"/>
                    <a:pt x="2536" y="17"/>
                  </a:cubicBezTo>
                  <a:lnTo>
                    <a:pt x="107" y="1303"/>
                  </a:lnTo>
                  <a:cubicBezTo>
                    <a:pt x="36" y="1350"/>
                    <a:pt x="0" y="1434"/>
                    <a:pt x="48" y="1529"/>
                  </a:cubicBezTo>
                  <a:cubicBezTo>
                    <a:pt x="72" y="1588"/>
                    <a:pt x="131" y="1612"/>
                    <a:pt x="191" y="1612"/>
                  </a:cubicBezTo>
                  <a:cubicBezTo>
                    <a:pt x="227" y="1612"/>
                    <a:pt x="238" y="1612"/>
                    <a:pt x="274" y="1600"/>
                  </a:cubicBezTo>
                  <a:lnTo>
                    <a:pt x="2691" y="314"/>
                  </a:lnTo>
                  <a:cubicBezTo>
                    <a:pt x="2774" y="255"/>
                    <a:pt x="2798" y="172"/>
                    <a:pt x="2751" y="76"/>
                  </a:cubicBezTo>
                  <a:cubicBezTo>
                    <a:pt x="2726" y="27"/>
                    <a:pt x="2673" y="0"/>
                    <a:pt x="2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457200" y="368825"/>
            <a:ext cx="41301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DASHBOARD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457200" y="852725"/>
            <a:ext cx="6867900" cy="32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1.3. Control sobre actuadores.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609525" y="1625400"/>
            <a:ext cx="44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400" y="1438825"/>
            <a:ext cx="6068712" cy="28131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/>
          <p:nvPr/>
        </p:nvSpPr>
        <p:spPr>
          <a:xfrm>
            <a:off x="2833725" y="1732325"/>
            <a:ext cx="1454400" cy="748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379450" y="1721625"/>
            <a:ext cx="1358100" cy="1732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4320100" y="1721625"/>
            <a:ext cx="1454400" cy="748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1308450" y="3520925"/>
            <a:ext cx="2427600" cy="641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El estado de la barrera se visualizará a través de dos imágenes:</a:t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SzPts val="700"/>
              <a:buFont typeface="Fira Sans Extra Condensed"/>
              <a:buChar char="●"/>
            </a:pPr>
            <a:r>
              <a:rPr b="1" lang="en" sz="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Barrera bajada.</a:t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SzPts val="700"/>
              <a:buFont typeface="Fira Sans Extra Condensed"/>
              <a:buChar char="●"/>
            </a:pPr>
            <a:r>
              <a:rPr b="1" lang="en" sz="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Barrera subida.</a:t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2833725" y="2567300"/>
            <a:ext cx="1454400" cy="641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Botones que permiten controlar el cierre y apertura de la barrera.</a:t>
            </a:r>
            <a:endParaRPr b="1" sz="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4320100" y="2567300"/>
            <a:ext cx="1454400" cy="641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Muestra los datos de matrícula y fecha referidos a la última entrada registrada.</a:t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457200" y="368825"/>
            <a:ext cx="41301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DASHBOARD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31"/>
          <p:cNvSpPr txBox="1"/>
          <p:nvPr>
            <p:ph type="title"/>
          </p:nvPr>
        </p:nvSpPr>
        <p:spPr>
          <a:xfrm>
            <a:off x="457200" y="852725"/>
            <a:ext cx="6867900" cy="32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1.4. Configuración de actualización.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609525" y="1625400"/>
            <a:ext cx="44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75" y="1547100"/>
            <a:ext cx="6627125" cy="10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/>
          <p:nvPr/>
        </p:nvSpPr>
        <p:spPr>
          <a:xfrm>
            <a:off x="1582625" y="1860650"/>
            <a:ext cx="1572000" cy="545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>
            <a:off x="3182825" y="1860650"/>
            <a:ext cx="1572000" cy="5454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>
            <p:ph type="title"/>
          </p:nvPr>
        </p:nvSpPr>
        <p:spPr>
          <a:xfrm>
            <a:off x="679025" y="2708225"/>
            <a:ext cx="2427600" cy="641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Permite la definición de valor del parámetro de tiempo de escucha dentro de un rango comprendido entre 10000ms y 50000ms con pasos de 5000ms.</a:t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3" name="Google Shape;243;p31"/>
          <p:cNvSpPr txBox="1"/>
          <p:nvPr>
            <p:ph type="title"/>
          </p:nvPr>
        </p:nvSpPr>
        <p:spPr>
          <a:xfrm>
            <a:off x="3182825" y="2708225"/>
            <a:ext cx="2427600" cy="641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Permite la definición de valor de la frecuencia de FOTA dentro de un rango comprendido entre </a:t>
            </a:r>
            <a:r>
              <a:rPr b="1" lang="en" sz="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1000Hz  y 50000Hz con pasos de 5000Hz.</a:t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457200" y="368825"/>
            <a:ext cx="4130100" cy="323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DASHBOARD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32"/>
          <p:cNvSpPr txBox="1"/>
          <p:nvPr>
            <p:ph type="title"/>
          </p:nvPr>
        </p:nvSpPr>
        <p:spPr>
          <a:xfrm>
            <a:off x="457200" y="852725"/>
            <a:ext cx="6867900" cy="32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1.5. Registros de actividad.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609525" y="1625400"/>
            <a:ext cx="44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675" y="1450875"/>
            <a:ext cx="5979415" cy="28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/>
          <p:nvPr/>
        </p:nvSpPr>
        <p:spPr>
          <a:xfrm>
            <a:off x="1411525" y="1732325"/>
            <a:ext cx="1433100" cy="2384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2874613" y="1732325"/>
            <a:ext cx="1433100" cy="25317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4337700" y="1732325"/>
            <a:ext cx="1479600" cy="2531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5849250" y="1732325"/>
            <a:ext cx="1479600" cy="14649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 txBox="1"/>
          <p:nvPr>
            <p:ph type="title"/>
          </p:nvPr>
        </p:nvSpPr>
        <p:spPr>
          <a:xfrm>
            <a:off x="1390250" y="4203400"/>
            <a:ext cx="1454400" cy="323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Presenta el último registro de actividad.</a:t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32"/>
          <p:cNvSpPr txBox="1"/>
          <p:nvPr>
            <p:ph type="title"/>
          </p:nvPr>
        </p:nvSpPr>
        <p:spPr>
          <a:xfrm>
            <a:off x="2874625" y="4344300"/>
            <a:ext cx="1433100" cy="32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 recoge un historial completo de las registros de actividad.</a:t>
            </a:r>
            <a:endParaRPr b="1" sz="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32"/>
          <p:cNvSpPr txBox="1"/>
          <p:nvPr>
            <p:ph type="title"/>
          </p:nvPr>
        </p:nvSpPr>
        <p:spPr>
          <a:xfrm>
            <a:off x="4360950" y="4344300"/>
            <a:ext cx="1433100" cy="638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 permite filtrar los registros por:</a:t>
            </a:r>
            <a:endParaRPr b="1" sz="700">
              <a:solidFill>
                <a:srgbClr val="19191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"/>
              <a:buFont typeface="Fira Sans Extra Condensed"/>
              <a:buChar char="●"/>
            </a:pPr>
            <a:r>
              <a:rPr b="1" lang="en" sz="700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Últimas 24 horas.</a:t>
            </a:r>
            <a:endParaRPr b="1" sz="700">
              <a:solidFill>
                <a:srgbClr val="19191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"/>
              <a:buFont typeface="Fira Sans Extra Condensed"/>
              <a:buChar char="●"/>
            </a:pPr>
            <a:r>
              <a:rPr b="1" lang="en" sz="700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Última semana.</a:t>
            </a:r>
            <a:endParaRPr b="1" sz="700">
              <a:solidFill>
                <a:srgbClr val="19191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"/>
              <a:buFont typeface="Fira Sans Extra Condensed"/>
              <a:buChar char="●"/>
            </a:pPr>
            <a:r>
              <a:rPr b="1" lang="en" sz="700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Último mes.</a:t>
            </a:r>
            <a:endParaRPr b="1" sz="700">
              <a:solidFill>
                <a:srgbClr val="19191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9" name="Google Shape;259;p32"/>
          <p:cNvSpPr txBox="1"/>
          <p:nvPr>
            <p:ph type="title"/>
          </p:nvPr>
        </p:nvSpPr>
        <p:spPr>
          <a:xfrm>
            <a:off x="5872500" y="3753425"/>
            <a:ext cx="1933800" cy="11121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 este bloque se podrán descargar los registros comprendidos entre las fechas elegidas en formato EXCEL.</a:t>
            </a:r>
            <a:endParaRPr b="1" sz="700">
              <a:solidFill>
                <a:srgbClr val="19191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"/>
              <a:buFont typeface="Fira Sans Extra Condensed"/>
              <a:buChar char="●"/>
            </a:pPr>
            <a:r>
              <a:rPr b="1" lang="en" sz="700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Pulsar botón verde: descarga de los registros.</a:t>
            </a:r>
            <a:endParaRPr b="1" sz="700">
              <a:solidFill>
                <a:srgbClr val="19191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273050" lvl="0" marL="457200" rtl="0" algn="just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"/>
              <a:buFont typeface="Fira Sans Extra Condensed"/>
              <a:buChar char="●"/>
            </a:pPr>
            <a:r>
              <a:rPr b="1" lang="en" sz="700">
                <a:solidFill>
                  <a:srgbClr val="19191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Switch para elegir tipo de separador decimal.</a:t>
            </a:r>
            <a:endParaRPr b="1" sz="700">
              <a:solidFill>
                <a:srgbClr val="19191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keholder Infographics by Slidesgo">
  <a:themeElements>
    <a:clrScheme name="Simple Light">
      <a:dk1>
        <a:srgbClr val="2A2929"/>
      </a:dk1>
      <a:lt1>
        <a:srgbClr val="385059"/>
      </a:lt1>
      <a:dk2>
        <a:srgbClr val="225C73"/>
      </a:dk2>
      <a:lt2>
        <a:srgbClr val="658DA6"/>
      </a:lt2>
      <a:accent1>
        <a:srgbClr val="89C2D9"/>
      </a:accent1>
      <a:accent2>
        <a:srgbClr val="D3E1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