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22"/>
  </p:notesMasterIdLst>
  <p:sldIdLst>
    <p:sldId id="256" r:id="rId2"/>
    <p:sldId id="275"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4"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1" autoAdjust="0"/>
  </p:normalViewPr>
  <p:slideViewPr>
    <p:cSldViewPr snapToGrid="0">
      <p:cViewPr varScale="1">
        <p:scale>
          <a:sx n="73" d="100"/>
          <a:sy n="73" d="100"/>
        </p:scale>
        <p:origin x="364" y="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bby Shaik" userId="226a31b072a283e4" providerId="LiveId" clId="{5F6B3F67-525B-4BE5-98E2-37C42B76FB3D}"/>
    <pc:docChg chg="undo custSel modSld">
      <pc:chgData name="Bobby Shaik" userId="226a31b072a283e4" providerId="LiveId" clId="{5F6B3F67-525B-4BE5-98E2-37C42B76FB3D}" dt="2024-04-09T01:51:01.117" v="9" actId="1076"/>
      <pc:docMkLst>
        <pc:docMk/>
      </pc:docMkLst>
      <pc:sldChg chg="modSp mod">
        <pc:chgData name="Bobby Shaik" userId="226a31b072a283e4" providerId="LiveId" clId="{5F6B3F67-525B-4BE5-98E2-37C42B76FB3D}" dt="2024-04-09T01:50:47.823" v="7" actId="1076"/>
        <pc:sldMkLst>
          <pc:docMk/>
          <pc:sldMk cId="2029672810" sldId="263"/>
        </pc:sldMkLst>
        <pc:spChg chg="mod">
          <ac:chgData name="Bobby Shaik" userId="226a31b072a283e4" providerId="LiveId" clId="{5F6B3F67-525B-4BE5-98E2-37C42B76FB3D}" dt="2024-04-09T01:50:47.823" v="7" actId="1076"/>
          <ac:spMkLst>
            <pc:docMk/>
            <pc:sldMk cId="2029672810" sldId="263"/>
            <ac:spMk id="4" creationId="{859B6716-FE13-874A-86F5-353DCA6B4AF4}"/>
          </ac:spMkLst>
        </pc:spChg>
      </pc:sldChg>
      <pc:sldChg chg="modSp mod">
        <pc:chgData name="Bobby Shaik" userId="226a31b072a283e4" providerId="LiveId" clId="{5F6B3F67-525B-4BE5-98E2-37C42B76FB3D}" dt="2024-04-09T01:51:01.117" v="9" actId="1076"/>
        <pc:sldMkLst>
          <pc:docMk/>
          <pc:sldMk cId="1983307792" sldId="267"/>
        </pc:sldMkLst>
        <pc:spChg chg="mod">
          <ac:chgData name="Bobby Shaik" userId="226a31b072a283e4" providerId="LiveId" clId="{5F6B3F67-525B-4BE5-98E2-37C42B76FB3D}" dt="2024-04-09T01:51:01.117" v="9" actId="1076"/>
          <ac:spMkLst>
            <pc:docMk/>
            <pc:sldMk cId="1983307792" sldId="267"/>
            <ac:spMk id="5" creationId="{4EFEAD43-ADD1-49CD-5F5D-082B7AA397BA}"/>
          </ac:spMkLst>
        </pc:spChg>
      </pc:sldChg>
      <pc:sldChg chg="modSp mod">
        <pc:chgData name="Bobby Shaik" userId="226a31b072a283e4" providerId="LiveId" clId="{5F6B3F67-525B-4BE5-98E2-37C42B76FB3D}" dt="2024-04-09T01:50:28.035" v="5" actId="1076"/>
        <pc:sldMkLst>
          <pc:docMk/>
          <pc:sldMk cId="122086562" sldId="275"/>
        </pc:sldMkLst>
        <pc:spChg chg="mod">
          <ac:chgData name="Bobby Shaik" userId="226a31b072a283e4" providerId="LiveId" clId="{5F6B3F67-525B-4BE5-98E2-37C42B76FB3D}" dt="2024-04-09T01:50:28.035" v="5" actId="1076"/>
          <ac:spMkLst>
            <pc:docMk/>
            <pc:sldMk cId="122086562" sldId="275"/>
            <ac:spMk id="3" creationId="{ECA1CDB3-11AC-5BAF-B7C1-01CCCBD4B1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49FE6A-288A-4432-BCE2-466E5A3CC4C8}" type="datetimeFigureOut">
              <a:rPr lang="en-US" smtClean="0"/>
              <a:t>4/8/2024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34846-1640-485C-B531-5EAFCFACBDBF}" type="slidenum">
              <a:rPr lang="en-US" smtClean="0"/>
              <a:t>‹#›</a:t>
            </a:fld>
            <a:endParaRPr lang="en-US"/>
          </a:p>
        </p:txBody>
      </p:sp>
    </p:spTree>
    <p:extLst>
      <p:ext uri="{BB962C8B-B14F-4D97-AF65-F5344CB8AC3E}">
        <p14:creationId xmlns:p14="http://schemas.microsoft.com/office/powerpoint/2010/main" val="3758550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34846-1640-485C-B531-5EAFCFACBDBF}" type="slidenum">
              <a:rPr lang="en-US" smtClean="0"/>
              <a:t>1</a:t>
            </a:fld>
            <a:endParaRPr lang="en-US"/>
          </a:p>
        </p:txBody>
      </p:sp>
    </p:spTree>
    <p:extLst>
      <p:ext uri="{BB962C8B-B14F-4D97-AF65-F5344CB8AC3E}">
        <p14:creationId xmlns:p14="http://schemas.microsoft.com/office/powerpoint/2010/main" val="412712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234846-1640-485C-B531-5EAFCFACBDBF}" type="slidenum">
              <a:rPr lang="en-US" smtClean="0"/>
              <a:t>10</a:t>
            </a:fld>
            <a:endParaRPr lang="en-US"/>
          </a:p>
        </p:txBody>
      </p:sp>
    </p:spTree>
    <p:extLst>
      <p:ext uri="{BB962C8B-B14F-4D97-AF65-F5344CB8AC3E}">
        <p14:creationId xmlns:p14="http://schemas.microsoft.com/office/powerpoint/2010/main" val="1733163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675686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608057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50824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2961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308794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918830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752893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25139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4278702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305010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4/7/2024</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742605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4/7/2024</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27015486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18" r:id="rId6"/>
    <p:sldLayoutId id="2147483714" r:id="rId7"/>
    <p:sldLayoutId id="2147483715" r:id="rId8"/>
    <p:sldLayoutId id="2147483716" r:id="rId9"/>
    <p:sldLayoutId id="2147483717" r:id="rId10"/>
    <p:sldLayoutId id="2147483719"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37442-EAE9-6CFC-AC74-44222B37FA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red geometric pattern">
            <a:extLst>
              <a:ext uri="{FF2B5EF4-FFF2-40B4-BE49-F238E27FC236}">
                <a16:creationId xmlns:a16="http://schemas.microsoft.com/office/drawing/2014/main" id="{26A6D471-21B4-5CE2-2237-4DF666CBD7B5}"/>
              </a:ext>
            </a:extLst>
          </p:cNvPr>
          <p:cNvPicPr>
            <a:picLocks noChangeAspect="1"/>
          </p:cNvPicPr>
          <p:nvPr/>
        </p:nvPicPr>
        <p:blipFill rotWithShape="1">
          <a:blip r:embed="rId3"/>
          <a:srcRect t="11484" b="4247"/>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54117A24-9D5E-A791-A2F4-8C81AC60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60265" y="-960268"/>
            <a:ext cx="6857998" cy="8778533"/>
          </a:xfrm>
          <a:prstGeom prst="rect">
            <a:avLst/>
          </a:prstGeom>
          <a:gradFill>
            <a:gsLst>
              <a:gs pos="0">
                <a:srgbClr val="000000">
                  <a:alpha val="0"/>
                </a:srgbClr>
              </a:gs>
              <a:gs pos="56000">
                <a:srgbClr val="000000">
                  <a:alpha val="58000"/>
                </a:srgbClr>
              </a:gs>
              <a:gs pos="100000">
                <a:srgbClr val="000000">
                  <a:alpha val="5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06276C-5AAF-E3A2-33B9-E0020887D5E0}"/>
              </a:ext>
            </a:extLst>
          </p:cNvPr>
          <p:cNvSpPr>
            <a:spLocks noGrp="1"/>
          </p:cNvSpPr>
          <p:nvPr>
            <p:ph type="ctrTitle"/>
          </p:nvPr>
        </p:nvSpPr>
        <p:spPr>
          <a:xfrm>
            <a:off x="515984" y="1000950"/>
            <a:ext cx="5256870" cy="2428048"/>
          </a:xfrm>
        </p:spPr>
        <p:txBody>
          <a:bodyPr>
            <a:normAutofit fontScale="90000"/>
          </a:bodyPr>
          <a:lstStyle/>
          <a:p>
            <a:r>
              <a:rPr lang="en-US" b="0" i="0" dirty="0">
                <a:solidFill>
                  <a:schemeClr val="bg1">
                    <a:lumMod val="75000"/>
                  </a:schemeClr>
                </a:solidFill>
                <a:effectLst/>
                <a:latin typeface="Lucida Fax" panose="02060602050505020204" pitchFamily="18" charset="0"/>
              </a:rPr>
              <a:t>Project </a:t>
            </a:r>
            <a:r>
              <a:rPr lang="en-US" b="0" dirty="0">
                <a:solidFill>
                  <a:schemeClr val="bg1">
                    <a:lumMod val="75000"/>
                  </a:schemeClr>
                </a:solidFill>
                <a:latin typeface="Lucida Fax" panose="02060602050505020204" pitchFamily="18" charset="0"/>
              </a:rPr>
              <a:t>on </a:t>
            </a:r>
            <a:r>
              <a:rPr lang="en-US" b="0" i="0" dirty="0">
                <a:solidFill>
                  <a:schemeClr val="bg1">
                    <a:lumMod val="75000"/>
                  </a:schemeClr>
                </a:solidFill>
                <a:effectLst/>
                <a:latin typeface="Lucida Fax" panose="02060602050505020204" pitchFamily="18" charset="0"/>
              </a:rPr>
              <a:t>Exploratory Data Analysis and Predictive Modeling with Synthetic Splicing Dataset</a:t>
            </a:r>
            <a:endParaRPr lang="en-US" dirty="0">
              <a:solidFill>
                <a:schemeClr val="bg1">
                  <a:lumMod val="75000"/>
                </a:schemeClr>
              </a:solidFill>
              <a:latin typeface="Lucida Fax" panose="02060602050505020204" pitchFamily="18" charset="0"/>
            </a:endParaRPr>
          </a:p>
        </p:txBody>
      </p:sp>
      <p:sp>
        <p:nvSpPr>
          <p:cNvPr id="3" name="Subtitle 2">
            <a:extLst>
              <a:ext uri="{FF2B5EF4-FFF2-40B4-BE49-F238E27FC236}">
                <a16:creationId xmlns:a16="http://schemas.microsoft.com/office/drawing/2014/main" id="{89FD62E1-A26E-D397-72D1-29F851A94773}"/>
              </a:ext>
            </a:extLst>
          </p:cNvPr>
          <p:cNvSpPr>
            <a:spLocks noGrp="1"/>
          </p:cNvSpPr>
          <p:nvPr>
            <p:ph type="subTitle" idx="1"/>
          </p:nvPr>
        </p:nvSpPr>
        <p:spPr>
          <a:xfrm>
            <a:off x="515984" y="4724705"/>
            <a:ext cx="5029198" cy="1956278"/>
          </a:xfrm>
        </p:spPr>
        <p:txBody>
          <a:bodyPr>
            <a:normAutofit/>
          </a:bodyPr>
          <a:lstStyle/>
          <a:p>
            <a:r>
              <a:rPr lang="en-US" u="sng" dirty="0">
                <a:solidFill>
                  <a:schemeClr val="bg2"/>
                </a:solidFill>
                <a:latin typeface="Aharoni" panose="02010803020104030203" pitchFamily="2" charset="-79"/>
                <a:cs typeface="Aharoni" panose="02010803020104030203" pitchFamily="2" charset="-79"/>
              </a:rPr>
              <a:t>Presented by</a:t>
            </a:r>
          </a:p>
          <a:p>
            <a:r>
              <a:rPr lang="en-US" dirty="0">
                <a:solidFill>
                  <a:schemeClr val="bg2"/>
                </a:solidFill>
                <a:latin typeface="Aharoni" panose="02010803020104030203" pitchFamily="2" charset="-79"/>
                <a:cs typeface="Aharoni" panose="02010803020104030203" pitchFamily="2" charset="-79"/>
              </a:rPr>
              <a:t>SAI PINKY SAMYUKTHA VELPURI</a:t>
            </a:r>
          </a:p>
        </p:txBody>
      </p:sp>
      <p:sp>
        <p:nvSpPr>
          <p:cNvPr id="6" name="Rectangle 1">
            <a:extLst>
              <a:ext uri="{FF2B5EF4-FFF2-40B4-BE49-F238E27FC236}">
                <a16:creationId xmlns:a16="http://schemas.microsoft.com/office/drawing/2014/main" id="{E354E2AF-B410-EDD2-427E-DFF2175112F6}"/>
              </a:ext>
            </a:extLst>
          </p:cNvPr>
          <p:cNvSpPr>
            <a:spLocks noChangeArrowheads="1"/>
          </p:cNvSpPr>
          <p:nvPr/>
        </p:nvSpPr>
        <p:spPr bwMode="auto">
          <a:xfrm>
            <a:off x="1942703" y="428467"/>
            <a:ext cx="1578958"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666666"/>
                </a:solidFill>
                <a:effectLst/>
                <a:latin typeface="Lato Extended"/>
              </a:rPr>
              <a:t>BINF5040E001</a:t>
            </a:r>
          </a:p>
        </p:txBody>
      </p:sp>
      <p:pic>
        <p:nvPicPr>
          <p:cNvPr id="8" name="Picture 7" descr="A blue and white logo&#10;&#10;Description automatically generated">
            <a:extLst>
              <a:ext uri="{FF2B5EF4-FFF2-40B4-BE49-F238E27FC236}">
                <a16:creationId xmlns:a16="http://schemas.microsoft.com/office/drawing/2014/main" id="{3F020697-6A4D-75C3-4B72-21F3BD04BC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146" y="148371"/>
            <a:ext cx="5256870" cy="7005113"/>
          </a:xfrm>
          <a:prstGeom prst="rect">
            <a:avLst/>
          </a:prstGeom>
        </p:spPr>
      </p:pic>
    </p:spTree>
    <p:extLst>
      <p:ext uri="{BB962C8B-B14F-4D97-AF65-F5344CB8AC3E}">
        <p14:creationId xmlns:p14="http://schemas.microsoft.com/office/powerpoint/2010/main" val="7969971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2. DATA VISUALIZATION</a:t>
            </a:r>
          </a:p>
        </p:txBody>
      </p:sp>
      <p:pic>
        <p:nvPicPr>
          <p:cNvPr id="7174" name="Picture 6">
            <a:extLst>
              <a:ext uri="{FF2B5EF4-FFF2-40B4-BE49-F238E27FC236}">
                <a16:creationId xmlns:a16="http://schemas.microsoft.com/office/drawing/2014/main" id="{B7D64CC6-7867-76D0-606A-77A15E94D0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63885" y="2545716"/>
            <a:ext cx="6711315" cy="33217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57A12300-65F4-3658-3A71-CADD6FDA57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3885" y="2986142"/>
            <a:ext cx="3844216" cy="2722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CEA4345-0BA5-3820-D333-FDC58C556A91}"/>
              </a:ext>
            </a:extLst>
          </p:cNvPr>
          <p:cNvSpPr txBox="1"/>
          <p:nvPr/>
        </p:nvSpPr>
        <p:spPr>
          <a:xfrm>
            <a:off x="792915" y="1643720"/>
            <a:ext cx="7218643" cy="646331"/>
          </a:xfrm>
          <a:prstGeom prst="rect">
            <a:avLst/>
          </a:prstGeom>
          <a:noFill/>
        </p:spPr>
        <p:txBody>
          <a:bodyPr wrap="none" rtlCol="0">
            <a:spAutoFit/>
          </a:bodyPr>
          <a:lstStyle/>
          <a:p>
            <a:pPr algn="l" rtl="0" fontAlgn="base"/>
            <a:r>
              <a:rPr lang="en-US" dirty="0">
                <a:solidFill>
                  <a:srgbClr val="000000"/>
                </a:solidFill>
                <a:highlight>
                  <a:srgbClr val="FFFFFF"/>
                </a:highlight>
                <a:latin typeface="Times New Roman" panose="02020603050405020304" pitchFamily="18" charset="0"/>
              </a:rPr>
              <a:t>The following histogram shows the </a:t>
            </a:r>
            <a:r>
              <a:rPr lang="en-US" sz="1800" b="0" i="0" dirty="0">
                <a:solidFill>
                  <a:srgbClr val="000000"/>
                </a:solidFill>
                <a:effectLst/>
                <a:highlight>
                  <a:srgbClr val="FFFFFF"/>
                </a:highlight>
                <a:latin typeface="Times New Roman" panose="02020603050405020304" pitchFamily="18" charset="0"/>
              </a:rPr>
              <a:t>Distribution of splicingFactor2 features.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Here we have a lesser count of splicing factor when its value increases. </a:t>
            </a:r>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1033672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2. DATA VISUALIZATION</a:t>
            </a:r>
          </a:p>
        </p:txBody>
      </p:sp>
      <p:pic>
        <p:nvPicPr>
          <p:cNvPr id="8194" name="Picture 2">
            <a:extLst>
              <a:ext uri="{FF2B5EF4-FFF2-40B4-BE49-F238E27FC236}">
                <a16:creationId xmlns:a16="http://schemas.microsoft.com/office/drawing/2014/main" id="{E3D9FAE1-1FD7-C69B-DC52-0C3F0C2201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1668" y="2515542"/>
            <a:ext cx="6960597" cy="4851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C6CD7A29-B884-5E62-DF9D-AA946D750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1668" y="3168483"/>
            <a:ext cx="3895180" cy="27881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DD3275-C242-0898-92F1-3FD1DFE61E55}"/>
              </a:ext>
            </a:extLst>
          </p:cNvPr>
          <p:cNvSpPr txBox="1"/>
          <p:nvPr/>
        </p:nvSpPr>
        <p:spPr>
          <a:xfrm>
            <a:off x="792915" y="1643720"/>
            <a:ext cx="7622600" cy="923330"/>
          </a:xfrm>
          <a:prstGeom prst="rect">
            <a:avLst/>
          </a:prstGeom>
          <a:noFill/>
        </p:spPr>
        <p:txBody>
          <a:bodyPr wrap="none" rtlCol="0">
            <a:spAutoFit/>
          </a:bodyPr>
          <a:lstStyle/>
          <a:p>
            <a:pPr algn="l" rtl="0" fontAlgn="base"/>
            <a:r>
              <a:rPr lang="en-US" sz="1800" b="0" i="0" dirty="0">
                <a:solidFill>
                  <a:srgbClr val="000000"/>
                </a:solidFill>
                <a:effectLst/>
                <a:highlight>
                  <a:srgbClr val="FFFFFF"/>
                </a:highlight>
                <a:latin typeface="Times New Roman" panose="02020603050405020304" pitchFamily="18" charset="0"/>
              </a:rPr>
              <a:t>This is the Distribution of splicingFactor3 features in a histogram. </a:t>
            </a:r>
            <a:endParaRPr lang="en-US" b="0" i="0" dirty="0">
              <a:solidFill>
                <a:srgbClr val="000000"/>
              </a:solidFill>
              <a:effectLst/>
              <a:highlight>
                <a:srgbClr val="FFFFFF"/>
              </a:highlight>
              <a:latin typeface="Segoe UI" panose="020B0502040204020203" pitchFamily="34" charset="0"/>
            </a:endParaRPr>
          </a:p>
          <a:p>
            <a:pPr algn="l" rtl="0" fontAlgn="base"/>
            <a:r>
              <a:rPr lang="en-US" dirty="0">
                <a:solidFill>
                  <a:srgbClr val="000000"/>
                </a:solidFill>
                <a:highlight>
                  <a:srgbClr val="FFFFFF"/>
                </a:highlight>
                <a:latin typeface="Times New Roman" panose="02020603050405020304" pitchFamily="18" charset="0"/>
              </a:rPr>
              <a:t>Her</a:t>
            </a:r>
            <a:r>
              <a:rPr lang="en-US" sz="1800" b="0" i="0" dirty="0">
                <a:solidFill>
                  <a:srgbClr val="000000"/>
                </a:solidFill>
                <a:effectLst/>
                <a:highlight>
                  <a:srgbClr val="FFFFFF"/>
                </a:highlight>
                <a:latin typeface="Times New Roman" panose="02020603050405020304" pitchFamily="18" charset="0"/>
              </a:rPr>
              <a:t>e have normalized the count of the splicing factor when its value increases. </a:t>
            </a:r>
            <a:endParaRPr lang="en-US" b="0" i="0" dirty="0">
              <a:solidFill>
                <a:srgbClr val="000000"/>
              </a:solidFill>
              <a:effectLst/>
              <a:highlight>
                <a:srgbClr val="FFFFFF"/>
              </a:highlight>
              <a:latin typeface="Segoe UI" panose="020B0502040204020203" pitchFamily="34" charset="0"/>
            </a:endParaRPr>
          </a:p>
          <a:p>
            <a:pPr algn="l" rtl="0" fontAlgn="base"/>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4176086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2. DATA VISUALIZATION</a:t>
            </a:r>
          </a:p>
        </p:txBody>
      </p:sp>
      <p:pic>
        <p:nvPicPr>
          <p:cNvPr id="9218" name="Picture 2">
            <a:extLst>
              <a:ext uri="{FF2B5EF4-FFF2-40B4-BE49-F238E27FC236}">
                <a16:creationId xmlns:a16="http://schemas.microsoft.com/office/drawing/2014/main" id="{4674D232-5D0C-04F5-F2FC-4DC99C3A6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594" y="2646971"/>
            <a:ext cx="6834324" cy="497042"/>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88161377-3C2E-E43F-C1E1-2580E1E6E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594" y="3286693"/>
            <a:ext cx="3912190" cy="275352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139B63-714F-AF6E-6E0A-61140CE35041}"/>
              </a:ext>
            </a:extLst>
          </p:cNvPr>
          <p:cNvSpPr txBox="1"/>
          <p:nvPr/>
        </p:nvSpPr>
        <p:spPr>
          <a:xfrm>
            <a:off x="792915" y="1652429"/>
            <a:ext cx="10273005" cy="1200329"/>
          </a:xfrm>
          <a:prstGeom prst="rect">
            <a:avLst/>
          </a:prstGeom>
          <a:noFill/>
        </p:spPr>
        <p:txBody>
          <a:bodyPr wrap="none" rtlCol="0">
            <a:spAutoFit/>
          </a:bodyPr>
          <a:lstStyle/>
          <a:p>
            <a:pPr algn="l" rtl="0" fontAlgn="base"/>
            <a:r>
              <a:rPr lang="en-US" dirty="0">
                <a:solidFill>
                  <a:srgbClr val="000000"/>
                </a:solidFill>
                <a:highlight>
                  <a:srgbClr val="FFFFFF"/>
                </a:highlight>
                <a:latin typeface="Times New Roman" panose="02020603050405020304" pitchFamily="18" charset="0"/>
              </a:rPr>
              <a:t>The below histogram shows the </a:t>
            </a:r>
            <a:r>
              <a:rPr lang="en-US" sz="1800" b="0" i="0" dirty="0">
                <a:solidFill>
                  <a:srgbClr val="000000"/>
                </a:solidFill>
                <a:effectLst/>
                <a:highlight>
                  <a:srgbClr val="FFFFFF"/>
                </a:highlight>
                <a:latin typeface="Times New Roman" panose="02020603050405020304" pitchFamily="18" charset="0"/>
              </a:rPr>
              <a:t>Target variable values distribution.</a:t>
            </a:r>
          </a:p>
          <a:p>
            <a:pPr algn="l" rtl="0" fontAlgn="base"/>
            <a:r>
              <a:rPr lang="en-US" dirty="0">
                <a:solidFill>
                  <a:srgbClr val="000000"/>
                </a:solidFill>
                <a:highlight>
                  <a:srgbClr val="FFFFFF"/>
                </a:highlight>
                <a:latin typeface="Times New Roman" panose="02020603050405020304" pitchFamily="18" charset="0"/>
              </a:rPr>
              <a:t>Here we can see i</a:t>
            </a:r>
            <a:r>
              <a:rPr lang="en-US" sz="1800" b="0" i="0" dirty="0">
                <a:solidFill>
                  <a:srgbClr val="000000"/>
                </a:solidFill>
                <a:effectLst/>
                <a:highlight>
                  <a:srgbClr val="FFFFFF"/>
                </a:highlight>
                <a:latin typeface="Times New Roman" panose="02020603050405020304" pitchFamily="18" charset="0"/>
              </a:rPr>
              <a:t>ts greater count of value at the middle of the range of the given value of the target variable.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684899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2. DATA VISUALIZATION</a:t>
            </a:r>
          </a:p>
        </p:txBody>
      </p:sp>
      <p:pic>
        <p:nvPicPr>
          <p:cNvPr id="10242" name="Picture 2">
            <a:extLst>
              <a:ext uri="{FF2B5EF4-FFF2-40B4-BE49-F238E27FC236}">
                <a16:creationId xmlns:a16="http://schemas.microsoft.com/office/drawing/2014/main" id="{07C734B8-0318-C9A9-DDEC-8C448639A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8057" y="2474976"/>
            <a:ext cx="6720024" cy="651639"/>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A28A3BE9-1CCE-3AEC-6D36-D614B1A47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057" y="3242399"/>
            <a:ext cx="3974238" cy="28110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CC44DC-F527-49AB-0BA0-475BFE1229CD}"/>
              </a:ext>
            </a:extLst>
          </p:cNvPr>
          <p:cNvSpPr txBox="1"/>
          <p:nvPr/>
        </p:nvSpPr>
        <p:spPr>
          <a:xfrm>
            <a:off x="792915" y="1643720"/>
            <a:ext cx="10869386" cy="1200329"/>
          </a:xfrm>
          <a:prstGeom prst="rect">
            <a:avLst/>
          </a:prstGeom>
          <a:noFill/>
        </p:spPr>
        <p:txBody>
          <a:bodyPr wrap="none" rtlCol="0">
            <a:spAutoFit/>
          </a:bodyPr>
          <a:lstStyle/>
          <a:p>
            <a:pPr marL="285750" indent="-285750"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This is the Scatter plot that is In between the splicing factor1 and the target variable. </a:t>
            </a:r>
            <a:endParaRPr lang="en-US" dirty="0">
              <a:solidFill>
                <a:srgbClr val="000000"/>
              </a:solidFill>
              <a:highlight>
                <a:srgbClr val="FFFFFF"/>
              </a:highlight>
              <a:latin typeface="Segoe UI" panose="020B0502040204020203" pitchFamily="34" charset="0"/>
            </a:endParaRPr>
          </a:p>
          <a:p>
            <a:pPr marL="285750" indent="-285750"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It suggests that the relationship is linear in nature. As the value of the splicing factor increases the target variable</a:t>
            </a:r>
          </a:p>
          <a:p>
            <a:pPr algn="l" rtl="0" fontAlgn="base"/>
            <a:r>
              <a:rPr lang="en-US" sz="1800" b="0" i="0" dirty="0">
                <a:solidFill>
                  <a:srgbClr val="000000"/>
                </a:solidFill>
                <a:effectLst/>
                <a:highlight>
                  <a:srgbClr val="FFFFFF"/>
                </a:highlight>
                <a:latin typeface="Times New Roman" panose="02020603050405020304" pitchFamily="18" charset="0"/>
              </a:rPr>
              <a:t>value also increases</a:t>
            </a:r>
            <a:endParaRPr lang="en-US" b="0" i="0" dirty="0">
              <a:solidFill>
                <a:srgbClr val="000000"/>
              </a:solidFill>
              <a:effectLst/>
              <a:highlight>
                <a:srgbClr val="FFFFFF"/>
              </a:highlight>
              <a:latin typeface="Segoe UI" panose="020B0502040204020203" pitchFamily="34" charset="0"/>
            </a:endParaRPr>
          </a:p>
          <a:p>
            <a:pPr algn="l" rtl="0" fontAlgn="base"/>
            <a:endParaRPr lang="en-US" b="0" i="0" dirty="0">
              <a:solidFill>
                <a:srgbClr val="000000"/>
              </a:solidFill>
              <a:effectLst/>
              <a:highlight>
                <a:srgbClr val="FFFFFF"/>
              </a:highlight>
              <a:latin typeface="Segoe UI" panose="020B0502040204020203" pitchFamily="34" charset="0"/>
            </a:endParaRPr>
          </a:p>
        </p:txBody>
      </p:sp>
      <p:sp>
        <p:nvSpPr>
          <p:cNvPr id="5" name="TextBox 4">
            <a:extLst>
              <a:ext uri="{FF2B5EF4-FFF2-40B4-BE49-F238E27FC236}">
                <a16:creationId xmlns:a16="http://schemas.microsoft.com/office/drawing/2014/main" id="{4EFEAD43-ADD1-49CD-5F5D-082B7AA397BA}"/>
              </a:ext>
            </a:extLst>
          </p:cNvPr>
          <p:cNvSpPr txBox="1"/>
          <p:nvPr/>
        </p:nvSpPr>
        <p:spPr>
          <a:xfrm>
            <a:off x="884690" y="997389"/>
            <a:ext cx="6789359" cy="646331"/>
          </a:xfrm>
          <a:prstGeom prst="rect">
            <a:avLst/>
          </a:prstGeom>
          <a:noFill/>
        </p:spPr>
        <p:txBody>
          <a:bodyPr wrap="none" rtlCol="0">
            <a:spAutoFit/>
          </a:bodyPr>
          <a:lstStyle/>
          <a:p>
            <a:r>
              <a:rPr lang="en-US" b="1" dirty="0">
                <a:solidFill>
                  <a:srgbClr val="000000"/>
                </a:solidFill>
                <a:highlight>
                  <a:srgbClr val="FFFFFF"/>
                </a:highlight>
                <a:latin typeface="Times New Roman" panose="02020603050405020304" pitchFamily="18" charset="0"/>
              </a:rPr>
              <a:t>Here we c</a:t>
            </a:r>
            <a:r>
              <a:rPr lang="en-US" sz="1800" b="1" i="0" dirty="0">
                <a:solidFill>
                  <a:srgbClr val="000000"/>
                </a:solidFill>
                <a:effectLst/>
                <a:highlight>
                  <a:srgbClr val="FFFFFF"/>
                </a:highlight>
                <a:latin typeface="Times New Roman" panose="02020603050405020304" pitchFamily="18" charset="0"/>
              </a:rPr>
              <a:t>reated graphs to visualize the relationships between each </a:t>
            </a:r>
          </a:p>
          <a:p>
            <a:r>
              <a:rPr lang="en-US" sz="1800" b="1" i="0" dirty="0">
                <a:solidFill>
                  <a:srgbClr val="000000"/>
                </a:solidFill>
                <a:effectLst/>
                <a:highlight>
                  <a:srgbClr val="FFFFFF"/>
                </a:highlight>
                <a:latin typeface="Times New Roman" panose="02020603050405020304" pitchFamily="18" charset="0"/>
              </a:rPr>
              <a:t>splicing factor and the splicing event</a:t>
            </a:r>
            <a:r>
              <a:rPr lang="en-US" sz="1800" b="0" i="0" dirty="0">
                <a:solidFill>
                  <a:srgbClr val="000000"/>
                </a:solidFill>
                <a:effectLst/>
                <a:highlight>
                  <a:srgbClr val="FFFFFF"/>
                </a:highlight>
                <a:latin typeface="Times New Roman" panose="02020603050405020304" pitchFamily="18" charset="0"/>
              </a:rPr>
              <a:t> </a:t>
            </a:r>
            <a:endParaRPr lang="en-US" dirty="0"/>
          </a:p>
        </p:txBody>
      </p:sp>
    </p:spTree>
    <p:extLst>
      <p:ext uri="{BB962C8B-B14F-4D97-AF65-F5344CB8AC3E}">
        <p14:creationId xmlns:p14="http://schemas.microsoft.com/office/powerpoint/2010/main" val="1983307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26284"/>
            <a:ext cx="8886884" cy="953669"/>
          </a:xfrm>
        </p:spPr>
        <p:txBody>
          <a:bodyPr/>
          <a:lstStyle/>
          <a:p>
            <a:pPr algn="ctr"/>
            <a:r>
              <a:rPr lang="en-US" dirty="0"/>
              <a:t>2. DATA VISUALIZATION</a:t>
            </a:r>
          </a:p>
        </p:txBody>
      </p:sp>
      <p:pic>
        <p:nvPicPr>
          <p:cNvPr id="12290" name="Picture 2">
            <a:extLst>
              <a:ext uri="{FF2B5EF4-FFF2-40B4-BE49-F238E27FC236}">
                <a16:creationId xmlns:a16="http://schemas.microsoft.com/office/drawing/2014/main" id="{FC2135E8-A775-75D0-6D26-9BF8696F07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9702" y="2423114"/>
            <a:ext cx="6522841" cy="461211"/>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72F7ED90-D528-0822-17E0-EB5C9ABB3B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9702" y="3063240"/>
            <a:ext cx="4055826" cy="28673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CC79365-1D72-ACC5-81E7-95CB4ED8D3A8}"/>
              </a:ext>
            </a:extLst>
          </p:cNvPr>
          <p:cNvSpPr txBox="1"/>
          <p:nvPr/>
        </p:nvSpPr>
        <p:spPr>
          <a:xfrm>
            <a:off x="792915" y="1643720"/>
            <a:ext cx="10529549" cy="1200329"/>
          </a:xfrm>
          <a:prstGeom prst="rect">
            <a:avLst/>
          </a:prstGeom>
          <a:noFill/>
        </p:spPr>
        <p:txBody>
          <a:bodyPr wrap="none" rtlCol="0">
            <a:spAutoFit/>
          </a:bodyPr>
          <a:lstStyle/>
          <a:p>
            <a:pPr marL="285750" indent="-285750"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This is also the Scatter plot that’s In between the splicing factor2 and target variable. </a:t>
            </a:r>
            <a:endParaRPr lang="en-US" dirty="0">
              <a:solidFill>
                <a:srgbClr val="000000"/>
              </a:solidFill>
              <a:highlight>
                <a:srgbClr val="FFFFFF"/>
              </a:highlight>
              <a:latin typeface="Segoe UI" panose="020B0502040204020203" pitchFamily="34" charset="0"/>
            </a:endParaRPr>
          </a:p>
          <a:p>
            <a:pPr marL="285750" indent="-285750"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It suggests that the relationship is linear in nature. As the value of splicing factor increases the target variable</a:t>
            </a:r>
          </a:p>
          <a:p>
            <a:pPr algn="l" rtl="0" fontAlgn="base"/>
            <a:r>
              <a:rPr lang="en-US" sz="1800" b="0" i="0" dirty="0">
                <a:solidFill>
                  <a:srgbClr val="000000"/>
                </a:solidFill>
                <a:effectLst/>
                <a:highlight>
                  <a:srgbClr val="FFFFFF"/>
                </a:highlight>
                <a:latin typeface="Times New Roman" panose="02020603050405020304" pitchFamily="18" charset="0"/>
              </a:rPr>
              <a:t>value decreases. </a:t>
            </a:r>
            <a:endParaRPr lang="en-US" b="0" i="0" dirty="0">
              <a:solidFill>
                <a:srgbClr val="000000"/>
              </a:solidFill>
              <a:effectLst/>
              <a:highlight>
                <a:srgbClr val="FFFFFF"/>
              </a:highlight>
              <a:latin typeface="Segoe UI" panose="020B0502040204020203" pitchFamily="34" charset="0"/>
            </a:endParaRPr>
          </a:p>
          <a:p>
            <a:pPr algn="l" rtl="0" fontAlgn="base"/>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723621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2. DATA VISUALIZATION</a:t>
            </a:r>
          </a:p>
        </p:txBody>
      </p:sp>
      <p:pic>
        <p:nvPicPr>
          <p:cNvPr id="11266" name="Picture 2">
            <a:extLst>
              <a:ext uri="{FF2B5EF4-FFF2-40B4-BE49-F238E27FC236}">
                <a16:creationId xmlns:a16="http://schemas.microsoft.com/office/drawing/2014/main" id="{D048ADF2-23D1-FF4E-EA7F-B838E35E52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709" y="2361899"/>
            <a:ext cx="6479835" cy="647984"/>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480EA431-5B68-4518-3035-6C0949DFC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3709" y="3079551"/>
            <a:ext cx="4308430" cy="30767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8AC67A9-16D6-6A3F-BE82-3C1736A2D378}"/>
              </a:ext>
            </a:extLst>
          </p:cNvPr>
          <p:cNvSpPr txBox="1"/>
          <p:nvPr/>
        </p:nvSpPr>
        <p:spPr>
          <a:xfrm>
            <a:off x="792915" y="1643720"/>
            <a:ext cx="9503564" cy="923330"/>
          </a:xfrm>
          <a:prstGeom prst="rect">
            <a:avLst/>
          </a:prstGeom>
          <a:noFill/>
        </p:spPr>
        <p:txBody>
          <a:bodyPr wrap="none" rtlCol="0">
            <a:spAutoFit/>
          </a:bodyPr>
          <a:lstStyle/>
          <a:p>
            <a:pPr algn="l" rtl="0" fontAlgn="base"/>
            <a:r>
              <a:rPr lang="en-US" dirty="0">
                <a:solidFill>
                  <a:srgbClr val="000000"/>
                </a:solidFill>
                <a:highlight>
                  <a:srgbClr val="FFFFFF"/>
                </a:highlight>
                <a:latin typeface="Times New Roman" panose="02020603050405020304" pitchFamily="18" charset="0"/>
              </a:rPr>
              <a:t>The last Scatter plot is </a:t>
            </a:r>
            <a:r>
              <a:rPr lang="en-US" sz="1800" b="0" i="0" dirty="0">
                <a:solidFill>
                  <a:srgbClr val="000000"/>
                </a:solidFill>
                <a:effectLst/>
                <a:highlight>
                  <a:srgbClr val="FFFFFF"/>
                </a:highlight>
                <a:latin typeface="Times New Roman" panose="02020603050405020304" pitchFamily="18" charset="0"/>
              </a:rPr>
              <a:t>In between the splicing factor3 and target variable.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It suggests that the relationship is not linear in nature. The data points are scattered across the graph. </a:t>
            </a:r>
            <a:endParaRPr lang="en-US" b="0" i="0" dirty="0">
              <a:solidFill>
                <a:srgbClr val="000000"/>
              </a:solidFill>
              <a:effectLst/>
              <a:highlight>
                <a:srgbClr val="FFFFFF"/>
              </a:highlight>
              <a:latin typeface="Segoe UI" panose="020B0502040204020203" pitchFamily="34" charset="0"/>
            </a:endParaRPr>
          </a:p>
          <a:p>
            <a:pPr algn="l" rtl="0" fontAlgn="base"/>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36012019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6805"/>
            <a:ext cx="8886884" cy="953669"/>
          </a:xfrm>
        </p:spPr>
        <p:txBody>
          <a:bodyPr/>
          <a:lstStyle/>
          <a:p>
            <a:pPr algn="ctr"/>
            <a:r>
              <a:rPr lang="en-US" dirty="0"/>
              <a:t>3. PREDICTIVE MODELING</a:t>
            </a:r>
          </a:p>
        </p:txBody>
      </p:sp>
      <p:pic>
        <p:nvPicPr>
          <p:cNvPr id="13314" name="Picture 2">
            <a:extLst>
              <a:ext uri="{FF2B5EF4-FFF2-40B4-BE49-F238E27FC236}">
                <a16:creationId xmlns:a16="http://schemas.microsoft.com/office/drawing/2014/main" id="{4598EC4C-ADE0-E01B-9C12-70268D8D5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9877" y="1025676"/>
            <a:ext cx="4650858" cy="3587804"/>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3E3C5EF5-7844-E836-8281-6198193037F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10800000" flipH="1" flipV="1">
            <a:off x="6899877" y="4685487"/>
            <a:ext cx="4650858" cy="967279"/>
          </a:xfrm>
          <a:prstGeom prst="rect">
            <a:avLst/>
          </a:prstGeom>
          <a:noFill/>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CDEA3324-69C6-CC6A-7285-A99578547E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9877" y="5724774"/>
            <a:ext cx="4837732" cy="10084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018ED6-4808-AC3F-D5BA-472DB63DFC7A}"/>
              </a:ext>
            </a:extLst>
          </p:cNvPr>
          <p:cNvSpPr txBox="1"/>
          <p:nvPr/>
        </p:nvSpPr>
        <p:spPr>
          <a:xfrm>
            <a:off x="457473" y="1991146"/>
            <a:ext cx="6098720" cy="1656864"/>
          </a:xfrm>
          <a:prstGeom prst="rect">
            <a:avLst/>
          </a:prstGeom>
          <a:noFill/>
        </p:spPr>
        <p:txBody>
          <a:bodyPr wrap="square">
            <a:spAutoFit/>
          </a:bodyPr>
          <a:lstStyle/>
          <a:p>
            <a:pPr eaLnBrk="1" fontAlgn="auto">
              <a:spcBef>
                <a:spcPts val="1417"/>
              </a:spcBef>
              <a:spcAft>
                <a:spcPts val="0"/>
              </a:spcAft>
              <a:defRPr/>
            </a:pPr>
            <a:r>
              <a:rPr lang="en-US" sz="1800" dirty="0">
                <a:solidFill>
                  <a:sysClr val="windowText" lastClr="000000"/>
                </a:solidFill>
                <a:latin typeface="Times New Roman" panose="02020603050405020304" pitchFamily="18" charset="0"/>
                <a:cs typeface="Times New Roman" panose="02020603050405020304" pitchFamily="18" charset="0"/>
              </a:rPr>
              <a:t>By seeing the Root mean squared error we can conclude that our testing data point’s predicted values are 2.56 units away from the actual values.</a:t>
            </a:r>
          </a:p>
          <a:p>
            <a:pPr eaLnBrk="1" fontAlgn="auto">
              <a:spcBef>
                <a:spcPts val="1417"/>
              </a:spcBef>
              <a:spcAft>
                <a:spcPts val="0"/>
              </a:spcAft>
              <a:defRPr/>
            </a:pPr>
            <a:r>
              <a:rPr lang="en-US" sz="1800" dirty="0">
                <a:solidFill>
                  <a:sysClr val="windowText" lastClr="000000"/>
                </a:solidFill>
                <a:latin typeface="Times New Roman" panose="02020603050405020304" pitchFamily="18" charset="0"/>
                <a:cs typeface="Times New Roman" panose="02020603050405020304" pitchFamily="18" charset="0"/>
              </a:rPr>
              <a:t>Our linear Regression model performs very well in predicting the output.</a:t>
            </a:r>
          </a:p>
        </p:txBody>
      </p:sp>
    </p:spTree>
    <p:extLst>
      <p:ext uri="{BB962C8B-B14F-4D97-AF65-F5344CB8AC3E}">
        <p14:creationId xmlns:p14="http://schemas.microsoft.com/office/powerpoint/2010/main" val="219830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5607"/>
            <a:ext cx="8886884" cy="953669"/>
          </a:xfrm>
        </p:spPr>
        <p:txBody>
          <a:bodyPr/>
          <a:lstStyle/>
          <a:p>
            <a:pPr algn="ctr"/>
            <a:r>
              <a:rPr lang="en-US" dirty="0"/>
              <a:t>3. PREDICTIVE MODELING</a:t>
            </a:r>
          </a:p>
        </p:txBody>
      </p:sp>
      <p:pic>
        <p:nvPicPr>
          <p:cNvPr id="14338" name="Picture 2">
            <a:extLst>
              <a:ext uri="{FF2B5EF4-FFF2-40B4-BE49-F238E27FC236}">
                <a16:creationId xmlns:a16="http://schemas.microsoft.com/office/drawing/2014/main" id="{72DAA6FB-548D-967D-378C-A880DDC97E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3315" y="1311069"/>
            <a:ext cx="4705350" cy="2414588"/>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8351997E-5F1A-0EBB-995A-C073188ACB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315" y="3768422"/>
            <a:ext cx="4116870" cy="2877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8081611-110C-B13D-AD6F-F1BC1C762592}"/>
              </a:ext>
            </a:extLst>
          </p:cNvPr>
          <p:cNvSpPr txBox="1"/>
          <p:nvPr/>
        </p:nvSpPr>
        <p:spPr>
          <a:xfrm>
            <a:off x="346273" y="1163519"/>
            <a:ext cx="6587060" cy="3416320"/>
          </a:xfrm>
          <a:prstGeom prst="rect">
            <a:avLst/>
          </a:prstGeom>
          <a:noFill/>
        </p:spPr>
        <p:txBody>
          <a:bodyPr wrap="none" rtlCol="0">
            <a:spAutoFit/>
          </a:bodyPr>
          <a:lstStyle/>
          <a:p>
            <a:pPr algn="l" rtl="0" fontAlgn="base"/>
            <a:r>
              <a:rPr lang="en-US" sz="1800" b="0" i="0" dirty="0">
                <a:solidFill>
                  <a:srgbClr val="000000"/>
                </a:solidFill>
                <a:effectLst/>
                <a:highlight>
                  <a:srgbClr val="FFFFFF"/>
                </a:highlight>
                <a:latin typeface="Times New Roman" panose="02020603050405020304" pitchFamily="18" charset="0"/>
              </a:rPr>
              <a:t>The weights of each parameter are represented by the bar plot,</a:t>
            </a:r>
          </a:p>
          <a:p>
            <a:pPr algn="l" rtl="0" fontAlgn="base"/>
            <a:r>
              <a:rPr lang="en-US" sz="1800" b="0" i="0" dirty="0">
                <a:solidFill>
                  <a:srgbClr val="000000"/>
                </a:solidFill>
                <a:effectLst/>
                <a:highlight>
                  <a:srgbClr val="FFFFFF"/>
                </a:highlight>
                <a:latin typeface="Times New Roman" panose="02020603050405020304" pitchFamily="18" charset="0"/>
              </a:rPr>
              <a:t>which facilitates simple comparison of their relative importance.</a:t>
            </a:r>
          </a:p>
          <a:p>
            <a:pPr algn="l" rtl="0" fontAlgn="base"/>
            <a:endParaRPr lang="en-US" dirty="0">
              <a:solidFill>
                <a:srgbClr val="000000"/>
              </a:solidFill>
              <a:highlight>
                <a:srgbClr val="FFFFFF"/>
              </a:highlight>
              <a:latin typeface="Times New Roman" panose="02020603050405020304" pitchFamily="18" charset="0"/>
            </a:endParaRPr>
          </a:p>
          <a:p>
            <a:pPr algn="l" rtl="0" fontAlgn="base"/>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 With the highest positive weight, SplicingFactor1 is predicted to</a:t>
            </a:r>
          </a:p>
          <a:p>
            <a:pPr algn="l" rtl="0" fontAlgn="base"/>
            <a:r>
              <a:rPr lang="en-US" sz="1800" b="0" i="0" dirty="0">
                <a:solidFill>
                  <a:srgbClr val="000000"/>
                </a:solidFill>
                <a:effectLst/>
                <a:highlight>
                  <a:srgbClr val="FFFFFF"/>
                </a:highlight>
                <a:latin typeface="Times New Roman" panose="02020603050405020304" pitchFamily="18" charset="0"/>
              </a:rPr>
              <a:t>have the most positive correlation with the expected result.  </a:t>
            </a:r>
          </a:p>
          <a:p>
            <a:pPr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SplicingFactor2's negative weight suggests a poor correlation</a:t>
            </a:r>
          </a:p>
          <a:p>
            <a:pPr algn="l" rtl="0" fontAlgn="base"/>
            <a:r>
              <a:rPr lang="en-US" sz="1800" b="0" i="0" dirty="0">
                <a:solidFill>
                  <a:srgbClr val="000000"/>
                </a:solidFill>
                <a:effectLst/>
                <a:highlight>
                  <a:srgbClr val="FFFFFF"/>
                </a:highlight>
                <a:latin typeface="Times New Roman" panose="02020603050405020304" pitchFamily="18" charset="0"/>
              </a:rPr>
              <a:t>with the result.  </a:t>
            </a:r>
          </a:p>
          <a:p>
            <a:pPr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SplicingFactor3 is weaker than SplicingFactor1 but has a </a:t>
            </a:r>
            <a:r>
              <a:rPr lang="en-US" sz="1800" b="0" i="0" dirty="0" err="1">
                <a:solidFill>
                  <a:srgbClr val="000000"/>
                </a:solidFill>
                <a:effectLst/>
                <a:highlight>
                  <a:srgbClr val="FFFFFF"/>
                </a:highlight>
                <a:latin typeface="Times New Roman" panose="02020603050405020304" pitchFamily="18" charset="0"/>
              </a:rPr>
              <a:t>favourable</a:t>
            </a:r>
            <a:endParaRPr lang="en-US" dirty="0">
              <a:solidFill>
                <a:srgbClr val="000000"/>
              </a:solidFill>
              <a:highlight>
                <a:srgbClr val="FFFFFF"/>
              </a:highlight>
              <a:latin typeface="Times New Roman" panose="02020603050405020304" pitchFamily="18" charset="0"/>
            </a:endParaRPr>
          </a:p>
          <a:p>
            <a:pPr algn="l" rtl="0" fontAlgn="base"/>
            <a:r>
              <a:rPr lang="en-US" sz="1800" b="0" i="0" dirty="0">
                <a:solidFill>
                  <a:srgbClr val="000000"/>
                </a:solidFill>
                <a:effectLst/>
                <a:highlight>
                  <a:srgbClr val="FFFFFF"/>
                </a:highlight>
                <a:latin typeface="Times New Roman" panose="02020603050405020304" pitchFamily="18" charset="0"/>
              </a:rPr>
              <a:t>Weight- It has a less noticeable effect than SplicingFactor1. </a:t>
            </a:r>
          </a:p>
          <a:p>
            <a:pPr algn="l" rtl="0" fontAlgn="base"/>
            <a:endParaRPr lang="en-US" b="0" i="0" dirty="0">
              <a:solidFill>
                <a:srgbClr val="000000"/>
              </a:solidFill>
              <a:effectLst/>
              <a:highlight>
                <a:srgbClr val="FFFFFF"/>
              </a:highlight>
              <a:latin typeface="Segoe UI" panose="020B0502040204020203" pitchFamily="34" charset="0"/>
            </a:endParaRPr>
          </a:p>
          <a:p>
            <a:endParaRPr lang="en-US" dirty="0"/>
          </a:p>
        </p:txBody>
      </p:sp>
    </p:spTree>
    <p:extLst>
      <p:ext uri="{BB962C8B-B14F-4D97-AF65-F5344CB8AC3E}">
        <p14:creationId xmlns:p14="http://schemas.microsoft.com/office/powerpoint/2010/main" val="334445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3. PREDICTIVE MODELING</a:t>
            </a:r>
          </a:p>
        </p:txBody>
      </p:sp>
      <p:sp>
        <p:nvSpPr>
          <p:cNvPr id="3" name="Content Placeholder 2">
            <a:extLst>
              <a:ext uri="{FF2B5EF4-FFF2-40B4-BE49-F238E27FC236}">
                <a16:creationId xmlns:a16="http://schemas.microsoft.com/office/drawing/2014/main" id="{5CA969C2-2EE7-7D68-89D3-B5F77305CD18}"/>
              </a:ext>
            </a:extLst>
          </p:cNvPr>
          <p:cNvSpPr>
            <a:spLocks noGrp="1"/>
          </p:cNvSpPr>
          <p:nvPr>
            <p:ph idx="1"/>
          </p:nvPr>
        </p:nvSpPr>
        <p:spPr>
          <a:xfrm>
            <a:off x="566057" y="1262743"/>
            <a:ext cx="11042469" cy="5146765"/>
          </a:xfrm>
        </p:spPr>
        <p:txBody>
          <a:bodyPr>
            <a:normAutofit/>
          </a:bodyPr>
          <a:lstStyle/>
          <a:p>
            <a:pPr algn="l" rtl="0" fontAlgn="base"/>
            <a:r>
              <a:rPr lang="en-US" sz="1800" b="1" i="0" dirty="0">
                <a:solidFill>
                  <a:srgbClr val="000000"/>
                </a:solidFill>
                <a:effectLst/>
                <a:highlight>
                  <a:srgbClr val="FFFFFF"/>
                </a:highlight>
                <a:latin typeface="Times New Roman" panose="02020603050405020304" pitchFamily="18" charset="0"/>
              </a:rPr>
              <a:t>Interpretation:</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The influence of features is represented by weights: The weights (coefficients) in the linear model show the relative contribution of each feature to the expected result.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Features with positive weights have a positive correlation with the result, whereas those with negative weights have a negative correlation. Positive weights rise, and negative weights fall.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Greater absolute weight equals stronger impact: A feature's effect increases with its absolute value. </a:t>
            </a:r>
            <a:endParaRPr lang="en-US" b="1" dirty="0">
              <a:solidFill>
                <a:sysClr val="windowText" lastClr="000000"/>
              </a:solidFill>
              <a:latin typeface="Times New Roman" panose="02020603050405020304" pitchFamily="18" charset="0"/>
              <a:cs typeface="Times New Roman" panose="02020603050405020304" pitchFamily="18" charset="0"/>
            </a:endParaRPr>
          </a:p>
          <a:p>
            <a:pPr marL="0" indent="0" eaLnBrk="1" fontAlgn="auto">
              <a:spcBef>
                <a:spcPts val="1417"/>
              </a:spcBef>
              <a:spcAft>
                <a:spcPts val="0"/>
              </a:spcAft>
              <a:buNone/>
              <a:defRPr/>
            </a:pPr>
            <a:r>
              <a:rPr lang="en-US" b="1" dirty="0">
                <a:solidFill>
                  <a:sysClr val="windowText" lastClr="000000"/>
                </a:solidFill>
                <a:latin typeface="Times New Roman" panose="02020603050405020304" pitchFamily="18" charset="0"/>
                <a:cs typeface="Times New Roman" panose="02020603050405020304" pitchFamily="18" charset="0"/>
              </a:rPr>
              <a:t>Insights</a:t>
            </a:r>
          </a:p>
          <a:p>
            <a:pPr marL="0" indent="0" eaLnBrk="1" fontAlgn="auto">
              <a:spcBef>
                <a:spcPts val="1417"/>
              </a:spcBef>
              <a:spcAft>
                <a:spcPts val="0"/>
              </a:spcAft>
              <a:buNone/>
              <a:defRPr/>
            </a:pPr>
            <a:r>
              <a:rPr lang="en-US" dirty="0">
                <a:solidFill>
                  <a:sysClr val="windowText" lastClr="000000"/>
                </a:solidFill>
                <a:latin typeface="Times New Roman" panose="02020603050405020304" pitchFamily="18" charset="0"/>
                <a:cs typeface="Times New Roman" panose="02020603050405020304" pitchFamily="18" charset="0"/>
              </a:rPr>
              <a:t>By, the model we get to know that splicing factor1 has a large impact on the splicing event. It had a positive impact on the target variable.  </a:t>
            </a:r>
          </a:p>
          <a:p>
            <a:pPr eaLnBrk="1" fontAlgn="auto">
              <a:spcBef>
                <a:spcPts val="1417"/>
              </a:spcBef>
              <a:spcAft>
                <a:spcPts val="0"/>
              </a:spcAft>
              <a:defRPr/>
            </a:pPr>
            <a:r>
              <a:rPr lang="en-US" dirty="0">
                <a:solidFill>
                  <a:sysClr val="windowText" lastClr="000000"/>
                </a:solidFill>
                <a:latin typeface="Times New Roman" panose="02020603050405020304" pitchFamily="18" charset="0"/>
                <a:cs typeface="Times New Roman" panose="02020603050405020304" pitchFamily="18" charset="0"/>
              </a:rPr>
              <a:t>The other two features have opposite impacts on the splicing events.</a:t>
            </a:r>
          </a:p>
        </p:txBody>
      </p:sp>
    </p:spTree>
    <p:extLst>
      <p:ext uri="{BB962C8B-B14F-4D97-AF65-F5344CB8AC3E}">
        <p14:creationId xmlns:p14="http://schemas.microsoft.com/office/powerpoint/2010/main" val="2709397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8709"/>
            <a:ext cx="8886884" cy="953669"/>
          </a:xfrm>
        </p:spPr>
        <p:txBody>
          <a:bodyPr/>
          <a:lstStyle/>
          <a:p>
            <a:pPr algn="ctr"/>
            <a:r>
              <a:rPr lang="en-US" dirty="0"/>
              <a:t>4. CONCLUSION AND RECOMMENDATONS</a:t>
            </a:r>
          </a:p>
        </p:txBody>
      </p:sp>
      <p:sp>
        <p:nvSpPr>
          <p:cNvPr id="3" name="Content Placeholder 2">
            <a:extLst>
              <a:ext uri="{FF2B5EF4-FFF2-40B4-BE49-F238E27FC236}">
                <a16:creationId xmlns:a16="http://schemas.microsoft.com/office/drawing/2014/main" id="{5CA969C2-2EE7-7D68-89D3-B5F77305CD18}"/>
              </a:ext>
            </a:extLst>
          </p:cNvPr>
          <p:cNvSpPr>
            <a:spLocks noGrp="1"/>
          </p:cNvSpPr>
          <p:nvPr>
            <p:ph idx="1"/>
          </p:nvPr>
        </p:nvSpPr>
        <p:spPr>
          <a:xfrm>
            <a:off x="531223" y="1323704"/>
            <a:ext cx="11112137" cy="4955176"/>
          </a:xfrm>
        </p:spPr>
        <p:txBody>
          <a:bodyPr>
            <a:normAutofit fontScale="92500" lnSpcReduction="10000"/>
          </a:bodyPr>
          <a:lstStyle/>
          <a:p>
            <a:pPr algn="l" rtl="0" fontAlgn="base"/>
            <a:r>
              <a:rPr lang="en-US" sz="1800" b="0" i="0" dirty="0">
                <a:solidFill>
                  <a:srgbClr val="000000"/>
                </a:solidFill>
                <a:effectLst/>
                <a:highlight>
                  <a:srgbClr val="FFFFFF"/>
                </a:highlight>
                <a:latin typeface="Times New Roman" panose="02020603050405020304" pitchFamily="18" charset="0"/>
              </a:rPr>
              <a:t>All the key findings are displayed above. In the respective sections.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Times New Roman" panose="02020603050405020304" pitchFamily="18" charset="0"/>
              </a:rPr>
              <a:t>Prior feature:</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The coefficients (weights) plot of the above gives us a certain idea. </a:t>
            </a:r>
            <a:endParaRPr lang="en-US" b="0" i="0" dirty="0">
              <a:solidFill>
                <a:srgbClr val="000000"/>
              </a:solidFill>
              <a:effectLst/>
              <a:highlight>
                <a:srgbClr val="FFFFFF"/>
              </a:highlight>
              <a:latin typeface="Segoe UI" panose="020B0502040204020203" pitchFamily="34" charset="0"/>
            </a:endParaRPr>
          </a:p>
          <a:p>
            <a:pPr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The splicing factor1 weighs approximately 1.773. since it’s positive in nature and indicates a positive relationship with the target variable. </a:t>
            </a:r>
          </a:p>
          <a:p>
            <a:pPr algn="l" rtl="0" fontAlgn="base">
              <a:buFont typeface="Arial" panose="020B0604020202020204" pitchFamily="34" charset="0"/>
              <a:buChar char="•"/>
            </a:pPr>
            <a:r>
              <a:rPr lang="en-US" sz="1800" b="0" i="0" dirty="0">
                <a:solidFill>
                  <a:srgbClr val="000000"/>
                </a:solidFill>
                <a:effectLst/>
                <a:highlight>
                  <a:srgbClr val="FFFFFF"/>
                </a:highlight>
                <a:latin typeface="Times New Roman" panose="02020603050405020304" pitchFamily="18" charset="0"/>
              </a:rPr>
              <a:t> The splicing factor 2 had a negative relationship with the target variable. </a:t>
            </a:r>
          </a:p>
          <a:p>
            <a:pPr algn="l" rtl="0" fontAlgn="base">
              <a:buFont typeface="Arial" panose="020B0604020202020204" pitchFamily="34" charset="0"/>
              <a:buChar char="•"/>
            </a:pPr>
            <a:r>
              <a:rPr lang="en-US" dirty="0">
                <a:solidFill>
                  <a:srgbClr val="000000"/>
                </a:solidFill>
                <a:highlight>
                  <a:srgbClr val="FFFFFF"/>
                </a:highlight>
                <a:latin typeface="Times New Roman" panose="02020603050405020304" pitchFamily="18" charset="0"/>
              </a:rPr>
              <a:t>T</a:t>
            </a:r>
            <a:r>
              <a:rPr lang="en-US" sz="1800" b="0" i="0" dirty="0">
                <a:solidFill>
                  <a:srgbClr val="000000"/>
                </a:solidFill>
                <a:effectLst/>
                <a:highlight>
                  <a:srgbClr val="FFFFFF"/>
                </a:highlight>
                <a:latin typeface="Times New Roman" panose="02020603050405020304" pitchFamily="18" charset="0"/>
              </a:rPr>
              <a:t>he last feature had a positive relationship with the target variable.  </a:t>
            </a:r>
            <a:endParaRPr lang="en-US" sz="1800" b="0" i="0" dirty="0">
              <a:solidFill>
                <a:srgbClr val="000000"/>
              </a:solidFill>
              <a:effectLst/>
              <a:highlight>
                <a:srgbClr val="FFFFFF"/>
              </a:highlight>
              <a:latin typeface="Aptos" panose="020B0004020202020204"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Comparing the absolute values of the weights, we can see that SplicingFactor1 has the strongest relationship with the target variable among the three features, as it has the largest absolute weight.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1" i="0" dirty="0">
                <a:solidFill>
                  <a:srgbClr val="000000"/>
                </a:solidFill>
                <a:effectLst/>
                <a:highlight>
                  <a:srgbClr val="FFFFFF"/>
                </a:highlight>
                <a:latin typeface="Times New Roman" panose="02020603050405020304" pitchFamily="18" charset="0"/>
              </a:rPr>
              <a:t>Recommendation:</a:t>
            </a:r>
            <a:r>
              <a:rPr lang="en-US" sz="1800" b="0" i="0" dirty="0">
                <a:solidFill>
                  <a:srgbClr val="000000"/>
                </a:solidFill>
                <a:effectLst/>
                <a:highlight>
                  <a:srgbClr val="FFFFFF"/>
                </a:highlight>
                <a:latin typeface="Times New Roman" panose="02020603050405020304" pitchFamily="18" charset="0"/>
              </a:rPr>
              <a: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Any model requires a large amount of data points to learn general patterns or trends in those data points. Always try to get more and more data points.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We can use some other algo to get the result.</a:t>
            </a:r>
            <a:endParaRPr lang="en-US" b="0" i="0" dirty="0">
              <a:solidFill>
                <a:srgbClr val="000000"/>
              </a:solidFill>
              <a:effectLst/>
              <a:highlight>
                <a:srgbClr val="FFFFFF"/>
              </a:highlight>
              <a:latin typeface="Segoe UI" panose="020B0502040204020203" pitchFamily="34" charset="0"/>
            </a:endParaRPr>
          </a:p>
        </p:txBody>
      </p:sp>
    </p:spTree>
    <p:extLst>
      <p:ext uri="{BB962C8B-B14F-4D97-AF65-F5344CB8AC3E}">
        <p14:creationId xmlns:p14="http://schemas.microsoft.com/office/powerpoint/2010/main" val="1611002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6553-7927-84B8-D4B3-A91858881F86}"/>
              </a:ext>
            </a:extLst>
          </p:cNvPr>
          <p:cNvSpPr>
            <a:spLocks noGrp="1"/>
          </p:cNvSpPr>
          <p:nvPr>
            <p:ph type="title"/>
          </p:nvPr>
        </p:nvSpPr>
        <p:spPr>
          <a:xfrm>
            <a:off x="1652558" y="0"/>
            <a:ext cx="8886884" cy="953669"/>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ECA1CDB3-11AC-5BAF-B7C1-01CCCBD4B152}"/>
              </a:ext>
            </a:extLst>
          </p:cNvPr>
          <p:cNvSpPr>
            <a:spLocks noGrp="1"/>
          </p:cNvSpPr>
          <p:nvPr>
            <p:ph idx="1"/>
          </p:nvPr>
        </p:nvSpPr>
        <p:spPr>
          <a:xfrm>
            <a:off x="539496" y="1252728"/>
            <a:ext cx="11036808" cy="5041486"/>
          </a:xfrm>
        </p:spPr>
        <p:txBody>
          <a:bodyPr/>
          <a:lstStyle/>
          <a:p>
            <a:pPr algn="l"/>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Gene splicing is a critical biological process that occurs in eukaryotic cells to generate </a:t>
            </a:r>
          </a:p>
          <a:p>
            <a:pPr marL="0" indent="0" algn="l">
              <a:buNone/>
            </a:pPr>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functional messenger RNA (mRNA) molecules from the precursor RNA. The primary purpose </a:t>
            </a:r>
          </a:p>
          <a:p>
            <a:pPr marL="0" indent="0" algn="l">
              <a:buNone/>
            </a:pPr>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of gene splicing is to remove non-coding regions (introns) and join the coding regions (exons) to create a mature mRNA molecule that can be translated into a protein.</a:t>
            </a:r>
          </a:p>
          <a:p>
            <a:pPr algn="l"/>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In this project, I worked with a synthetic dataset containing the expressions of three splicing factors and a related splicing event across 100 subjects. </a:t>
            </a:r>
            <a:r>
              <a:rPr lang="en-US" dirty="0">
                <a:solidFill>
                  <a:srgbClr val="2D3B45"/>
                </a:solidFill>
                <a:highlight>
                  <a:srgbClr val="FFFFFF"/>
                </a:highlight>
                <a:latin typeface="Times New Roman" panose="02020603050405020304" pitchFamily="18" charset="0"/>
                <a:cs typeface="Times New Roman" panose="02020603050405020304" pitchFamily="18" charset="0"/>
              </a:rPr>
              <a:t>My</a:t>
            </a:r>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 objective is to perform exploratory data analysis (EDA), data </a:t>
            </a:r>
            <a:r>
              <a:rPr lang="en-US" b="0" i="0" dirty="0" err="1">
                <a:solidFill>
                  <a:srgbClr val="2D3B45"/>
                </a:solidFill>
                <a:effectLst/>
                <a:highlight>
                  <a:srgbClr val="FFFFFF"/>
                </a:highlight>
                <a:latin typeface="Times New Roman" panose="02020603050405020304" pitchFamily="18" charset="0"/>
                <a:cs typeface="Times New Roman" panose="02020603050405020304" pitchFamily="18" charset="0"/>
              </a:rPr>
              <a:t>visualisation</a:t>
            </a:r>
            <a:r>
              <a:rPr lang="en-US" b="0" i="0" dirty="0">
                <a:solidFill>
                  <a:srgbClr val="2D3B45"/>
                </a:solidFill>
                <a:effectLst/>
                <a:highlight>
                  <a:srgbClr val="FFFFFF"/>
                </a:highlight>
                <a:latin typeface="Times New Roman" panose="02020603050405020304" pitchFamily="18" charset="0"/>
                <a:cs typeface="Times New Roman" panose="02020603050405020304" pitchFamily="18" charset="0"/>
              </a:rPr>
              <a:t>, and predictive modelling to gain insights into the relationships between splicing factors and the splicing event.</a:t>
            </a:r>
          </a:p>
          <a:p>
            <a:pPr marL="0" indent="0">
              <a:buNone/>
            </a:pPr>
            <a:endParaRPr lang="en-US" dirty="0"/>
          </a:p>
        </p:txBody>
      </p:sp>
    </p:spTree>
    <p:extLst>
      <p:ext uri="{BB962C8B-B14F-4D97-AF65-F5344CB8AC3E}">
        <p14:creationId xmlns:p14="http://schemas.microsoft.com/office/powerpoint/2010/main" val="122086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bstract red geometric pattern">
            <a:extLst>
              <a:ext uri="{FF2B5EF4-FFF2-40B4-BE49-F238E27FC236}">
                <a16:creationId xmlns:a16="http://schemas.microsoft.com/office/drawing/2014/main" id="{D480F4DF-72D1-E701-0DCE-2BC24104616D}"/>
              </a:ext>
            </a:extLst>
          </p:cNvPr>
          <p:cNvPicPr>
            <a:picLocks noChangeAspect="1"/>
          </p:cNvPicPr>
          <p:nvPr/>
        </p:nvPicPr>
        <p:blipFill rotWithShape="1">
          <a:blip r:embed="rId2"/>
          <a:srcRect t="11484" b="4247"/>
          <a:stretch/>
        </p:blipFill>
        <p:spPr>
          <a:xfrm>
            <a:off x="20" y="10"/>
            <a:ext cx="12191979" cy="6857990"/>
          </a:xfrm>
          <a:prstGeom prst="rect">
            <a:avLst/>
          </a:prstGeom>
        </p:spPr>
      </p:pic>
      <p:sp>
        <p:nvSpPr>
          <p:cNvPr id="10" name="TextBox 9">
            <a:extLst>
              <a:ext uri="{FF2B5EF4-FFF2-40B4-BE49-F238E27FC236}">
                <a16:creationId xmlns:a16="http://schemas.microsoft.com/office/drawing/2014/main" id="{C906C3C9-9B9B-8434-FAF9-36D961A37DDD}"/>
              </a:ext>
            </a:extLst>
          </p:cNvPr>
          <p:cNvSpPr txBox="1"/>
          <p:nvPr/>
        </p:nvSpPr>
        <p:spPr>
          <a:xfrm>
            <a:off x="7515498" y="3044279"/>
            <a:ext cx="3570208" cy="769441"/>
          </a:xfrm>
          <a:prstGeom prst="rect">
            <a:avLst/>
          </a:prstGeom>
          <a:noFill/>
        </p:spPr>
        <p:txBody>
          <a:bodyPr wrap="none" rtlCol="0">
            <a:spAutoFit/>
          </a:bodyPr>
          <a:lstStyle/>
          <a:p>
            <a:r>
              <a:rPr lang="en-US"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71023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66553-7927-84B8-D4B3-A91858881F86}"/>
              </a:ext>
            </a:extLst>
          </p:cNvPr>
          <p:cNvSpPr>
            <a:spLocks noGrp="1"/>
          </p:cNvSpPr>
          <p:nvPr>
            <p:ph type="title"/>
          </p:nvPr>
        </p:nvSpPr>
        <p:spPr>
          <a:xfrm>
            <a:off x="1652558" y="0"/>
            <a:ext cx="8886884" cy="953669"/>
          </a:xfrm>
        </p:spPr>
        <p:txBody>
          <a:bodyPr/>
          <a:lstStyle/>
          <a:p>
            <a:pPr algn="ctr"/>
            <a:r>
              <a:rPr lang="en-US" dirty="0"/>
              <a:t>TASKS</a:t>
            </a:r>
          </a:p>
        </p:txBody>
      </p:sp>
      <p:sp>
        <p:nvSpPr>
          <p:cNvPr id="3" name="Content Placeholder 2">
            <a:extLst>
              <a:ext uri="{FF2B5EF4-FFF2-40B4-BE49-F238E27FC236}">
                <a16:creationId xmlns:a16="http://schemas.microsoft.com/office/drawing/2014/main" id="{ECA1CDB3-11AC-5BAF-B7C1-01CCCBD4B152}"/>
              </a:ext>
            </a:extLst>
          </p:cNvPr>
          <p:cNvSpPr>
            <a:spLocks noGrp="1"/>
          </p:cNvSpPr>
          <p:nvPr>
            <p:ph idx="1"/>
          </p:nvPr>
        </p:nvSpPr>
        <p:spPr>
          <a:xfrm>
            <a:off x="1652558" y="1590158"/>
            <a:ext cx="8883836" cy="3677683"/>
          </a:xfrm>
        </p:spPr>
        <p:txBody>
          <a:bodyPr/>
          <a:lstStyle/>
          <a:p>
            <a:r>
              <a:rPr lang="en-US" dirty="0">
                <a:latin typeface="Times New Roman" panose="02020603050405020304" pitchFamily="18" charset="0"/>
                <a:cs typeface="Times New Roman" panose="02020603050405020304" pitchFamily="18" charset="0"/>
              </a:rPr>
              <a:t>1. Data Exploration</a:t>
            </a:r>
          </a:p>
          <a:p>
            <a:r>
              <a:rPr lang="en-US" dirty="0">
                <a:latin typeface="Times New Roman" panose="02020603050405020304" pitchFamily="18" charset="0"/>
                <a:cs typeface="Times New Roman" panose="02020603050405020304" pitchFamily="18" charset="0"/>
              </a:rPr>
              <a:t>2. Data Visualization</a:t>
            </a:r>
          </a:p>
          <a:p>
            <a:r>
              <a:rPr lang="en-US" dirty="0">
                <a:latin typeface="Times New Roman" panose="02020603050405020304" pitchFamily="18" charset="0"/>
                <a:cs typeface="Times New Roman" panose="02020603050405020304" pitchFamily="18" charset="0"/>
              </a:rPr>
              <a:t>3. Predictive Modeling</a:t>
            </a:r>
          </a:p>
          <a:p>
            <a:r>
              <a:rPr lang="en-US" dirty="0">
                <a:latin typeface="Times New Roman" panose="02020603050405020304" pitchFamily="18" charset="0"/>
                <a:cs typeface="Times New Roman" panose="02020603050405020304" pitchFamily="18" charset="0"/>
              </a:rPr>
              <a:t>4. Conclusions and Recommendations</a:t>
            </a:r>
          </a:p>
        </p:txBody>
      </p:sp>
    </p:spTree>
    <p:extLst>
      <p:ext uri="{BB962C8B-B14F-4D97-AF65-F5344CB8AC3E}">
        <p14:creationId xmlns:p14="http://schemas.microsoft.com/office/powerpoint/2010/main" val="4111689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1. DATA EXPLORATION</a:t>
            </a:r>
          </a:p>
        </p:txBody>
      </p:sp>
      <p:sp>
        <p:nvSpPr>
          <p:cNvPr id="3" name="Content Placeholder 2">
            <a:extLst>
              <a:ext uri="{FF2B5EF4-FFF2-40B4-BE49-F238E27FC236}">
                <a16:creationId xmlns:a16="http://schemas.microsoft.com/office/drawing/2014/main" id="{5CEDF5C2-36ED-95D5-09B5-4358A9D45EF8}"/>
              </a:ext>
            </a:extLst>
          </p:cNvPr>
          <p:cNvSpPr>
            <a:spLocks noGrp="1"/>
          </p:cNvSpPr>
          <p:nvPr>
            <p:ph idx="1"/>
          </p:nvPr>
        </p:nvSpPr>
        <p:spPr>
          <a:xfrm>
            <a:off x="487681" y="1183482"/>
            <a:ext cx="11199222" cy="5226027"/>
          </a:xfrm>
        </p:spPr>
        <p:txBody>
          <a:bodyPr/>
          <a:lstStyle/>
          <a:p>
            <a:pPr marL="0" indent="0" algn="l" rtl="0" fontAlgn="base">
              <a:buNone/>
            </a:pPr>
            <a:r>
              <a:rPr lang="en-US" b="1" dirty="0">
                <a:solidFill>
                  <a:srgbClr val="000000"/>
                </a:solidFill>
                <a:highlight>
                  <a:srgbClr val="FFFFFF"/>
                </a:highlight>
                <a:latin typeface="Times New Roman" panose="02020603050405020304" pitchFamily="18" charset="0"/>
              </a:rPr>
              <a:t>Loading the Dataset</a:t>
            </a:r>
          </a:p>
          <a:p>
            <a:pPr fontAlgn="base"/>
            <a:r>
              <a:rPr lang="en-US" sz="1800" b="0" i="0" dirty="0">
                <a:solidFill>
                  <a:srgbClr val="000000"/>
                </a:solidFill>
                <a:effectLst/>
                <a:highlight>
                  <a:srgbClr val="FFFFFF"/>
                </a:highlight>
                <a:latin typeface="Times New Roman" panose="02020603050405020304" pitchFamily="18" charset="0"/>
              </a:rPr>
              <a:t>The dataset contains four features excluding the subject id.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The dimension of our dataset is (100,5).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It means we contain 100 instances of the data points and 5 features. </a:t>
            </a:r>
            <a:endParaRPr lang="en-US" b="0" i="0" dirty="0">
              <a:solidFill>
                <a:srgbClr val="000000"/>
              </a:solidFill>
              <a:effectLst/>
              <a:highlight>
                <a:srgbClr val="FFFFFF"/>
              </a:highlight>
              <a:latin typeface="Segoe UI" panose="020B0502040204020203" pitchFamily="34" charset="0"/>
            </a:endParaRPr>
          </a:p>
        </p:txBody>
      </p:sp>
      <p:pic>
        <p:nvPicPr>
          <p:cNvPr id="1026" name="Picture 2">
            <a:extLst>
              <a:ext uri="{FF2B5EF4-FFF2-40B4-BE49-F238E27FC236}">
                <a16:creationId xmlns:a16="http://schemas.microsoft.com/office/drawing/2014/main" id="{510E0587-3641-7187-FE53-9F4F9DE15A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7153" y="2919412"/>
            <a:ext cx="9429750" cy="1019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21E9CDF-918A-DDBC-AAC0-B107F702F0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153" y="4168400"/>
            <a:ext cx="5229225" cy="285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282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78AA7-E130-9DD7-53CE-8B9CDCDF9A1A}"/>
              </a:ext>
            </a:extLst>
          </p:cNvPr>
          <p:cNvSpPr>
            <a:spLocks noGrp="1"/>
          </p:cNvSpPr>
          <p:nvPr>
            <p:ph type="title"/>
          </p:nvPr>
        </p:nvSpPr>
        <p:spPr>
          <a:xfrm>
            <a:off x="1652558" y="0"/>
            <a:ext cx="8886884" cy="953669"/>
          </a:xfrm>
        </p:spPr>
        <p:txBody>
          <a:bodyPr/>
          <a:lstStyle/>
          <a:p>
            <a:pPr algn="ctr"/>
            <a:r>
              <a:rPr lang="en-US" dirty="0"/>
              <a:t>1. DATA EXPLORATION</a:t>
            </a:r>
          </a:p>
        </p:txBody>
      </p:sp>
      <p:pic>
        <p:nvPicPr>
          <p:cNvPr id="2050" name="Picture 2">
            <a:extLst>
              <a:ext uri="{FF2B5EF4-FFF2-40B4-BE49-F238E27FC236}">
                <a16:creationId xmlns:a16="http://schemas.microsoft.com/office/drawing/2014/main" id="{8817DEF3-08C4-F19C-DB1A-FCB335D82F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3084" y="2073390"/>
            <a:ext cx="6489246" cy="24842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77390F-4B51-B04C-C72B-0A0E992F72C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604847" y="4701272"/>
            <a:ext cx="6587154" cy="14556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497D019-C797-A3BE-3840-CCAF71048F5E}"/>
              </a:ext>
            </a:extLst>
          </p:cNvPr>
          <p:cNvSpPr txBox="1"/>
          <p:nvPr/>
        </p:nvSpPr>
        <p:spPr>
          <a:xfrm>
            <a:off x="423247" y="1305341"/>
            <a:ext cx="5181600" cy="4801314"/>
          </a:xfrm>
          <a:prstGeom prst="rect">
            <a:avLst/>
          </a:prstGeom>
          <a:noFill/>
        </p:spPr>
        <p:txBody>
          <a:bodyPr wrap="square" rtlCol="0">
            <a:spAutoFit/>
          </a:bodyPr>
          <a:lstStyle/>
          <a:p>
            <a:pPr algn="l" rtl="0" fontAlgn="base"/>
            <a:r>
              <a:rPr lang="en-US" sz="1800" b="1" i="0" dirty="0">
                <a:solidFill>
                  <a:srgbClr val="000000"/>
                </a:solidFill>
                <a:effectLst/>
                <a:highlight>
                  <a:srgbClr val="FFFFFF"/>
                </a:highlight>
                <a:latin typeface="Times New Roman" panose="02020603050405020304" pitchFamily="18" charset="0"/>
              </a:rPr>
              <a:t>Summary</a:t>
            </a:r>
          </a:p>
          <a:p>
            <a:pPr algn="l" rtl="0" fontAlgn="base"/>
            <a:endParaRPr lang="en-US" sz="1800" b="1" i="0" dirty="0">
              <a:solidFill>
                <a:srgbClr val="000000"/>
              </a:solidFill>
              <a:effectLst/>
              <a:highlight>
                <a:srgbClr val="FFFFFF"/>
              </a:highlight>
              <a:latin typeface="Times New Roman" panose="02020603050405020304" pitchFamily="18" charset="0"/>
            </a:endParaRPr>
          </a:p>
          <a:p>
            <a:pPr algn="l" rtl="0" fontAlgn="base"/>
            <a:r>
              <a:rPr lang="en-US" sz="1800" b="0" i="0" dirty="0">
                <a:solidFill>
                  <a:srgbClr val="000000"/>
                </a:solidFill>
                <a:effectLst/>
                <a:highlight>
                  <a:srgbClr val="FFFFFF"/>
                </a:highlight>
                <a:latin typeface="Times New Roman" panose="02020603050405020304" pitchFamily="18" charset="0"/>
              </a:rPr>
              <a:t>For the splicing factors, the summary indicates the range of values they take, as well as their distribution across the dataset. For instance, the median values for SplicingFactor2 and SplicingFactor3 are around 5.062 and 7.661, respectively, indicating that these factors tend to have values around these points in the dataset.  </a:t>
            </a:r>
            <a:endParaRPr lang="en-US" b="0" i="0" dirty="0">
              <a:solidFill>
                <a:srgbClr val="000000"/>
              </a:solidFill>
              <a:effectLst/>
              <a:highlight>
                <a:srgbClr val="FFFFFF"/>
              </a:highlight>
              <a:latin typeface="Segoe UI" panose="020B0502040204020203" pitchFamily="34" charset="0"/>
            </a:endParaRPr>
          </a:p>
          <a:p>
            <a:pPr algn="l" rtl="0" fontAlgn="base"/>
            <a:r>
              <a:rPr lang="en-US" sz="1800" b="0" i="0" dirty="0">
                <a:solidFill>
                  <a:srgbClr val="000000"/>
                </a:solidFill>
                <a:effectLst/>
                <a:highlight>
                  <a:srgbClr val="FFFFFF"/>
                </a:highlight>
                <a:latin typeface="Times New Roman" panose="02020603050405020304" pitchFamily="18" charset="0"/>
              </a:rPr>
              <a:t>The statistics for the </a:t>
            </a:r>
            <a:r>
              <a:rPr lang="en-US" sz="1800" b="0" i="0" dirty="0" err="1">
                <a:solidFill>
                  <a:srgbClr val="000000"/>
                </a:solidFill>
                <a:effectLst/>
                <a:highlight>
                  <a:srgbClr val="FFFFFF"/>
                </a:highlight>
                <a:latin typeface="Times New Roman" panose="02020603050405020304" pitchFamily="18" charset="0"/>
              </a:rPr>
              <a:t>SplicingEvent</a:t>
            </a:r>
            <a:r>
              <a:rPr lang="en-US" sz="1800" b="0" i="0" dirty="0">
                <a:solidFill>
                  <a:srgbClr val="000000"/>
                </a:solidFill>
                <a:effectLst/>
                <a:highlight>
                  <a:srgbClr val="FFFFFF"/>
                </a:highlight>
                <a:latin typeface="Times New Roman" panose="02020603050405020304" pitchFamily="18" charset="0"/>
              </a:rPr>
              <a:t> variable suggest its distribution and central tendency. </a:t>
            </a:r>
          </a:p>
          <a:p>
            <a:pPr algn="l" rtl="0" fontAlgn="base"/>
            <a:r>
              <a:rPr lang="en-US" sz="1800" b="0" i="0" dirty="0">
                <a:solidFill>
                  <a:srgbClr val="000000"/>
                </a:solidFill>
                <a:effectLst/>
                <a:highlight>
                  <a:srgbClr val="FFFFFF"/>
                </a:highlight>
                <a:latin typeface="Times New Roman" panose="02020603050405020304" pitchFamily="18" charset="0"/>
              </a:rPr>
              <a:t>For example, the mean of 0.3985 suggests that, on average, the splicing event measure is close to zero, while the range of values (from -7.6823 to 7.4030) indicates the variability of this measure across the dataset.</a:t>
            </a:r>
            <a:endParaRPr lang="en-US" b="0" i="0" dirty="0">
              <a:solidFill>
                <a:srgbClr val="000000"/>
              </a:solidFill>
              <a:effectLst/>
              <a:highlight>
                <a:srgbClr val="FFFFFF"/>
              </a:highlight>
              <a:latin typeface="Segoe UI" panose="020B0502040204020203" pitchFamily="34" charset="0"/>
            </a:endParaRPr>
          </a:p>
          <a:p>
            <a:endParaRPr lang="en-US" dirty="0"/>
          </a:p>
        </p:txBody>
      </p:sp>
    </p:spTree>
    <p:extLst>
      <p:ext uri="{BB962C8B-B14F-4D97-AF65-F5344CB8AC3E}">
        <p14:creationId xmlns:p14="http://schemas.microsoft.com/office/powerpoint/2010/main" val="23950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1. DATA EXPLORATION</a:t>
            </a:r>
          </a:p>
        </p:txBody>
      </p:sp>
      <p:sp>
        <p:nvSpPr>
          <p:cNvPr id="3" name="Content Placeholder 2">
            <a:extLst>
              <a:ext uri="{FF2B5EF4-FFF2-40B4-BE49-F238E27FC236}">
                <a16:creationId xmlns:a16="http://schemas.microsoft.com/office/drawing/2014/main" id="{5CEDF5C2-36ED-95D5-09B5-4358A9D45EF8}"/>
              </a:ext>
            </a:extLst>
          </p:cNvPr>
          <p:cNvSpPr>
            <a:spLocks noGrp="1"/>
          </p:cNvSpPr>
          <p:nvPr>
            <p:ph idx="1"/>
          </p:nvPr>
        </p:nvSpPr>
        <p:spPr>
          <a:xfrm>
            <a:off x="505097" y="1375954"/>
            <a:ext cx="11190513" cy="4998720"/>
          </a:xfrm>
        </p:spPr>
        <p:txBody>
          <a:bodyPr/>
          <a:lstStyle/>
          <a:p>
            <a:pPr marL="0" indent="0" eaLnBrk="1" fontAlgn="auto">
              <a:spcBef>
                <a:spcPts val="1417"/>
              </a:spcBef>
              <a:spcAft>
                <a:spcPts val="0"/>
              </a:spcAft>
              <a:buNone/>
              <a:defRPr/>
            </a:pPr>
            <a:r>
              <a:rPr lang="en-US" sz="1800" b="1" i="0" dirty="0">
                <a:solidFill>
                  <a:srgbClr val="000000"/>
                </a:solidFill>
                <a:effectLst/>
                <a:highlight>
                  <a:srgbClr val="FFFFFF"/>
                </a:highlight>
                <a:latin typeface="Times New Roman" panose="02020603050405020304" pitchFamily="18" charset="0"/>
              </a:rPr>
              <a:t>Missing values</a:t>
            </a:r>
          </a:p>
          <a:p>
            <a:pPr marL="0" indent="0" eaLnBrk="1" fontAlgn="auto">
              <a:spcBef>
                <a:spcPts val="1417"/>
              </a:spcBef>
              <a:spcAft>
                <a:spcPts val="0"/>
              </a:spcAft>
              <a:buNone/>
              <a:defRPr/>
            </a:pPr>
            <a:r>
              <a:rPr lang="en-US" sz="1800" b="0" i="0" dirty="0">
                <a:solidFill>
                  <a:srgbClr val="000000"/>
                </a:solidFill>
                <a:effectLst/>
                <a:highlight>
                  <a:srgbClr val="FFFFFF"/>
                </a:highlight>
                <a:latin typeface="Times New Roman" panose="02020603050405020304" pitchFamily="18" charset="0"/>
              </a:rPr>
              <a:t>When we check the missing values we see that the Splicingfactor1,2,3,4 and </a:t>
            </a:r>
            <a:r>
              <a:rPr lang="en-US" sz="1800" b="0" i="0" dirty="0" err="1">
                <a:solidFill>
                  <a:srgbClr val="000000"/>
                </a:solidFill>
                <a:effectLst/>
                <a:highlight>
                  <a:srgbClr val="FFFFFF"/>
                </a:highlight>
                <a:latin typeface="Times New Roman" panose="02020603050405020304" pitchFamily="18" charset="0"/>
              </a:rPr>
              <a:t>Splicingevent</a:t>
            </a:r>
            <a:r>
              <a:rPr lang="en-US" sz="1800" b="0" i="0" dirty="0">
                <a:solidFill>
                  <a:srgbClr val="000000"/>
                </a:solidFill>
                <a:effectLst/>
                <a:highlight>
                  <a:srgbClr val="FFFFFF"/>
                </a:highlight>
                <a:latin typeface="Times New Roman" panose="02020603050405020304" pitchFamily="18" charset="0"/>
              </a:rPr>
              <a:t> are all 0. That means it doesn't contain any missing values. </a:t>
            </a:r>
            <a:endParaRPr lang="en-US" sz="1800" dirty="0">
              <a:solidFill>
                <a:sysClr val="windowText" lastClr="000000"/>
              </a:solidFill>
            </a:endParaRPr>
          </a:p>
        </p:txBody>
      </p:sp>
      <p:pic>
        <p:nvPicPr>
          <p:cNvPr id="3074" name="Picture 2">
            <a:extLst>
              <a:ext uri="{FF2B5EF4-FFF2-40B4-BE49-F238E27FC236}">
                <a16:creationId xmlns:a16="http://schemas.microsoft.com/office/drawing/2014/main" id="{9DF0FCA2-5967-ADC1-A622-E2AC6B79B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2772" y="2972867"/>
            <a:ext cx="6053137" cy="1600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256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0"/>
            <a:ext cx="8886884" cy="953669"/>
          </a:xfrm>
        </p:spPr>
        <p:txBody>
          <a:bodyPr/>
          <a:lstStyle/>
          <a:p>
            <a:pPr algn="ctr"/>
            <a:r>
              <a:rPr lang="en-US" dirty="0"/>
              <a:t>1. DATA EXPLORATION</a:t>
            </a:r>
          </a:p>
        </p:txBody>
      </p:sp>
      <p:sp>
        <p:nvSpPr>
          <p:cNvPr id="3" name="Content Placeholder 2">
            <a:extLst>
              <a:ext uri="{FF2B5EF4-FFF2-40B4-BE49-F238E27FC236}">
                <a16:creationId xmlns:a16="http://schemas.microsoft.com/office/drawing/2014/main" id="{5CEDF5C2-36ED-95D5-09B5-4358A9D45EF8}"/>
              </a:ext>
            </a:extLst>
          </p:cNvPr>
          <p:cNvSpPr>
            <a:spLocks noGrp="1"/>
          </p:cNvSpPr>
          <p:nvPr>
            <p:ph idx="1"/>
          </p:nvPr>
        </p:nvSpPr>
        <p:spPr>
          <a:xfrm>
            <a:off x="487681" y="1149531"/>
            <a:ext cx="11164388" cy="5242560"/>
          </a:xfrm>
        </p:spPr>
        <p:txBody>
          <a:bodyPr>
            <a:normAutofit/>
          </a:bodyPr>
          <a:lstStyle/>
          <a:p>
            <a:pPr marL="0" indent="0" eaLnBrk="1" fontAlgn="auto">
              <a:spcBef>
                <a:spcPts val="1417"/>
              </a:spcBef>
              <a:spcAft>
                <a:spcPts val="0"/>
              </a:spcAft>
              <a:buNone/>
              <a:defRPr/>
            </a:pPr>
            <a:r>
              <a:rPr lang="en-US" sz="1800" b="1" dirty="0">
                <a:solidFill>
                  <a:sysClr val="windowText" lastClr="000000"/>
                </a:solidFill>
                <a:latin typeface="Times New Roman" panose="02020603050405020304" pitchFamily="18" charset="0"/>
                <a:cs typeface="Times New Roman" panose="02020603050405020304" pitchFamily="18" charset="0"/>
              </a:rPr>
              <a:t>Outliers</a:t>
            </a:r>
            <a:endParaRPr lang="en-US" b="1" dirty="0">
              <a:solidFill>
                <a:sysClr val="windowText" lastClr="000000"/>
              </a:solidFill>
              <a:latin typeface="Times New Roman" panose="02020603050405020304" pitchFamily="18" charset="0"/>
              <a:cs typeface="Times New Roman" panose="02020603050405020304" pitchFamily="18" charset="0"/>
            </a:endParaRPr>
          </a:p>
          <a:p>
            <a:pPr>
              <a:spcBef>
                <a:spcPts val="1417"/>
              </a:spcBef>
              <a:defRPr/>
            </a:pPr>
            <a:r>
              <a:rPr lang="en-US" dirty="0">
                <a:solidFill>
                  <a:sysClr val="windowText" lastClr="000000"/>
                </a:solidFill>
                <a:latin typeface="Times New Roman" panose="02020603050405020304" pitchFamily="18" charset="0"/>
                <a:cs typeface="Times New Roman" panose="02020603050405020304" pitchFamily="18" charset="0"/>
              </a:rPr>
              <a:t>I</a:t>
            </a:r>
            <a:r>
              <a:rPr lang="en-US" sz="1800" dirty="0">
                <a:solidFill>
                  <a:sysClr val="windowText" lastClr="000000"/>
                </a:solidFill>
                <a:latin typeface="Times New Roman" panose="02020603050405020304" pitchFamily="18" charset="0"/>
                <a:cs typeface="Times New Roman" panose="02020603050405020304" pitchFamily="18" charset="0"/>
              </a:rPr>
              <a:t>t means the data points are away from the normal distributions. If you train the model using it then we can get errors in the test case.</a:t>
            </a:r>
          </a:p>
          <a:p>
            <a:pPr eaLnBrk="1" fontAlgn="auto">
              <a:spcBef>
                <a:spcPts val="1417"/>
              </a:spcBef>
              <a:spcAft>
                <a:spcPts val="0"/>
              </a:spcAft>
              <a:defRPr/>
            </a:pPr>
            <a:r>
              <a:rPr lang="en-US" sz="1800" b="0" i="0" dirty="0">
                <a:solidFill>
                  <a:srgbClr val="000000"/>
                </a:solidFill>
                <a:effectLst/>
                <a:highlight>
                  <a:srgbClr val="FFFFFF"/>
                </a:highlight>
                <a:latin typeface="Times New Roman" panose="02020603050405020304" pitchFamily="18" charset="0"/>
              </a:rPr>
              <a:t>The following plot suggests that we have an outlier</a:t>
            </a:r>
          </a:p>
          <a:p>
            <a:pPr marL="0" indent="0" eaLnBrk="1" fontAlgn="auto">
              <a:spcBef>
                <a:spcPts val="1417"/>
              </a:spcBef>
              <a:spcAft>
                <a:spcPts val="0"/>
              </a:spcAft>
              <a:buNone/>
              <a:defRPr/>
            </a:pPr>
            <a:r>
              <a:rPr lang="en-US" sz="1800" b="0" i="0" dirty="0">
                <a:solidFill>
                  <a:srgbClr val="000000"/>
                </a:solidFill>
                <a:effectLst/>
                <a:highlight>
                  <a:srgbClr val="FFFFFF"/>
                </a:highlight>
                <a:latin typeface="Times New Roman" panose="02020603050405020304" pitchFamily="18" charset="0"/>
              </a:rPr>
              <a:t> only in the splicing factor2 column. Its value is </a:t>
            </a:r>
          </a:p>
          <a:p>
            <a:pPr marL="0" indent="0" eaLnBrk="1" fontAlgn="auto">
              <a:spcBef>
                <a:spcPts val="1417"/>
              </a:spcBef>
              <a:spcAft>
                <a:spcPts val="0"/>
              </a:spcAft>
              <a:buNone/>
              <a:defRPr/>
            </a:pPr>
            <a:r>
              <a:rPr lang="en-US" sz="1800" b="0" i="0" dirty="0">
                <a:solidFill>
                  <a:srgbClr val="000000"/>
                </a:solidFill>
                <a:effectLst/>
                <a:highlight>
                  <a:srgbClr val="FFFFFF"/>
                </a:highlight>
                <a:latin typeface="Times New Roman" panose="02020603050405020304" pitchFamily="18" charset="0"/>
              </a:rPr>
              <a:t>12.8615(there in the code file). This value is significantly</a:t>
            </a:r>
          </a:p>
          <a:p>
            <a:pPr marL="0" indent="0" eaLnBrk="1" fontAlgn="auto">
              <a:spcBef>
                <a:spcPts val="1417"/>
              </a:spcBef>
              <a:spcAft>
                <a:spcPts val="0"/>
              </a:spcAft>
              <a:buNone/>
              <a:defRPr/>
            </a:pPr>
            <a:r>
              <a:rPr lang="en-US" sz="1800" b="0" i="0" dirty="0">
                <a:solidFill>
                  <a:srgbClr val="000000"/>
                </a:solidFill>
                <a:effectLst/>
                <a:highlight>
                  <a:srgbClr val="FFFFFF"/>
                </a:highlight>
                <a:latin typeface="Times New Roman" panose="02020603050405020304" pitchFamily="18" charset="0"/>
              </a:rPr>
              <a:t>different from all the values present in that column of</a:t>
            </a:r>
          </a:p>
          <a:p>
            <a:pPr marL="0" indent="0" eaLnBrk="1" fontAlgn="auto">
              <a:spcBef>
                <a:spcPts val="1417"/>
              </a:spcBef>
              <a:spcAft>
                <a:spcPts val="0"/>
              </a:spcAft>
              <a:buNone/>
              <a:defRPr/>
            </a:pPr>
            <a:r>
              <a:rPr lang="en-US" sz="1800" b="0" i="0" dirty="0">
                <a:solidFill>
                  <a:srgbClr val="000000"/>
                </a:solidFill>
                <a:effectLst/>
                <a:highlight>
                  <a:srgbClr val="FFFFFF"/>
                </a:highlight>
                <a:latin typeface="Times New Roman" panose="02020603050405020304" pitchFamily="18" charset="0"/>
              </a:rPr>
              <a:t>th</a:t>
            </a:r>
            <a:r>
              <a:rPr lang="en-US" dirty="0">
                <a:solidFill>
                  <a:srgbClr val="000000"/>
                </a:solidFill>
                <a:highlight>
                  <a:srgbClr val="FFFFFF"/>
                </a:highlight>
                <a:latin typeface="Times New Roman" panose="02020603050405020304" pitchFamily="18" charset="0"/>
              </a:rPr>
              <a:t>e </a:t>
            </a:r>
            <a:r>
              <a:rPr lang="en-US" sz="1800" b="0" i="0" dirty="0">
                <a:solidFill>
                  <a:srgbClr val="000000"/>
                </a:solidFill>
                <a:effectLst/>
                <a:highlight>
                  <a:srgbClr val="FFFFFF"/>
                </a:highlight>
                <a:latin typeface="Times New Roman" panose="02020603050405020304" pitchFamily="18" charset="0"/>
              </a:rPr>
              <a:t>dataset. </a:t>
            </a:r>
            <a:endParaRPr lang="en-US" sz="1800" dirty="0">
              <a:solidFill>
                <a:sysClr val="windowText" lastClr="000000"/>
              </a:solidFill>
            </a:endParaRPr>
          </a:p>
        </p:txBody>
      </p:sp>
      <p:pic>
        <p:nvPicPr>
          <p:cNvPr id="4098" name="Picture 2">
            <a:extLst>
              <a:ext uri="{FF2B5EF4-FFF2-40B4-BE49-F238E27FC236}">
                <a16:creationId xmlns:a16="http://schemas.microsoft.com/office/drawing/2014/main" id="{02570031-F7C4-5A94-3A7D-649FB24B3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1578" y="2187640"/>
            <a:ext cx="6165669" cy="73415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28B5B6AD-E0F6-8384-7EFA-0BD20F26F7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1578" y="3032801"/>
            <a:ext cx="5936164" cy="2450323"/>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FD76E3A-CECE-7E46-BD22-BD7604379E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00051" y="4287313"/>
            <a:ext cx="3377196" cy="2410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15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17417"/>
            <a:ext cx="8886884" cy="953669"/>
          </a:xfrm>
        </p:spPr>
        <p:txBody>
          <a:bodyPr/>
          <a:lstStyle/>
          <a:p>
            <a:pPr algn="ctr"/>
            <a:r>
              <a:rPr lang="en-US" dirty="0"/>
              <a:t>1. DATA EXPLORATION</a:t>
            </a:r>
          </a:p>
        </p:txBody>
      </p:sp>
      <p:sp>
        <p:nvSpPr>
          <p:cNvPr id="3" name="Content Placeholder 2">
            <a:extLst>
              <a:ext uri="{FF2B5EF4-FFF2-40B4-BE49-F238E27FC236}">
                <a16:creationId xmlns:a16="http://schemas.microsoft.com/office/drawing/2014/main" id="{5CEDF5C2-36ED-95D5-09B5-4358A9D45EF8}"/>
              </a:ext>
            </a:extLst>
          </p:cNvPr>
          <p:cNvSpPr>
            <a:spLocks noGrp="1"/>
          </p:cNvSpPr>
          <p:nvPr>
            <p:ph idx="1"/>
          </p:nvPr>
        </p:nvSpPr>
        <p:spPr>
          <a:xfrm>
            <a:off x="627017" y="1262743"/>
            <a:ext cx="11234057" cy="5209944"/>
          </a:xfrm>
        </p:spPr>
        <p:txBody>
          <a:bodyPr/>
          <a:lstStyle/>
          <a:p>
            <a:pPr marL="0" indent="0">
              <a:spcBef>
                <a:spcPts val="1417"/>
              </a:spcBef>
              <a:buNone/>
              <a:defRPr/>
            </a:pPr>
            <a:r>
              <a:rPr lang="en-US" sz="1800" b="1" i="0" dirty="0">
                <a:solidFill>
                  <a:srgbClr val="000000"/>
                </a:solidFill>
                <a:effectLst/>
                <a:highlight>
                  <a:srgbClr val="FFFFFF"/>
                </a:highlight>
                <a:latin typeface="Times New Roman" panose="02020603050405020304" pitchFamily="18" charset="0"/>
                <a:cs typeface="Times New Roman" panose="02020603050405020304" pitchFamily="18" charset="0"/>
              </a:rPr>
              <a:t>Correlation matrix</a:t>
            </a:r>
          </a:p>
          <a:p>
            <a:pPr>
              <a:spcBef>
                <a:spcPts val="1417"/>
              </a:spcBef>
              <a:defRPr/>
            </a:pPr>
            <a:r>
              <a:rPr lang="en-US" sz="1800" b="0" i="0" dirty="0">
                <a:solidFill>
                  <a:srgbClr val="000000"/>
                </a:solidFill>
                <a:effectLst/>
                <a:highlight>
                  <a:srgbClr val="FFFFFF"/>
                </a:highlight>
                <a:latin typeface="Times New Roman" panose="02020603050405020304" pitchFamily="18" charset="0"/>
                <a:cs typeface="Times New Roman" panose="02020603050405020304" pitchFamily="18" charset="0"/>
              </a:rPr>
              <a:t>It has a moderate positive correlation with "SplicingFactor1" (0.5199), indicating a positive </a:t>
            </a:r>
            <a:r>
              <a:rPr lang="en-US" sz="1800" b="0" i="0" dirty="0">
                <a:solidFill>
                  <a:srgbClr val="000000"/>
                </a:solidFill>
                <a:effectLst/>
                <a:highlight>
                  <a:srgbClr val="FFFFFF"/>
                </a:highlight>
                <a:latin typeface="Times New Roman" panose="02020603050405020304" pitchFamily="18" charset="0"/>
              </a:rPr>
              <a:t>relationship, and a moderate negative correlation with "SplicingFactor2" (-0.6274), indicating a negative relationship. The correlation with "SplicingFactor3" is very weak (- 0.0045), suggesting little to no relationship. </a:t>
            </a:r>
            <a:endParaRPr lang="en-US" sz="1800" dirty="0">
              <a:solidFill>
                <a:sysClr val="windowText" lastClr="000000"/>
              </a:solidFill>
              <a:latin typeface="Times New Roman" panose="02020603050405020304" pitchFamily="18" charset="0"/>
              <a:cs typeface="Times New Roman" panose="02020603050405020304" pitchFamily="18" charset="0"/>
            </a:endParaRPr>
          </a:p>
          <a:p>
            <a:pPr eaLnBrk="1" fontAlgn="auto">
              <a:spcBef>
                <a:spcPts val="1417"/>
              </a:spcBef>
              <a:spcAft>
                <a:spcPts val="0"/>
              </a:spcAft>
              <a:defRPr/>
            </a:pPr>
            <a:r>
              <a:rPr lang="en-US" sz="1800" dirty="0">
                <a:solidFill>
                  <a:sysClr val="windowText" lastClr="000000"/>
                </a:solidFill>
                <a:latin typeface="Times New Roman" panose="02020603050405020304" pitchFamily="18" charset="0"/>
                <a:cs typeface="Times New Roman" panose="02020603050405020304" pitchFamily="18" charset="0"/>
              </a:rPr>
              <a:t>That is the splicing factor 1 is positively related to the target variable(splicing event). It means with an increase in the value of factor 1 simultaneously y value also increases.</a:t>
            </a:r>
          </a:p>
          <a:p>
            <a:pPr eaLnBrk="1" fontAlgn="auto">
              <a:spcBef>
                <a:spcPts val="1417"/>
              </a:spcBef>
              <a:spcAft>
                <a:spcPts val="0"/>
              </a:spcAft>
              <a:defRPr/>
            </a:pPr>
            <a:r>
              <a:rPr lang="en-US" sz="1800" dirty="0">
                <a:solidFill>
                  <a:sysClr val="windowText" lastClr="000000"/>
                </a:solidFill>
                <a:latin typeface="Times New Roman" panose="02020603050405020304" pitchFamily="18" charset="0"/>
                <a:cs typeface="Times New Roman" panose="02020603050405020304" pitchFamily="18" charset="0"/>
              </a:rPr>
              <a:t>Then, the other two features are negatively</a:t>
            </a:r>
          </a:p>
          <a:p>
            <a:pPr marL="0" indent="0" eaLnBrk="1" fontAlgn="auto">
              <a:spcBef>
                <a:spcPts val="1417"/>
              </a:spcBef>
              <a:spcAft>
                <a:spcPts val="0"/>
              </a:spcAft>
              <a:buNone/>
              <a:defRPr/>
            </a:pPr>
            <a:r>
              <a:rPr lang="en-US" dirty="0">
                <a:solidFill>
                  <a:sysClr val="windowText" lastClr="000000"/>
                </a:solidFill>
                <a:latin typeface="Times New Roman" panose="02020603050405020304" pitchFamily="18" charset="0"/>
                <a:cs typeface="Times New Roman" panose="02020603050405020304" pitchFamily="18" charset="0"/>
              </a:rPr>
              <a:t>     </a:t>
            </a:r>
            <a:r>
              <a:rPr lang="en-US" sz="1800" dirty="0">
                <a:solidFill>
                  <a:sysClr val="windowText" lastClr="000000"/>
                </a:solidFill>
                <a:latin typeface="Times New Roman" panose="02020603050405020304" pitchFamily="18" charset="0"/>
                <a:cs typeface="Times New Roman" panose="02020603050405020304" pitchFamily="18" charset="0"/>
              </a:rPr>
              <a:t>related to the target variable</a:t>
            </a:r>
          </a:p>
        </p:txBody>
      </p:sp>
      <p:pic>
        <p:nvPicPr>
          <p:cNvPr id="5122" name="Picture 2">
            <a:extLst>
              <a:ext uri="{FF2B5EF4-FFF2-40B4-BE49-F238E27FC236}">
                <a16:creationId xmlns:a16="http://schemas.microsoft.com/office/drawing/2014/main" id="{A3397682-E0A6-EBEC-7B2B-F671FB1314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972" y="3739922"/>
            <a:ext cx="6519182" cy="2367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97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5045B-D97A-FBD2-DED9-9B3439964B80}"/>
              </a:ext>
            </a:extLst>
          </p:cNvPr>
          <p:cNvSpPr>
            <a:spLocks noGrp="1"/>
          </p:cNvSpPr>
          <p:nvPr>
            <p:ph type="title"/>
          </p:nvPr>
        </p:nvSpPr>
        <p:spPr>
          <a:xfrm>
            <a:off x="1652558" y="8709"/>
            <a:ext cx="8886884" cy="953669"/>
          </a:xfrm>
        </p:spPr>
        <p:txBody>
          <a:bodyPr/>
          <a:lstStyle/>
          <a:p>
            <a:pPr algn="ctr"/>
            <a:r>
              <a:rPr lang="en-US" dirty="0"/>
              <a:t>2. DATA VISUALIZATION</a:t>
            </a:r>
          </a:p>
        </p:txBody>
      </p:sp>
      <p:pic>
        <p:nvPicPr>
          <p:cNvPr id="6146" name="Picture 2">
            <a:extLst>
              <a:ext uri="{FF2B5EF4-FFF2-40B4-BE49-F238E27FC236}">
                <a16:creationId xmlns:a16="http://schemas.microsoft.com/office/drawing/2014/main" id="{E7A1D310-5E78-3C91-F592-10D1B2E293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64480" y="2484971"/>
            <a:ext cx="6420161" cy="62256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73974FCF-ECCD-89EB-F736-F55EA01078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0" y="3263537"/>
            <a:ext cx="4270054" cy="30493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59B6716-FE13-874A-86F5-353DCA6B4AF4}"/>
              </a:ext>
            </a:extLst>
          </p:cNvPr>
          <p:cNvSpPr txBox="1"/>
          <p:nvPr/>
        </p:nvSpPr>
        <p:spPr>
          <a:xfrm>
            <a:off x="792915" y="997389"/>
            <a:ext cx="7977825" cy="646331"/>
          </a:xfrm>
          <a:prstGeom prst="rect">
            <a:avLst/>
          </a:prstGeom>
          <a:noFill/>
        </p:spPr>
        <p:txBody>
          <a:bodyPr wrap="none" rtlCol="0">
            <a:spAutoFit/>
          </a:bodyPr>
          <a:lstStyle/>
          <a:p>
            <a:r>
              <a:rPr lang="en-US" b="1" dirty="0">
                <a:solidFill>
                  <a:srgbClr val="000000"/>
                </a:solidFill>
                <a:highlight>
                  <a:srgbClr val="FFFFFF"/>
                </a:highlight>
                <a:latin typeface="Times New Roman" panose="02020603050405020304" pitchFamily="18" charset="0"/>
              </a:rPr>
              <a:t>Here we c</a:t>
            </a:r>
            <a:r>
              <a:rPr lang="en-US" sz="1800" b="1" i="0" dirty="0">
                <a:solidFill>
                  <a:srgbClr val="000000"/>
                </a:solidFill>
                <a:effectLst/>
                <a:highlight>
                  <a:srgbClr val="FFFFFF"/>
                </a:highlight>
                <a:latin typeface="Times New Roman" panose="02020603050405020304" pitchFamily="18" charset="0"/>
              </a:rPr>
              <a:t>reated visualization to explore the distribution of each splicing factor </a:t>
            </a:r>
          </a:p>
          <a:p>
            <a:r>
              <a:rPr lang="en-US" sz="1800" b="1" i="0" dirty="0">
                <a:solidFill>
                  <a:srgbClr val="000000"/>
                </a:solidFill>
                <a:effectLst/>
                <a:highlight>
                  <a:srgbClr val="FFFFFF"/>
                </a:highlight>
                <a:latin typeface="Times New Roman" panose="02020603050405020304" pitchFamily="18" charset="0"/>
              </a:rPr>
              <a:t>expressions and splicing events</a:t>
            </a:r>
            <a:r>
              <a:rPr lang="en-US" sz="1800" b="0" i="0" dirty="0">
                <a:solidFill>
                  <a:srgbClr val="000000"/>
                </a:solidFill>
                <a:effectLst/>
                <a:highlight>
                  <a:srgbClr val="FFFFFF"/>
                </a:highlight>
                <a:latin typeface="Times New Roman" panose="02020603050405020304" pitchFamily="18" charset="0"/>
              </a:rPr>
              <a:t> </a:t>
            </a:r>
            <a:endParaRPr lang="en-US" dirty="0"/>
          </a:p>
        </p:txBody>
      </p:sp>
      <p:sp>
        <p:nvSpPr>
          <p:cNvPr id="5" name="TextBox 4">
            <a:extLst>
              <a:ext uri="{FF2B5EF4-FFF2-40B4-BE49-F238E27FC236}">
                <a16:creationId xmlns:a16="http://schemas.microsoft.com/office/drawing/2014/main" id="{FFC22D58-AF0A-954A-2FCE-B923F313E92C}"/>
              </a:ext>
            </a:extLst>
          </p:cNvPr>
          <p:cNvSpPr txBox="1"/>
          <p:nvPr/>
        </p:nvSpPr>
        <p:spPr>
          <a:xfrm>
            <a:off x="792915" y="1643720"/>
            <a:ext cx="8449749" cy="923330"/>
          </a:xfrm>
          <a:prstGeom prst="rect">
            <a:avLst/>
          </a:prstGeom>
          <a:noFill/>
        </p:spPr>
        <p:txBody>
          <a:bodyPr wrap="none" rtlCol="0">
            <a:spAutoFit/>
          </a:bodyPr>
          <a:lstStyle/>
          <a:p>
            <a:pPr algn="l" rtl="0" fontAlgn="base"/>
            <a:r>
              <a:rPr lang="en-US" sz="1800" b="0" i="0" dirty="0">
                <a:solidFill>
                  <a:srgbClr val="000000"/>
                </a:solidFill>
                <a:effectLst/>
                <a:highlight>
                  <a:srgbClr val="FFFFFF"/>
                </a:highlight>
                <a:latin typeface="Times New Roman" panose="02020603050405020304" pitchFamily="18" charset="0"/>
              </a:rPr>
              <a:t>This is </a:t>
            </a:r>
            <a:r>
              <a:rPr lang="en-US" dirty="0">
                <a:solidFill>
                  <a:srgbClr val="000000"/>
                </a:solidFill>
                <a:highlight>
                  <a:srgbClr val="FFFFFF"/>
                </a:highlight>
                <a:latin typeface="Times New Roman" panose="02020603050405020304" pitchFamily="18" charset="0"/>
              </a:rPr>
              <a:t>a Histogram that shows the </a:t>
            </a:r>
            <a:r>
              <a:rPr lang="en-US" sz="1800" b="0" i="0" dirty="0">
                <a:solidFill>
                  <a:srgbClr val="000000"/>
                </a:solidFill>
                <a:effectLst/>
                <a:highlight>
                  <a:srgbClr val="FFFFFF"/>
                </a:highlight>
                <a:latin typeface="Times New Roman" panose="02020603050405020304" pitchFamily="18" charset="0"/>
              </a:rPr>
              <a:t>Distribution of splicingFactor1 features. </a:t>
            </a:r>
            <a:endParaRPr lang="en-US" b="0" i="0" dirty="0">
              <a:solidFill>
                <a:srgbClr val="000000"/>
              </a:solidFill>
              <a:effectLst/>
              <a:highlight>
                <a:srgbClr val="FFFFFF"/>
              </a:highlight>
              <a:latin typeface="Segoe UI" panose="020B0502040204020203" pitchFamily="34" charset="0"/>
            </a:endParaRPr>
          </a:p>
          <a:p>
            <a:pPr algn="l" rtl="0" fontAlgn="base"/>
            <a:r>
              <a:rPr lang="en-US" dirty="0">
                <a:solidFill>
                  <a:srgbClr val="000000"/>
                </a:solidFill>
                <a:highlight>
                  <a:srgbClr val="FFFFFF"/>
                </a:highlight>
                <a:latin typeface="Times New Roman" panose="02020603050405020304" pitchFamily="18" charset="0"/>
              </a:rPr>
              <a:t>Here we can</a:t>
            </a:r>
            <a:r>
              <a:rPr lang="en-US" sz="1800" b="0" i="0" dirty="0">
                <a:solidFill>
                  <a:srgbClr val="000000"/>
                </a:solidFill>
                <a:effectLst/>
                <a:highlight>
                  <a:srgbClr val="FFFFFF"/>
                </a:highlight>
                <a:latin typeface="Times New Roman" panose="02020603050405020304" pitchFamily="18" charset="0"/>
              </a:rPr>
              <a:t> see that we have a greater count of splicing factor when its value increases. </a:t>
            </a:r>
            <a:endParaRPr lang="en-US" b="0" i="0" dirty="0">
              <a:solidFill>
                <a:srgbClr val="000000"/>
              </a:solidFill>
              <a:effectLst/>
              <a:highlight>
                <a:srgbClr val="FFFFFF"/>
              </a:highlight>
              <a:latin typeface="Segoe UI" panose="020B0502040204020203" pitchFamily="34" charset="0"/>
            </a:endParaRPr>
          </a:p>
          <a:p>
            <a:endParaRPr lang="en-US" dirty="0"/>
          </a:p>
        </p:txBody>
      </p:sp>
    </p:spTree>
    <p:extLst>
      <p:ext uri="{BB962C8B-B14F-4D97-AF65-F5344CB8AC3E}">
        <p14:creationId xmlns:p14="http://schemas.microsoft.com/office/powerpoint/2010/main" val="2029672810"/>
      </p:ext>
    </p:extLst>
  </p:cSld>
  <p:clrMapOvr>
    <a:masterClrMapping/>
  </p:clrMapOvr>
</p:sld>
</file>

<file path=ppt/theme/theme1.xml><?xml version="1.0" encoding="utf-8"?>
<a:theme xmlns:a="http://schemas.openxmlformats.org/drawingml/2006/main" name="SwellVTI">
  <a:themeElements>
    <a:clrScheme name="AnalogousFromLightSeedRightStep">
      <a:dk1>
        <a:srgbClr val="000000"/>
      </a:dk1>
      <a:lt1>
        <a:srgbClr val="FFFFFF"/>
      </a:lt1>
      <a:dk2>
        <a:srgbClr val="412624"/>
      </a:dk2>
      <a:lt2>
        <a:srgbClr val="E6E8E2"/>
      </a:lt2>
      <a:accent1>
        <a:srgbClr val="A996C6"/>
      </a:accent1>
      <a:accent2>
        <a:srgbClr val="AF7FBA"/>
      </a:accent2>
      <a:accent3>
        <a:srgbClr val="C593B9"/>
      </a:accent3>
      <a:accent4>
        <a:srgbClr val="BA7F94"/>
      </a:accent4>
      <a:accent5>
        <a:srgbClr val="C69996"/>
      </a:accent5>
      <a:accent6>
        <a:srgbClr val="BA9B7F"/>
      </a:accent6>
      <a:hlink>
        <a:srgbClr val="758A53"/>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1445</TotalTime>
  <Words>1232</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Aharoni</vt:lpstr>
      <vt:lpstr>Aptos</vt:lpstr>
      <vt:lpstr>Arial</vt:lpstr>
      <vt:lpstr>Lato Extended</vt:lpstr>
      <vt:lpstr>Lucida Fax</vt:lpstr>
      <vt:lpstr>Neue Haas Grotesk Text Pro</vt:lpstr>
      <vt:lpstr>Segoe UI</vt:lpstr>
      <vt:lpstr>Times New Roman</vt:lpstr>
      <vt:lpstr>SwellVTI</vt:lpstr>
      <vt:lpstr>Project on Exploratory Data Analysis and Predictive Modeling with Synthetic Splicing Dataset</vt:lpstr>
      <vt:lpstr>INTRODUCTION</vt:lpstr>
      <vt:lpstr>TASKS</vt:lpstr>
      <vt:lpstr>1. DATA EXPLORATION</vt:lpstr>
      <vt:lpstr>1. DATA EXPLORATION</vt:lpstr>
      <vt:lpstr>1. DATA EXPLORATION</vt:lpstr>
      <vt:lpstr>1. DATA EXPLORATION</vt:lpstr>
      <vt:lpstr>1. DATA EXPLORATION</vt:lpstr>
      <vt:lpstr>2. DATA VISUALIZATION</vt:lpstr>
      <vt:lpstr>2. DATA VISUALIZATION</vt:lpstr>
      <vt:lpstr>2. DATA VISUALIZATION</vt:lpstr>
      <vt:lpstr>2. DATA VISUALIZATION</vt:lpstr>
      <vt:lpstr>2. DATA VISUALIZATION</vt:lpstr>
      <vt:lpstr>2. DATA VISUALIZATION</vt:lpstr>
      <vt:lpstr>2. DATA VISUALIZATION</vt:lpstr>
      <vt:lpstr>3. PREDICTIVE MODELING</vt:lpstr>
      <vt:lpstr>3. PREDICTIVE MODELING</vt:lpstr>
      <vt:lpstr>3. PREDICTIVE MODELING</vt:lpstr>
      <vt:lpstr>4. CONCLUSION AND RECOMMENDATONS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Exploratory Data Analysis and Predictive Modeling with Synthetic Splicing Dataset</dc:title>
  <dc:creator>Bobby Shaik</dc:creator>
  <cp:lastModifiedBy>Bobby Shaik</cp:lastModifiedBy>
  <cp:revision>1</cp:revision>
  <dcterms:created xsi:type="dcterms:W3CDTF">2024-04-08T01:45:11Z</dcterms:created>
  <dcterms:modified xsi:type="dcterms:W3CDTF">2024-04-09T01:51:01Z</dcterms:modified>
</cp:coreProperties>
</file>