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400" spc="-1" strike="noStrike">
                <a:latin typeface="Arial"/>
              </a:rPr>
              <a:t>Pulse para editar el formato del texto de título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71000"/>
          </a:bodyPr>
          <a:p>
            <a:pPr>
              <a:spcBef>
                <a:spcPts val="1417"/>
              </a:spcBef>
            </a:pPr>
            <a:r>
              <a:rPr b="0" lang="es-EC" sz="3200" spc="-1" strike="noStrike">
                <a:latin typeface="Arial"/>
              </a:rPr>
              <a:t>Pulse para editar el formato de texto del esquema</a:t>
            </a:r>
            <a:endParaRPr b="0" lang="es-EC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s-EC" sz="2800" spc="-1" strike="noStrike">
                <a:latin typeface="Arial"/>
              </a:rPr>
              <a:t>Segundo nivel del esquema</a:t>
            </a:r>
            <a:endParaRPr b="0" lang="es-EC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s-EC" sz="2400" spc="-1" strike="noStrike">
                <a:latin typeface="Arial"/>
              </a:rPr>
              <a:t>Tercer nivel del esquema</a:t>
            </a:r>
            <a:endParaRPr b="0" lang="es-EC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s-EC" sz="2000" spc="-1" strike="noStrike">
                <a:latin typeface="Arial"/>
              </a:rPr>
              <a:t>Cuarto nivel del esquema</a:t>
            </a:r>
            <a:endParaRPr b="0" lang="es-EC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s-EC" sz="2000" spc="-1" strike="noStrike">
                <a:latin typeface="Arial"/>
              </a:rPr>
              <a:t>Quinto nivel del esquema</a:t>
            </a:r>
            <a:endParaRPr b="0" lang="es-EC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s-EC" sz="2000" spc="-1" strike="noStrike">
                <a:latin typeface="Arial"/>
              </a:rPr>
              <a:t>Sexto nivel del esquema</a:t>
            </a:r>
            <a:endParaRPr b="0" lang="es-EC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s-EC" sz="2000" spc="-1" strike="noStrike">
                <a:latin typeface="Arial"/>
              </a:rPr>
              <a:t>Séptimo nivel del esquema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fld id="{D6174344-CF03-459A-8361-EFB85C99EF86}" type="author">
              <a:rPr b="0" lang="es-EC" sz="1800" spc="-1" strike="noStrike">
                <a:latin typeface="Arial"/>
              </a:rPr>
              <a:t> </a:t>
            </a:fld>
            <a:endParaRPr b="0" lang="es-EC" sz="1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920" y="462888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859200" y="5324400"/>
            <a:ext cx="6240240" cy="7200"/>
          </a:xfrm>
          <a:custGeom>
            <a:avLst/>
            <a:gdLst/>
            <a:ahLst/>
            <a:rect l="0" t="0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044960" y="4944960"/>
            <a:ext cx="7200" cy="487440"/>
          </a:xfrm>
          <a:custGeom>
            <a:avLst/>
            <a:gdLst/>
            <a:ahLst/>
            <a:rect l="0" t="0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400" spc="-1" strike="noStrike">
                <a:latin typeface="Arial"/>
              </a:rPr>
              <a:t>Pulse para editar el formato del texto de título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Pulse para editar el formato de texto del esquema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Segundo nivel del esquema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Tercer nivel del esquema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Cuarto nivel del esquema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Quinto nivel del esquema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Sexto nivel del esquema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Séptimo nivel del esquema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C" sz="1400" spc="-1" strike="noStrike">
                <a:latin typeface="Arial"/>
              </a:rPr>
              <a:t>&lt;fecha/hora&gt;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C" sz="1400" spc="-1" strike="noStrike">
                <a:latin typeface="Arial"/>
              </a:rPr>
              <a:t>&lt;pie de página&gt;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41E1858-8778-4C23-ACE6-CA9978D4CD41}" type="slidenum">
              <a:rPr b="0" lang="es-EC" sz="1400" spc="-1" strike="noStrike">
                <a:latin typeface="Arial"/>
              </a:rPr>
              <a:t>&lt;número&gt;</a:t>
            </a:fld>
            <a:endParaRPr b="0" lang="es-EC" sz="1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1900800" y="5204880"/>
            <a:ext cx="7465320" cy="7200"/>
          </a:xfrm>
          <a:custGeom>
            <a:avLst/>
            <a:gdLst/>
            <a:ahLst/>
            <a:rect l="0" t="0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400" spc="-1" strike="noStrike">
                <a:latin typeface="Arial"/>
              </a:rPr>
              <a:t>Pulse para editar el formato del texto de título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Pulse para editar el formato de texto del esquema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Segundo nivel del esquema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Tercer nivel del esquema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Cuarto nivel del esquema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Quinto nivel del esquema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Sexto nivel del esquema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Séptimo nivel del esquema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C" sz="1400" spc="-1" strike="noStrike">
                <a:latin typeface="Arial"/>
              </a:rPr>
              <a:t>&lt;fecha/hora&gt;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C" sz="1400" spc="-1" strike="noStrike">
                <a:latin typeface="Arial"/>
              </a:rPr>
              <a:t>&lt;pie de página&gt;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FB5C565-0783-4927-931A-9784AD4ACA25}" type="slidenum">
              <a:rPr b="0" lang="es-EC" sz="1400" spc="-1" strike="noStrike">
                <a:latin typeface="Arial"/>
              </a:rPr>
              <a:t>&lt;número&gt;</a:t>
            </a:fld>
            <a:endParaRPr b="0" lang="es-EC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0880" y="607320"/>
            <a:ext cx="6120000" cy="18000"/>
          </a:xfrm>
          <a:custGeom>
            <a:avLst/>
            <a:gdLst/>
            <a:ahLst/>
            <a:rect l="0" t="0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4430520" y="840960"/>
            <a:ext cx="5673960" cy="7200"/>
          </a:xfrm>
          <a:custGeom>
            <a:avLst/>
            <a:gdLst/>
            <a:ahLst/>
            <a:rect l="0" t="0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9819720" y="474480"/>
            <a:ext cx="7200" cy="493200"/>
          </a:xfrm>
          <a:custGeom>
            <a:avLst/>
            <a:gdLst/>
            <a:ahLst/>
            <a:rect l="0" t="0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5644080" y="519480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9259920" y="491724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>
            <a:off x="974160" y="5194440"/>
            <a:ext cx="3722040" cy="7200"/>
          </a:xfrm>
          <a:custGeom>
            <a:avLst/>
            <a:gdLst/>
            <a:ahLst/>
            <a:rect l="0" t="0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4590000" y="4914000"/>
            <a:ext cx="7200" cy="349560"/>
          </a:xfrm>
          <a:custGeom>
            <a:avLst/>
            <a:gdLst/>
            <a:ahLst/>
            <a:rect l="0" t="0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3"/>
          <p:cNvSpPr/>
          <p:nvPr/>
        </p:nvSpPr>
        <p:spPr>
          <a:xfrm>
            <a:off x="5055480" y="1037160"/>
            <a:ext cx="10800" cy="3700800"/>
          </a:xfrm>
          <a:custGeom>
            <a:avLst/>
            <a:gdLst/>
            <a:ahLst/>
            <a:rect l="0" t="0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80000" y="24156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C" sz="4400" spc="-1" strike="noStrike">
                <a:latin typeface="Arial"/>
              </a:rPr>
              <a:t>Transformación 2D a 3D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46040" y="1301760"/>
            <a:ext cx="4413960" cy="858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Objetivos:</a:t>
            </a:r>
            <a:endParaRPr b="0" lang="es-EC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latin typeface="Arial"/>
              </a:rPr>
              <a:t>Crear una herramienta de dibujo en 2D.</a:t>
            </a:r>
            <a:endParaRPr b="0" lang="es-EC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latin typeface="Arial"/>
              </a:rPr>
              <a:t>Transformar un dibujo en 2D a 3D.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920000" y="3565800"/>
            <a:ext cx="1386360" cy="11142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Integrantes:</a:t>
            </a:r>
            <a:endParaRPr b="0" lang="es-EC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latin typeface="Arial"/>
              </a:rPr>
              <a:t>Alex</a:t>
            </a:r>
            <a:endParaRPr b="0" lang="es-EC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latin typeface="Arial"/>
              </a:rPr>
              <a:t>Jefferson</a:t>
            </a:r>
            <a:endParaRPr b="0" lang="es-EC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latin typeface="Arial"/>
              </a:rPr>
              <a:t>Erick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76960" y="5040000"/>
            <a:ext cx="113184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Grupo #5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80000" y="360000"/>
            <a:ext cx="5220000" cy="504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500" spc="-1" strike="noStrike">
                <a:latin typeface="Arial"/>
              </a:rPr>
              <a:t>void keyboard(unsigned char key, int x, int y)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switch (key)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case 'r': // Tecla 'r' para cambiar a color rojo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currentColorRed = 1.0;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currentColorGreen = 0.0;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currentColorBlue = 0.0;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break;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case 'g': // Tecla 'g' para cambiar a color verde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currentColorRed = 0.0;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currentColorGreen = 1.0;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currentColorBlue = 0.0;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break;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case 'b': // Tecla 'b' para cambiar a color azul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currentColorRed = 0.0;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currentColorGreen = 0.0;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currentColorBlue = 1.0;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break;</a:t>
            </a:r>
            <a:endParaRPr b="0" lang="es-EC" sz="1500" spc="-1" strike="noStrike">
              <a:latin typeface="Arial"/>
            </a:endParaRPr>
          </a:p>
          <a:p>
            <a:endParaRPr b="0" lang="es-EC" sz="15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984920" y="360000"/>
            <a:ext cx="4605120" cy="4368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latin typeface="Arial"/>
              </a:rPr>
              <a:t> </a:t>
            </a:r>
            <a:r>
              <a:rPr b="0" lang="es-EC" sz="1500" spc="-1" strike="noStrike">
                <a:latin typeface="Arial"/>
              </a:rPr>
              <a:t>   </a:t>
            </a:r>
            <a:r>
              <a:rPr b="0" lang="es-EC" sz="1500" spc="-1" strike="noStrike">
                <a:latin typeface="Arial"/>
              </a:rPr>
              <a:t>case 'k': // Tecla 'k' para cambiar a color negro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currentColorRed = 0.0;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currentColorGreen = 0.0;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currentColorBlue = 0.0;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break;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case 'm': // Tecla 'm' para cambiar a color amarillo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currentColorRed = 1.0;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currentColorGreen = 1.0;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currentColorBlue = 0.0;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break;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case 'w': // Tecla 'w' para cambiar a color blanco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currentColorRed = 1.0;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currentColorGreen = 1.0;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currentColorBlue = 1.0;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break;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glutPostRedisplay();</a:t>
            </a:r>
            <a:endParaRPr b="0" lang="es-EC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720000" y="5040000"/>
            <a:ext cx="838296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Esta función permite cambiar el color de dibujo actual según la tecla presionada. 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00000" y="360000"/>
            <a:ext cx="7940880" cy="3673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void draw()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{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glPointSize(18.0);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/*Dibuja cada punto almacenado en la lista points en la ventana OpenGL*/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glBegin(GL_POINTS);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for (int i = 0; i &lt; numPoints; i++)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{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    </a:t>
            </a:r>
            <a:r>
              <a:rPr b="0" lang="es-EC" sz="1800" spc="-1" strike="noStrike">
                <a:latin typeface="Arial"/>
              </a:rPr>
              <a:t>glColor3f(points[i].colorRed, points[i].colorGreen, points[i].colorBlue);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    </a:t>
            </a:r>
            <a:r>
              <a:rPr b="0" lang="es-EC" sz="1800" spc="-1" strike="noStrike">
                <a:latin typeface="Arial"/>
              </a:rPr>
              <a:t>glVertex2i(points[i].x, windowHeight - points[i].y);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}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    </a:t>
            </a:r>
            <a:r>
              <a:rPr b="0" lang="es-EC" sz="1800" spc="-1" strike="noStrike">
                <a:latin typeface="Arial"/>
              </a:rPr>
              <a:t>glEnd();</a:t>
            </a:r>
            <a:endParaRPr b="0" lang="es-EC" sz="1800" spc="-1" strike="noStrike">
              <a:latin typeface="Arial"/>
            </a:endParaRPr>
          </a:p>
          <a:p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}</a:t>
            </a:r>
            <a:endParaRPr b="0" lang="es-EC" sz="1800" spc="-1" strike="noStrike">
              <a:latin typeface="Arial"/>
            </a:endParaRPr>
          </a:p>
          <a:p>
            <a:endParaRPr b="0" lang="es-EC" sz="18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80000" y="3960000"/>
            <a:ext cx="8690760" cy="858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s-EC" sz="1800" spc="-1" strike="noStrike">
                <a:latin typeface="Arial"/>
              </a:rPr>
              <a:t>La función void draw() se encarga de dibujar los puntos almacenados en la lista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 </a:t>
            </a:r>
            <a:r>
              <a:rPr b="0" lang="es-EC" sz="1800" spc="-1" strike="noStrike">
                <a:latin typeface="Arial"/>
              </a:rPr>
              <a:t>points en la ventana OpenGL. Establece el tamaño de los puntos y luego, mediante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 </a:t>
            </a:r>
            <a:r>
              <a:rPr b="0" lang="es-EC" sz="1800" spc="-1" strike="noStrike">
                <a:latin typeface="Arial"/>
              </a:rPr>
              <a:t>un bucle, dibuja cada punto en su respectiva posición con su respectivo color.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80000" y="180000"/>
            <a:ext cx="5040000" cy="54374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500" spc="-1" strike="noStrike">
                <a:latin typeface="Arial"/>
              </a:rPr>
              <a:t>void mouse(int button, int state, int x, int y)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if (button == GLUT_LEFT_BUTTON)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if (state == GLUT_DOWN)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    </a:t>
            </a:r>
            <a:r>
              <a:rPr b="0" lang="es-EC" sz="1500" spc="-1" strike="noStrike">
                <a:latin typeface="Arial"/>
              </a:rPr>
              <a:t>isDrawing = true;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    </a:t>
            </a:r>
            <a:r>
              <a:rPr b="0" lang="es-EC" sz="1500" spc="-1" strike="noStrike">
                <a:latin typeface="Arial"/>
              </a:rPr>
              <a:t>motion(x, y);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else if (state == GLUT_UP)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    </a:t>
            </a:r>
            <a:r>
              <a:rPr b="0" lang="es-EC" sz="1500" spc="-1" strike="noStrike">
                <a:latin typeface="Arial"/>
              </a:rPr>
              <a:t>isDrawing = false;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else if (button == GLUT_RIGHT_BUTTON &amp;&amp; state == GLUT_DOWN)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{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numPoints = 0;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free(points);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    </a:t>
            </a:r>
            <a:r>
              <a:rPr b="0" lang="es-EC" sz="1500" spc="-1" strike="noStrike">
                <a:latin typeface="Arial"/>
              </a:rPr>
              <a:t>points = NULL;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  <a:p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    </a:t>
            </a:r>
            <a:r>
              <a:rPr b="0" lang="es-EC" sz="1500" spc="-1" strike="noStrike">
                <a:latin typeface="Arial"/>
              </a:rPr>
              <a:t>glutPostRedisplay();</a:t>
            </a:r>
            <a:endParaRPr b="0" lang="es-EC" sz="1500" spc="-1" strike="noStrike">
              <a:latin typeface="Arial"/>
            </a:endParaRPr>
          </a:p>
          <a:p>
            <a:r>
              <a:rPr b="0" lang="es-EC" sz="1500" spc="-1" strike="noStrike">
                <a:latin typeface="Arial"/>
              </a:rPr>
              <a:t>}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140000" y="900000"/>
            <a:ext cx="5580000" cy="16261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es-EC" sz="1800" spc="-1" strike="noStrike">
                <a:latin typeface="Arial"/>
              </a:rPr>
              <a:t>Esta función permite activar el dibujo cuando se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presiona el botón izquierdo del mouse y desactivarlo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 </a:t>
            </a:r>
            <a:r>
              <a:rPr b="0" lang="es-EC" sz="1800" spc="-1" strike="noStrike">
                <a:latin typeface="Arial"/>
              </a:rPr>
              <a:t>cuando se suelta. Además, al presionar el botón 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derecho del mouse se borran todos los puntos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 </a:t>
            </a:r>
            <a:r>
              <a:rPr b="0" lang="es-EC" sz="1800" spc="-1" strike="noStrike">
                <a:latin typeface="Arial"/>
              </a:rPr>
              <a:t>dibujados, reiniciando el contador de puntos y</a:t>
            </a:r>
            <a:endParaRPr b="0" lang="es-EC" sz="1800" spc="-1" strike="noStrike">
              <a:latin typeface="Arial"/>
            </a:endParaRPr>
          </a:p>
          <a:p>
            <a:pPr algn="just"/>
            <a:r>
              <a:rPr b="0" lang="es-EC" sz="1800" spc="-1" strike="noStrike">
                <a:latin typeface="Arial"/>
              </a:rPr>
              <a:t> </a:t>
            </a:r>
            <a:r>
              <a:rPr b="0" lang="es-EC" sz="1800" spc="-1" strike="noStrike">
                <a:latin typeface="Arial"/>
              </a:rPr>
              <a:t>liberando la memoria asignada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80000" y="86400"/>
            <a:ext cx="5580000" cy="53136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600" spc="-1" strike="noStrike">
                <a:latin typeface="Arial"/>
              </a:rPr>
              <a:t>void motion(int x, int y)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{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</a:t>
            </a:r>
            <a:r>
              <a:rPr b="0" lang="es-EC" sz="1600" spc="-1" strike="noStrike">
                <a:latin typeface="Arial"/>
              </a:rPr>
              <a:t>if (isDrawing)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</a:t>
            </a:r>
            <a:r>
              <a:rPr b="0" lang="es-EC" sz="1600" spc="-1" strike="noStrike">
                <a:latin typeface="Arial"/>
              </a:rPr>
              <a:t>{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numPoints++;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points = (Point*)realloc(points, numPoints * sizeof(Point)); // Redimensiona dinámicamente el arreglo de puntos points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points[numPoints - 1].x = x; // Se asignan las coordenadas x actuales del mouse al último punto en la lista points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points[numPoints - 1].y = y; // Se asignan las coordenadas y actuales del mouse al último punto en la lista points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points[numPoints - 1].colorRed = currentColorRed; // Asigna el color actual al último punto en la lista points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points[numPoints - 1].colorGreen = currentColorGreen;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    </a:t>
            </a:r>
            <a:r>
              <a:rPr b="0" lang="es-EC" sz="1600" spc="-1" strike="noStrike">
                <a:latin typeface="Arial"/>
              </a:rPr>
              <a:t>points[numPoints - 1].colorBlue = currentColorBlue;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</a:t>
            </a:r>
            <a:r>
              <a:rPr b="0" lang="es-EC" sz="1600" spc="-1" strike="noStrike">
                <a:latin typeface="Arial"/>
              </a:rPr>
              <a:t>}</a:t>
            </a:r>
            <a:endParaRPr b="0" lang="es-EC" sz="1600" spc="-1" strike="noStrike">
              <a:latin typeface="Arial"/>
            </a:endParaRPr>
          </a:p>
          <a:p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    </a:t>
            </a:r>
            <a:r>
              <a:rPr b="0" lang="es-EC" sz="1600" spc="-1" strike="noStrike">
                <a:latin typeface="Arial"/>
              </a:rPr>
              <a:t>glutPostRedisplay();</a:t>
            </a:r>
            <a:endParaRPr b="0" lang="es-EC" sz="1600" spc="-1" strike="noStrike">
              <a:latin typeface="Arial"/>
            </a:endParaRPr>
          </a:p>
          <a:p>
            <a:r>
              <a:rPr b="0" lang="es-EC" sz="1600" spc="-1" strike="noStrike">
                <a:latin typeface="Arial"/>
              </a:rPr>
              <a:t>}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120000" y="720000"/>
            <a:ext cx="3620160" cy="2394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se encarga de manejar el movimiento del mouse mientras se mantiene presionado el botón izquierdo.</a:t>
            </a:r>
            <a:endParaRPr b="0" lang="es-EC" sz="1800" spc="-1" strike="noStrike">
              <a:latin typeface="Arial"/>
            </a:endParaRPr>
          </a:p>
          <a:p>
            <a:r>
              <a:rPr b="0" lang="es-EC" sz="1800" spc="-1" strike="noStrike">
                <a:latin typeface="Arial"/>
              </a:rPr>
              <a:t>Esta función registra las coordenadas del mouse y los colores actuales para cada punto dibujado mientras se mueve el mouse.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80000" y="360000"/>
            <a:ext cx="3600000" cy="450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400" spc="-1" strike="noStrike">
                <a:latin typeface="Arial"/>
              </a:rPr>
              <a:t>void display()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{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glClear(GL_COLOR_BUFFER_BIT);</a:t>
            </a:r>
            <a:endParaRPr b="0" lang="es-EC" sz="1400" spc="-1" strike="noStrike">
              <a:latin typeface="Arial"/>
            </a:endParaRPr>
          </a:p>
          <a:p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glMatrixMode(GL_PROJECTION);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glLoadIdentity();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gluOrtho2D(0, windowWidth, 0, windowHeight);</a:t>
            </a:r>
            <a:endParaRPr b="0" lang="es-EC" sz="1400" spc="-1" strike="noStrike">
              <a:latin typeface="Arial"/>
            </a:endParaRPr>
          </a:p>
          <a:p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glMatrixMode(GL_MODELVIEW);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glLoadIdentity();</a:t>
            </a:r>
            <a:endParaRPr b="0" lang="es-EC" sz="1400" spc="-1" strike="noStrike">
              <a:latin typeface="Arial"/>
            </a:endParaRPr>
          </a:p>
          <a:p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draw();</a:t>
            </a:r>
            <a:endParaRPr b="0" lang="es-EC" sz="1400" spc="-1" strike="noStrike">
              <a:latin typeface="Arial"/>
            </a:endParaRPr>
          </a:p>
          <a:p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// Dibuja la cuadrícula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glColor3f(0.5, 0.5, 0.5); // Color de las líneas de la cuadrícula</a:t>
            </a:r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glLineWidth(1.0); // Grosor de las líneas de la cuadrícula</a:t>
            </a:r>
            <a:endParaRPr b="0" lang="es-EC" sz="1400" spc="-1" strike="noStrike">
              <a:latin typeface="Arial"/>
            </a:endParaRPr>
          </a:p>
          <a:p>
            <a:endParaRPr b="0" lang="es-EC" sz="1400" spc="-1" strike="noStrike">
              <a:latin typeface="Arial"/>
            </a:endParaRPr>
          </a:p>
          <a:p>
            <a:r>
              <a:rPr b="0" lang="es-EC" sz="1400" spc="-1" strike="noStrike">
                <a:latin typeface="Arial"/>
              </a:rPr>
              <a:t> 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140000" y="194040"/>
            <a:ext cx="4140000" cy="44859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</a:t>
            </a:r>
            <a:r>
              <a:rPr b="0" lang="es-EC" sz="1400" spc="-1" strike="noStrike">
                <a:latin typeface="Arial"/>
              </a:rPr>
              <a:t>// Dibuja líneas horizontales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for (int y = 0; y &lt; windowHeight; y += 20) // Ajusta el espaciado de las líneas horizontales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{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glBegin(GL_LINES);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glVertex2i(0, y);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glVertex2i(windowWidth, y);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glEnd();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}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// Dibuja líneas verticales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for (int x = 0; x &lt; windowWidth; x += 20) // Ajusta el espaciado de las líneas verticales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{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glBegin(GL_LINES);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glVertex2i(x, 0);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glVertex2i(x, windowHeight);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    </a:t>
            </a:r>
            <a:r>
              <a:rPr b="0" lang="es-EC" sz="1400" spc="-1" strike="noStrike">
                <a:latin typeface="Arial"/>
              </a:rPr>
              <a:t>glEnd();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}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    </a:t>
            </a:r>
            <a:r>
              <a:rPr b="0" lang="es-EC" sz="1400" spc="-1" strike="noStrike">
                <a:latin typeface="Arial"/>
              </a:rPr>
              <a:t>glFlush();</a:t>
            </a: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1400" spc="-1" strike="noStrike">
                <a:latin typeface="Arial"/>
              </a:rPr>
              <a:t>}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180000" y="4581360"/>
            <a:ext cx="9900000" cy="11786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800" spc="-1" strike="noStrike">
                <a:latin typeface="Arial"/>
              </a:rPr>
              <a:t>Dibujo de la cuadrícula: Dibuja líneas horizontales y verticales para crear una cuadrícula en la ventana. Estas líneas tienen un color definido por glColor3f(0.5, 0.5, 0.5) y un grosor de línea de 1.0. El espaciado entre las líneas se establece en 20 unidades.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2023-06-27T00:04:33Z</dcterms:created>
  <dc:creator/>
  <dc:description/>
  <dc:language>es-EC</dc:language>
  <cp:lastModifiedBy/>
  <dcterms:modified xsi:type="dcterms:W3CDTF">2023-06-27T00:27:00Z</dcterms:modified>
  <cp:revision>2</cp:revision>
  <dc:subject/>
  <dc:title>Portfolio</dc:title>
</cp:coreProperties>
</file>