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Lst>
  <p:notesMasterIdLst>
    <p:notesMasterId r:id="rId27"/>
  </p:notesMasterIdLst>
  <p:handoutMasterIdLst>
    <p:handoutMasterId r:id="rId28"/>
  </p:handoutMasterIdLst>
  <p:sldIdLst>
    <p:sldId id="292" r:id="rId3"/>
    <p:sldId id="293" r:id="rId4"/>
    <p:sldId id="322" r:id="rId5"/>
    <p:sldId id="289" r:id="rId6"/>
    <p:sldId id="283" r:id="rId7"/>
    <p:sldId id="282" r:id="rId8"/>
    <p:sldId id="328" r:id="rId9"/>
    <p:sldId id="342" r:id="rId10"/>
    <p:sldId id="335" r:id="rId11"/>
    <p:sldId id="338" r:id="rId12"/>
    <p:sldId id="329" r:id="rId13"/>
    <p:sldId id="339" r:id="rId14"/>
    <p:sldId id="340" r:id="rId15"/>
    <p:sldId id="330" r:id="rId16"/>
    <p:sldId id="343" r:id="rId17"/>
    <p:sldId id="341" r:id="rId18"/>
    <p:sldId id="344" r:id="rId19"/>
    <p:sldId id="345" r:id="rId20"/>
    <p:sldId id="346" r:id="rId21"/>
    <p:sldId id="347" r:id="rId22"/>
    <p:sldId id="348" r:id="rId23"/>
    <p:sldId id="296" r:id="rId24"/>
    <p:sldId id="337" r:id="rId25"/>
    <p:sldId id="32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BEFF"/>
    <a:srgbClr val="FFE600"/>
    <a:srgbClr val="84A887"/>
    <a:srgbClr val="C4F7C5"/>
    <a:srgbClr val="FF6699"/>
    <a:srgbClr val="FF006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74" autoAdjust="0"/>
  </p:normalViewPr>
  <p:slideViewPr>
    <p:cSldViewPr snapToGrid="0">
      <p:cViewPr varScale="1">
        <p:scale>
          <a:sx n="92" d="100"/>
          <a:sy n="92" d="100"/>
        </p:scale>
        <p:origin x="1278" y="84"/>
      </p:cViewPr>
      <p:guideLst>
        <p:guide orient="horz" pos="576"/>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D4000E-A922-4AE8-B3F0-6ABA98B7AAFB}" type="datetimeFigureOut">
              <a:rPr lang="en-US" smtClean="0"/>
              <a:t>6/13/2023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A44A60-04BE-4720-B5BB-022B42450DCC}" type="slidenum">
              <a:rPr lang="en-US" smtClean="0"/>
              <a:t>‹N°›</a:t>
            </a:fld>
            <a:endParaRPr lang="en-US"/>
          </a:p>
        </p:txBody>
      </p:sp>
    </p:spTree>
    <p:extLst>
      <p:ext uri="{BB962C8B-B14F-4D97-AF65-F5344CB8AC3E}">
        <p14:creationId xmlns:p14="http://schemas.microsoft.com/office/powerpoint/2010/main" val="4264914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E311AA-2C1B-4532-97DB-387D9D8455DE}"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6EBD8-8C25-423A-88DB-FCC59604F27E}" type="slidenum">
              <a:rPr lang="en-US" smtClean="0"/>
              <a:t>‹N°›</a:t>
            </a:fld>
            <a:endParaRPr lang="en-US"/>
          </a:p>
        </p:txBody>
      </p:sp>
    </p:spTree>
    <p:extLst>
      <p:ext uri="{BB962C8B-B14F-4D97-AF65-F5344CB8AC3E}">
        <p14:creationId xmlns:p14="http://schemas.microsoft.com/office/powerpoint/2010/main" val="1889849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1</a:t>
            </a:fld>
            <a:endParaRPr lang="en-US"/>
          </a:p>
        </p:txBody>
      </p:sp>
    </p:spTree>
    <p:extLst>
      <p:ext uri="{BB962C8B-B14F-4D97-AF65-F5344CB8AC3E}">
        <p14:creationId xmlns:p14="http://schemas.microsoft.com/office/powerpoint/2010/main" val="3145207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11</a:t>
            </a:fld>
            <a:endParaRPr lang="en-US"/>
          </a:p>
        </p:txBody>
      </p:sp>
    </p:spTree>
    <p:extLst>
      <p:ext uri="{BB962C8B-B14F-4D97-AF65-F5344CB8AC3E}">
        <p14:creationId xmlns:p14="http://schemas.microsoft.com/office/powerpoint/2010/main" val="3885829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12</a:t>
            </a:fld>
            <a:endParaRPr lang="en-US"/>
          </a:p>
        </p:txBody>
      </p:sp>
    </p:spTree>
    <p:extLst>
      <p:ext uri="{BB962C8B-B14F-4D97-AF65-F5344CB8AC3E}">
        <p14:creationId xmlns:p14="http://schemas.microsoft.com/office/powerpoint/2010/main" val="683396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tâche que savait faire cette personne ne sera pas transmise à la prochaine</a:t>
            </a:r>
          </a:p>
          <a:p>
            <a:r>
              <a:rPr lang="fr-FR" dirty="0"/>
              <a:t>Sans le programme les prochains salariés ne sauront pas refaire </a:t>
            </a:r>
            <a:r>
              <a:rPr lang="fr-FR"/>
              <a:t>la tâche</a:t>
            </a:r>
            <a:endParaRPr lang="fr-FR" dirty="0"/>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13</a:t>
            </a:fld>
            <a:endParaRPr lang="en-US"/>
          </a:p>
        </p:txBody>
      </p:sp>
    </p:spTree>
    <p:extLst>
      <p:ext uri="{BB962C8B-B14F-4D97-AF65-F5344CB8AC3E}">
        <p14:creationId xmlns:p14="http://schemas.microsoft.com/office/powerpoint/2010/main" val="2776865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Parler de l’IA qui remplace des emplois non qualifié (Secrétaire, Comptable)</a:t>
            </a:r>
          </a:p>
          <a:p>
            <a:r>
              <a:rPr lang="fr-FR" dirty="0"/>
              <a:t>UNESCO + NATION UNIES </a:t>
            </a:r>
          </a:p>
          <a:p>
            <a:r>
              <a:rPr lang="fr-FR" dirty="0"/>
              <a:t>IA reste une opportunité / encadrement pour l’humanité</a:t>
            </a:r>
          </a:p>
          <a:p>
            <a:endParaRPr lang="fr-FR" dirty="0"/>
          </a:p>
          <a:p>
            <a:r>
              <a:rPr lang="fr-FR" dirty="0"/>
              <a:t>Protection des données :</a:t>
            </a:r>
          </a:p>
          <a:p>
            <a:pPr marL="171450" indent="-171450">
              <a:buFontTx/>
              <a:buChar char="-"/>
            </a:pPr>
            <a:r>
              <a:rPr lang="fr-FR" dirty="0"/>
              <a:t>Piratage</a:t>
            </a:r>
          </a:p>
          <a:p>
            <a:pPr marL="171450" indent="-171450">
              <a:buFontTx/>
              <a:buChar char="-"/>
            </a:pPr>
            <a:r>
              <a:rPr lang="fr-FR" dirty="0"/>
              <a:t>Revente de nos données (Facebook 2018)</a:t>
            </a:r>
          </a:p>
          <a:p>
            <a:pPr marL="171450" indent="-171450">
              <a:buFontTx/>
              <a:buChar cha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Perte de contrôle</a:t>
            </a:r>
          </a:p>
          <a:p>
            <a:pPr marL="0" indent="0">
              <a:buFontTx/>
              <a:buNone/>
            </a:pPr>
            <a:r>
              <a:rPr lang="fr-FR" dirty="0"/>
              <a:t>- En 2016, un robot brise une vitre et blesse plusieurs personnes après une perte de contrôle</a:t>
            </a:r>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14</a:t>
            </a:fld>
            <a:endParaRPr lang="en-US"/>
          </a:p>
        </p:txBody>
      </p:sp>
    </p:spTree>
    <p:extLst>
      <p:ext uri="{BB962C8B-B14F-4D97-AF65-F5344CB8AC3E}">
        <p14:creationId xmlns:p14="http://schemas.microsoft.com/office/powerpoint/2010/main" val="3902696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écrans : </a:t>
            </a:r>
          </a:p>
          <a:p>
            <a:pPr marL="171450" indent="-171450">
              <a:buFontTx/>
              <a:buChar char="-"/>
            </a:pPr>
            <a:r>
              <a:rPr lang="fr-FR" dirty="0"/>
              <a:t>utilisations des écrans important dès le plus jeune âge</a:t>
            </a:r>
          </a:p>
          <a:p>
            <a:pPr marL="171450" indent="-171450">
              <a:buFontTx/>
              <a:buChar char="-"/>
            </a:pPr>
            <a:r>
              <a:rPr lang="fr-FR" dirty="0"/>
              <a:t>Réduit les interactions sociales autour de nous</a:t>
            </a:r>
          </a:p>
          <a:p>
            <a:pPr marL="171450" indent="-171450">
              <a:buFontTx/>
              <a:buChar char="-"/>
            </a:pPr>
            <a:r>
              <a:rPr lang="fr-FR" dirty="0"/>
              <a:t>Tout est fait pour que l’on capte notre regard sur un écran (Pub, annonce télévisée, …)</a:t>
            </a:r>
          </a:p>
          <a:p>
            <a:pPr marL="0" indent="0">
              <a:buFontTx/>
              <a:buNone/>
            </a:pPr>
            <a:endParaRPr lang="fr-FR" dirty="0"/>
          </a:p>
          <a:p>
            <a:pPr marL="0" indent="0">
              <a:buFontTx/>
              <a:buNone/>
            </a:pPr>
            <a:r>
              <a:rPr lang="fr-FR" dirty="0"/>
              <a:t>Les jeux :</a:t>
            </a:r>
          </a:p>
          <a:p>
            <a:pPr marL="171450" indent="-171450">
              <a:buFontTx/>
              <a:buChar char="-"/>
            </a:pPr>
            <a:r>
              <a:rPr lang="fr-FR" dirty="0"/>
              <a:t>Un système de récompenses ce qui incite le joueur à continuer à jouer</a:t>
            </a:r>
          </a:p>
          <a:p>
            <a:pPr marL="171450" indent="-171450">
              <a:buFontTx/>
              <a:buChar char="-"/>
            </a:pPr>
            <a:r>
              <a:rPr lang="fr-FR" dirty="0"/>
              <a:t>Le rendu graphique est ergonomique et plaisant </a:t>
            </a:r>
          </a:p>
          <a:p>
            <a:pPr marL="0" indent="0">
              <a:buFontTx/>
              <a:buNone/>
            </a:pPr>
            <a:endParaRPr lang="fr-FR" dirty="0"/>
          </a:p>
          <a:p>
            <a:pPr marL="0" indent="0">
              <a:buFontTx/>
              <a:buNone/>
            </a:pPr>
            <a:r>
              <a:rPr lang="fr-FR" dirty="0"/>
              <a:t>Le scrolling :</a:t>
            </a:r>
          </a:p>
          <a:p>
            <a:pPr marL="171450" indent="-171450">
              <a:buFontTx/>
              <a:buChar char="-"/>
            </a:pPr>
            <a:r>
              <a:rPr lang="fr-FR"/>
              <a:t>Elément</a:t>
            </a:r>
            <a:r>
              <a:rPr lang="fr-FR" dirty="0"/>
              <a:t> d’</a:t>
            </a:r>
            <a:r>
              <a:rPr lang="fr-FR" dirty="0" err="1"/>
              <a:t>intéraction</a:t>
            </a:r>
            <a:endParaRPr lang="fr-FR" dirty="0"/>
          </a:p>
          <a:p>
            <a:pPr marL="171450" indent="-171450">
              <a:buFontTx/>
              <a:buChar char="-"/>
            </a:pPr>
            <a:r>
              <a:rPr lang="fr-FR" dirty="0"/>
              <a:t>Facilité l’utilisation pour l’utilisateur</a:t>
            </a:r>
          </a:p>
          <a:p>
            <a:pPr marL="171450" indent="-171450">
              <a:buFontTx/>
              <a:buChar char="-"/>
            </a:pPr>
            <a:r>
              <a:rPr lang="fr-FR" dirty="0"/>
              <a:t>Les shorts pour regarder plus de contenu de média</a:t>
            </a:r>
          </a:p>
          <a:p>
            <a:pPr marL="0" indent="0">
              <a:buFontTx/>
              <a:buNone/>
            </a:pPr>
            <a:endParaRPr lang="fr-FR" dirty="0"/>
          </a:p>
          <a:p>
            <a:pPr marL="0" indent="0">
              <a:buFontTx/>
              <a:buNone/>
            </a:pPr>
            <a:r>
              <a:rPr lang="fr-FR" dirty="0"/>
              <a:t>Tromper l’ennui</a:t>
            </a:r>
          </a:p>
          <a:p>
            <a:pPr marL="171450" indent="-171450">
              <a:buFontTx/>
              <a:buChar char="-"/>
            </a:pPr>
            <a:endParaRPr lang="fr-FR" dirty="0"/>
          </a:p>
          <a:p>
            <a:pPr marL="171450" indent="-171450">
              <a:buFontTx/>
              <a:buChar char="-"/>
            </a:pPr>
            <a:r>
              <a:rPr lang="fr-FR" dirty="0"/>
              <a:t>Nouvelle addiction du 21</a:t>
            </a:r>
            <a:r>
              <a:rPr lang="fr-FR" baseline="30000" dirty="0"/>
              <a:t>e</a:t>
            </a:r>
            <a:r>
              <a:rPr lang="fr-FR" dirty="0"/>
              <a:t> siècle qui permet de tromper l’ennui</a:t>
            </a:r>
          </a:p>
          <a:p>
            <a:pPr marL="171450" indent="-171450">
              <a:buFontTx/>
              <a:buChar char="-"/>
            </a:pPr>
            <a:r>
              <a:rPr lang="fr-FR" dirty="0"/>
              <a:t>Un réflexe quand il n’y a plus d’</a:t>
            </a:r>
            <a:r>
              <a:rPr lang="fr-FR" dirty="0" err="1"/>
              <a:t>intéraction</a:t>
            </a:r>
            <a:r>
              <a:rPr lang="fr-FR" dirty="0"/>
              <a:t> sociale</a:t>
            </a:r>
          </a:p>
          <a:p>
            <a:pPr marL="171450" indent="-171450">
              <a:buFontTx/>
              <a:buChar char="-"/>
            </a:pPr>
            <a:r>
              <a:rPr lang="fr-FR" dirty="0"/>
              <a:t>Mimétisme : on imite les autres autour de nous qui utilisent déjà leur téléphone (transports, salle d’attente, </a:t>
            </a:r>
            <a:r>
              <a:rPr lang="fr-FR" dirty="0" err="1"/>
              <a:t>etc</a:t>
            </a:r>
            <a:r>
              <a:rPr lang="fr-FR" dirty="0"/>
              <a:t>)</a:t>
            </a:r>
          </a:p>
          <a:p>
            <a:pPr marL="171450" indent="-171450">
              <a:buFontTx/>
              <a:buChar char="-"/>
            </a:pPr>
            <a:endParaRPr lang="fr-FR" dirty="0"/>
          </a:p>
          <a:p>
            <a:pPr marL="0" indent="0">
              <a:buFontTx/>
              <a:buNone/>
            </a:pPr>
            <a:r>
              <a:rPr lang="fr-FR" dirty="0"/>
              <a:t>Graphique montre le nombre d’adulte déclarant avoir un mobile et le type de mobile (smartphone, non smartphone, pas de téléphone)</a:t>
            </a:r>
          </a:p>
          <a:p>
            <a:pPr marL="0" indent="0">
              <a:buFontTx/>
              <a:buNone/>
            </a:pPr>
            <a:r>
              <a:rPr lang="fr-FR" dirty="0"/>
              <a:t>- France : 58% smartphone, 32 % téléphone basique, 9% pas de téléphone (personne âgée, </a:t>
            </a:r>
            <a:r>
              <a:rPr lang="fr-FR" dirty="0" err="1"/>
              <a:t>associale</a:t>
            </a:r>
            <a:r>
              <a:rPr lang="fr-FR" dirty="0"/>
              <a:t>) </a:t>
            </a:r>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15</a:t>
            </a:fld>
            <a:endParaRPr lang="en-US"/>
          </a:p>
        </p:txBody>
      </p:sp>
    </p:spTree>
    <p:extLst>
      <p:ext uri="{BB962C8B-B14F-4D97-AF65-F5344CB8AC3E}">
        <p14:creationId xmlns:p14="http://schemas.microsoft.com/office/powerpoint/2010/main" val="428381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lgn="l">
              <a:buFont typeface="Arial" panose="020B0604020202020204" pitchFamily="34" charset="0"/>
              <a:buNone/>
            </a:pPr>
            <a:r>
              <a:rPr lang="fr-FR" dirty="0" err="1"/>
              <a:t>Mindy</a:t>
            </a:r>
            <a:r>
              <a:rPr lang="fr-FR" dirty="0"/>
              <a:t> : </a:t>
            </a:r>
          </a:p>
          <a:p>
            <a:pPr marL="171450" indent="-171450" algn="l">
              <a:buFont typeface="Arial" panose="020B0604020202020204" pitchFamily="34" charset="0"/>
              <a:buChar char="•"/>
            </a:pPr>
            <a:r>
              <a:rPr lang="fr-FR" b="0" i="0" u="none" strike="noStrike" dirty="0">
                <a:solidFill>
                  <a:srgbClr val="262729"/>
                </a:solidFill>
                <a:effectLst/>
                <a:latin typeface="Roboto" panose="020F0502020204030204" pitchFamily="34" charset="0"/>
              </a:rPr>
              <a:t>Premièrement : une forme bossue, un cou et des épaules courbées</a:t>
            </a:r>
          </a:p>
          <a:p>
            <a:pPr marL="171450" indent="-171450" algn="l">
              <a:buFont typeface="Arial" panose="020B0604020202020204" pitchFamily="34" charset="0"/>
              <a:buChar char="•"/>
            </a:pPr>
            <a:r>
              <a:rPr lang="fr-FR" b="0" i="0" u="none" strike="noStrike" dirty="0">
                <a:solidFill>
                  <a:srgbClr val="262729"/>
                </a:solidFill>
                <a:effectLst/>
                <a:latin typeface="Roboto" panose="02000000000000000000" pitchFamily="2" charset="0"/>
              </a:rPr>
              <a:t>Des coudes à angle droit, des mains en griffes</a:t>
            </a:r>
          </a:p>
          <a:p>
            <a:pPr marL="171450" indent="-171450" algn="l">
              <a:buFont typeface="Arial" panose="020B0604020202020204" pitchFamily="34" charset="0"/>
              <a:buChar char="•"/>
            </a:pPr>
            <a:r>
              <a:rPr lang="fr-FR" b="0" i="0" u="none" strike="noStrike" dirty="0">
                <a:solidFill>
                  <a:srgbClr val="262729"/>
                </a:solidFill>
                <a:effectLst/>
                <a:latin typeface="Roboto" panose="02000000000000000000" pitchFamily="2" charset="0"/>
              </a:rPr>
              <a:t>Une deuxième paupière</a:t>
            </a:r>
          </a:p>
          <a:p>
            <a:pPr marL="171450" indent="-171450" algn="l">
              <a:buFont typeface="Arial" panose="020B0604020202020204" pitchFamily="34" charset="0"/>
              <a:buChar char="•"/>
            </a:pPr>
            <a:r>
              <a:rPr lang="fr-FR" b="0" i="0" u="none" strike="noStrike" dirty="0">
                <a:solidFill>
                  <a:srgbClr val="262729"/>
                </a:solidFill>
                <a:effectLst/>
                <a:latin typeface="Roboto" panose="02000000000000000000" pitchFamily="2" charset="0"/>
              </a:rPr>
              <a:t>Un crâne plus épais</a:t>
            </a:r>
          </a:p>
          <a:p>
            <a:pPr marL="171450" indent="-171450" algn="l">
              <a:buFont typeface="Arial" panose="020B0604020202020204" pitchFamily="34" charset="0"/>
              <a:buChar char="•"/>
            </a:pPr>
            <a:r>
              <a:rPr lang="fr-FR" b="0" i="0" u="none" strike="noStrike" dirty="0">
                <a:solidFill>
                  <a:srgbClr val="262729"/>
                </a:solidFill>
                <a:effectLst/>
                <a:latin typeface="Roboto" panose="02000000000000000000" pitchFamily="2" charset="0"/>
              </a:rPr>
              <a:t>Un plus petit cerveau</a:t>
            </a:r>
          </a:p>
          <a:p>
            <a:pPr marL="171450" indent="-171450" algn="l">
              <a:buFont typeface="Arial" panose="020B0604020202020204" pitchFamily="34" charset="0"/>
              <a:buChar char="•"/>
            </a:pPr>
            <a:r>
              <a:rPr lang="fr-FR" b="0" i="0" u="none" strike="noStrike" dirty="0">
                <a:solidFill>
                  <a:srgbClr val="262729"/>
                </a:solidFill>
                <a:effectLst/>
                <a:latin typeface="Roboto" panose="02000000000000000000" pitchFamily="2" charset="0"/>
              </a:rPr>
              <a:t>Une plus petite taille</a:t>
            </a:r>
          </a:p>
          <a:p>
            <a:br>
              <a:rPr lang="fr-FR" dirty="0"/>
            </a:br>
            <a:r>
              <a:rPr lang="fr-FR" dirty="0"/>
              <a:t>Capacité de concentration : </a:t>
            </a:r>
          </a:p>
          <a:p>
            <a:pPr marL="171450" indent="-171450">
              <a:buFont typeface="Arial" panose="020B0604020202020204" pitchFamily="34" charset="0"/>
              <a:buChar char="•"/>
            </a:pPr>
            <a:r>
              <a:rPr lang="fr-FR" b="0" i="0" u="none" strike="noStrike" dirty="0">
                <a:solidFill>
                  <a:srgbClr val="262729"/>
                </a:solidFill>
                <a:effectLst/>
                <a:latin typeface="Roboto" panose="020F0502020204030204" pitchFamily="34" charset="0"/>
              </a:rPr>
              <a:t>sms, notification, interactions diverses</a:t>
            </a:r>
          </a:p>
          <a:p>
            <a:pPr marL="171450" indent="-171450">
              <a:buFont typeface="Arial" panose="020B0604020202020204" pitchFamily="34" charset="0"/>
              <a:buChar char="•"/>
            </a:pPr>
            <a:endParaRPr lang="fr-FR" b="0" i="0" u="none" strike="noStrike" dirty="0">
              <a:solidFill>
                <a:srgbClr val="262729"/>
              </a:solidFill>
              <a:effectLst/>
              <a:latin typeface="Roboto" panose="020F0502020204030204" pitchFamily="34" charset="0"/>
            </a:endParaRPr>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16</a:t>
            </a:fld>
            <a:endParaRPr lang="en-US"/>
          </a:p>
        </p:txBody>
      </p:sp>
    </p:spTree>
    <p:extLst>
      <p:ext uri="{BB962C8B-B14F-4D97-AF65-F5344CB8AC3E}">
        <p14:creationId xmlns:p14="http://schemas.microsoft.com/office/powerpoint/2010/main" val="606721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3464" rtl="0"/>
            <a:r>
              <a:rPr lang="fr-FR" dirty="0">
                <a:effectLst/>
              </a:rPr>
              <a:t>80000 recherches / secondes</a:t>
            </a:r>
          </a:p>
          <a:p>
            <a:pPr marL="283464" rtl="0"/>
            <a:r>
              <a:rPr lang="fr-FR" dirty="0">
                <a:effectLst/>
              </a:rPr>
              <a:t>504 kilotonnes de CO2 / an (environnement)</a:t>
            </a:r>
          </a:p>
          <a:p>
            <a:pPr marL="283464" rtl="0"/>
            <a:r>
              <a:rPr lang="fr-FR" dirty="0">
                <a:effectLst/>
              </a:rPr>
              <a:t>Crédits carbone compensatoires (Environnement)</a:t>
            </a:r>
          </a:p>
          <a:p>
            <a:pPr marL="283464" rtl="0"/>
            <a:endParaRPr lang="fr-FR" dirty="0">
              <a:effectLst/>
            </a:endParaRPr>
          </a:p>
          <a:p>
            <a:pPr marL="283464" rtl="0"/>
            <a:r>
              <a:rPr lang="fr-FR" dirty="0"/>
              <a:t>Source: </a:t>
            </a:r>
            <a:r>
              <a:rPr lang="fr-FR" dirty="0" err="1"/>
              <a:t>BlogDuModerateur</a:t>
            </a:r>
            <a:endParaRPr lang="fr-FR" dirty="0">
              <a:effectLst/>
            </a:endParaRPr>
          </a:p>
          <a:p>
            <a:endParaRPr lang="fr-FR" dirty="0"/>
          </a:p>
          <a:p>
            <a:endParaRPr lang="fr-FR" dirty="0"/>
          </a:p>
          <a:p>
            <a:r>
              <a:rPr lang="fr-FR" dirty="0"/>
              <a:t>Google + Facebook</a:t>
            </a:r>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17</a:t>
            </a:fld>
            <a:endParaRPr lang="en-US"/>
          </a:p>
        </p:txBody>
      </p:sp>
    </p:spTree>
    <p:extLst>
      <p:ext uri="{BB962C8B-B14F-4D97-AF65-F5344CB8AC3E}">
        <p14:creationId xmlns:p14="http://schemas.microsoft.com/office/powerpoint/2010/main" val="2532306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Graphique sur le télétravail</a:t>
            </a:r>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18</a:t>
            </a:fld>
            <a:endParaRPr lang="en-US"/>
          </a:p>
        </p:txBody>
      </p:sp>
    </p:spTree>
    <p:extLst>
      <p:ext uri="{BB962C8B-B14F-4D97-AF65-F5344CB8AC3E}">
        <p14:creationId xmlns:p14="http://schemas.microsoft.com/office/powerpoint/2010/main" val="3107841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Je reparle de Google</a:t>
            </a:r>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19</a:t>
            </a:fld>
            <a:endParaRPr lang="en-US"/>
          </a:p>
        </p:txBody>
      </p:sp>
    </p:spTree>
    <p:extLst>
      <p:ext uri="{BB962C8B-B14F-4D97-AF65-F5344CB8AC3E}">
        <p14:creationId xmlns:p14="http://schemas.microsoft.com/office/powerpoint/2010/main" val="2111796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Impression 3D : reproduction des membres, des organes</a:t>
            </a:r>
          </a:p>
          <a:p>
            <a:r>
              <a:rPr lang="fr-FR"/>
              <a:t>Robotisation : opération à distance via des bras robotisés</a:t>
            </a:r>
          </a:p>
          <a:p>
            <a:r>
              <a:rPr lang="fr-FR"/>
              <a:t>Nanotechnologie : recherche de cellules malsaines</a:t>
            </a:r>
          </a:p>
          <a:p>
            <a:endParaRPr lang="fr-FR"/>
          </a:p>
          <a:p>
            <a:r>
              <a:rPr lang="fr-FR"/>
              <a:t>Automatisation : recherche d’anomalies sur des radios ou échographie par exemple</a:t>
            </a:r>
          </a:p>
          <a:p>
            <a:endParaRPr lang="fr-FR"/>
          </a:p>
          <a:p>
            <a:r>
              <a:rPr lang="fr-FR"/>
              <a:t>ET CE N’EST QU’UNE INFIME PARTIE DE L’ÉVOLUTION DANS LA SANTÉ</a:t>
            </a:r>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20</a:t>
            </a:fld>
            <a:endParaRPr lang="en-US"/>
          </a:p>
        </p:txBody>
      </p:sp>
    </p:spTree>
    <p:extLst>
      <p:ext uri="{BB962C8B-B14F-4D97-AF65-F5344CB8AC3E}">
        <p14:creationId xmlns:p14="http://schemas.microsoft.com/office/powerpoint/2010/main" val="283614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 Faire les pages</a:t>
            </a:r>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2</a:t>
            </a:fld>
            <a:endParaRPr lang="en-US"/>
          </a:p>
        </p:txBody>
      </p:sp>
    </p:spTree>
    <p:extLst>
      <p:ext uri="{BB962C8B-B14F-4D97-AF65-F5344CB8AC3E}">
        <p14:creationId xmlns:p14="http://schemas.microsoft.com/office/powerpoint/2010/main" val="3323453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21</a:t>
            </a:fld>
            <a:endParaRPr lang="en-US"/>
          </a:p>
        </p:txBody>
      </p:sp>
    </p:spTree>
    <p:extLst>
      <p:ext uri="{BB962C8B-B14F-4D97-AF65-F5344CB8AC3E}">
        <p14:creationId xmlns:p14="http://schemas.microsoft.com/office/powerpoint/2010/main" val="144735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Mais je me suis rendu compte que c’est que dans certains domaines</a:t>
            </a:r>
          </a:p>
          <a:p>
            <a:pPr marL="171450" indent="-171450">
              <a:buFontTx/>
              <a:buChar char="-"/>
            </a:pPr>
            <a:r>
              <a:rPr lang="fr-FR" dirty="0"/>
              <a:t>Ça apporte des solutions pour certaines entreprises</a:t>
            </a:r>
          </a:p>
          <a:p>
            <a:pPr marL="171450" indent="-171450">
              <a:buFontTx/>
              <a:buChar char="-"/>
            </a:pPr>
            <a:endParaRPr lang="fr-FR" dirty="0"/>
          </a:p>
          <a:p>
            <a:pPr marL="171450" indent="-171450">
              <a:buFontTx/>
              <a:buChar char="-"/>
            </a:pPr>
            <a:r>
              <a:rPr lang="fr-FR" dirty="0"/>
              <a:t>On parlera toujours d’ETHIQUE !!!</a:t>
            </a:r>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22</a:t>
            </a:fld>
            <a:endParaRPr lang="en-US"/>
          </a:p>
        </p:txBody>
      </p:sp>
    </p:spTree>
    <p:extLst>
      <p:ext uri="{BB962C8B-B14F-4D97-AF65-F5344CB8AC3E}">
        <p14:creationId xmlns:p14="http://schemas.microsoft.com/office/powerpoint/2010/main" val="1300728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endParaRPr lang="fr-FR"/>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23</a:t>
            </a:fld>
            <a:endParaRPr lang="en-US"/>
          </a:p>
        </p:txBody>
      </p:sp>
    </p:spTree>
    <p:extLst>
      <p:ext uri="{BB962C8B-B14F-4D97-AF65-F5344CB8AC3E}">
        <p14:creationId xmlns:p14="http://schemas.microsoft.com/office/powerpoint/2010/main" val="172393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24</a:t>
            </a:fld>
            <a:endParaRPr lang="en-US"/>
          </a:p>
        </p:txBody>
      </p:sp>
    </p:spTree>
    <p:extLst>
      <p:ext uri="{BB962C8B-B14F-4D97-AF65-F5344CB8AC3E}">
        <p14:creationId xmlns:p14="http://schemas.microsoft.com/office/powerpoint/2010/main" val="2310313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Boucher puis </a:t>
            </a:r>
            <a:r>
              <a:rPr lang="fr-FR" err="1"/>
              <a:t>bts</a:t>
            </a:r>
            <a:r>
              <a:rPr lang="fr-FR"/>
              <a:t> </a:t>
            </a:r>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3</a:t>
            </a:fld>
            <a:endParaRPr lang="en-US"/>
          </a:p>
        </p:txBody>
      </p:sp>
    </p:spTree>
    <p:extLst>
      <p:ext uri="{BB962C8B-B14F-4D97-AF65-F5344CB8AC3E}">
        <p14:creationId xmlns:p14="http://schemas.microsoft.com/office/powerpoint/2010/main" val="2359108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4</a:t>
            </a:fld>
            <a:endParaRPr lang="en-US"/>
          </a:p>
        </p:txBody>
      </p:sp>
    </p:spTree>
    <p:extLst>
      <p:ext uri="{BB962C8B-B14F-4D97-AF65-F5344CB8AC3E}">
        <p14:creationId xmlns:p14="http://schemas.microsoft.com/office/powerpoint/2010/main" val="1174292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5</a:t>
            </a:fld>
            <a:endParaRPr lang="en-US"/>
          </a:p>
        </p:txBody>
      </p:sp>
    </p:spTree>
    <p:extLst>
      <p:ext uri="{BB962C8B-B14F-4D97-AF65-F5344CB8AC3E}">
        <p14:creationId xmlns:p14="http://schemas.microsoft.com/office/powerpoint/2010/main" val="45781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DEVELOPPEMENT DURABLE PILIER SOCIAL ET ECONOMIQUE</a:t>
            </a:r>
          </a:p>
          <a:p>
            <a:endParaRPr lang="fr-FR"/>
          </a:p>
          <a:p>
            <a:r>
              <a:rPr lang="fr-FR"/>
              <a:t>Cobalt: BATTERIE LITHIUM (smartphone, ordinateurs et voitures électriques)</a:t>
            </a:r>
          </a:p>
          <a:p>
            <a:r>
              <a:rPr lang="fr-FR"/>
              <a:t>-&gt; MAJORITAIREMENT PRESENT AU CONGO (plus de 50% des ressources / terre)</a:t>
            </a:r>
          </a:p>
          <a:p>
            <a:endParaRPr lang="fr-FR"/>
          </a:p>
          <a:p>
            <a:r>
              <a:rPr lang="fr-FR"/>
              <a:t>2019: 450 000 morts sur les 4 dernières années -&gt; coup de chaleur</a:t>
            </a:r>
          </a:p>
          <a:p>
            <a:endParaRPr lang="fr-FR"/>
          </a:p>
          <a:p>
            <a:r>
              <a:rPr lang="fr-FR"/>
              <a:t>Manque de protection</a:t>
            </a:r>
          </a:p>
          <a:p>
            <a:endParaRPr lang="fr-FR"/>
          </a:p>
          <a:p>
            <a:r>
              <a:rPr lang="fr-FR"/>
              <a:t>Travail des enfants (Mines artisanales = 20% production au Congo)</a:t>
            </a:r>
          </a:p>
          <a:p>
            <a:endParaRPr lang="fr-FR"/>
          </a:p>
          <a:p>
            <a:endParaRPr lang="fr-FR"/>
          </a:p>
          <a:p>
            <a:endParaRPr lang="fr-FR"/>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7</a:t>
            </a:fld>
            <a:endParaRPr lang="en-US"/>
          </a:p>
        </p:txBody>
      </p:sp>
    </p:spTree>
    <p:extLst>
      <p:ext uri="{BB962C8B-B14F-4D97-AF65-F5344CB8AC3E}">
        <p14:creationId xmlns:p14="http://schemas.microsoft.com/office/powerpoint/2010/main" val="945647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DEVELOPPEMENT DURABLE PILIER SOCIAL ET ECONOMIQUE</a:t>
            </a:r>
          </a:p>
          <a:p>
            <a:endParaRPr lang="fr-FR"/>
          </a:p>
          <a:p>
            <a:r>
              <a:rPr lang="fr-FR"/>
              <a:t>Cobalt: BATTERIE LITHIUM (smartphone, ordinateurs et voitures électriques)</a:t>
            </a:r>
          </a:p>
          <a:p>
            <a:r>
              <a:rPr lang="fr-FR"/>
              <a:t>-&gt; MAJORITAIREMENT PRESENT AU CONGO (plus de 50% des ressources / terre)</a:t>
            </a:r>
          </a:p>
          <a:p>
            <a:endParaRPr lang="fr-FR"/>
          </a:p>
          <a:p>
            <a:r>
              <a:rPr lang="fr-FR"/>
              <a:t>2019: 450 000 morts sur les 4 dernières années -&gt; coup de chaleur</a:t>
            </a:r>
          </a:p>
          <a:p>
            <a:endParaRPr lang="fr-FR"/>
          </a:p>
          <a:p>
            <a:r>
              <a:rPr lang="fr-FR"/>
              <a:t>Manque de protection</a:t>
            </a:r>
          </a:p>
          <a:p>
            <a:endParaRPr lang="fr-FR"/>
          </a:p>
          <a:p>
            <a:r>
              <a:rPr lang="fr-FR"/>
              <a:t>Travail des enfants (Mines artisanales = 20% production au Congo)</a:t>
            </a:r>
          </a:p>
          <a:p>
            <a:endParaRPr lang="fr-FR"/>
          </a:p>
          <a:p>
            <a:endParaRPr lang="fr-FR"/>
          </a:p>
          <a:p>
            <a:endParaRPr lang="fr-FR"/>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8</a:t>
            </a:fld>
            <a:endParaRPr lang="en-US"/>
          </a:p>
        </p:txBody>
      </p:sp>
    </p:spTree>
    <p:extLst>
      <p:ext uri="{BB962C8B-B14F-4D97-AF65-F5344CB8AC3E}">
        <p14:creationId xmlns:p14="http://schemas.microsoft.com/office/powerpoint/2010/main" val="2144260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9</a:t>
            </a:fld>
            <a:endParaRPr lang="en-US"/>
          </a:p>
        </p:txBody>
      </p:sp>
    </p:spTree>
    <p:extLst>
      <p:ext uri="{BB962C8B-B14F-4D97-AF65-F5344CB8AC3E}">
        <p14:creationId xmlns:p14="http://schemas.microsoft.com/office/powerpoint/2010/main" val="3413771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D56EBD8-8C25-423A-88DB-FCC59604F27E}" type="slidenum">
              <a:rPr lang="en-US" smtClean="0"/>
              <a:t>10</a:t>
            </a:fld>
            <a:endParaRPr lang="en-US"/>
          </a:p>
        </p:txBody>
      </p:sp>
    </p:spTree>
    <p:extLst>
      <p:ext uri="{BB962C8B-B14F-4D97-AF65-F5344CB8AC3E}">
        <p14:creationId xmlns:p14="http://schemas.microsoft.com/office/powerpoint/2010/main" val="1826155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userDrawn="1">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reeform 25">
            <a:extLst>
              <a:ext uri="{FF2B5EF4-FFF2-40B4-BE49-F238E27FC236}">
                <a16:creationId xmlns:a16="http://schemas.microsoft.com/office/drawing/2014/main" id="{0F627520-C4B7-EC81-EEC3-44E83E53E72E}"/>
              </a:ext>
            </a:extLst>
          </p:cNvPr>
          <p:cNvSpPr>
            <a:spLocks/>
          </p:cNvSpPr>
          <p:nvPr userDrawn="1"/>
        </p:nvSpPr>
        <p:spPr bwMode="auto">
          <a:xfrm>
            <a:off x="11023322" y="6388101"/>
            <a:ext cx="192759" cy="469899"/>
          </a:xfrm>
          <a:custGeom>
            <a:avLst/>
            <a:gdLst>
              <a:gd name="T0" fmla="*/ 1080 w 1229"/>
              <a:gd name="T1" fmla="*/ 0 h 2996"/>
              <a:gd name="T2" fmla="*/ 0 w 1229"/>
              <a:gd name="T3" fmla="*/ 2996 h 2996"/>
              <a:gd name="T4" fmla="*/ 149 w 1229"/>
              <a:gd name="T5" fmla="*/ 2996 h 2996"/>
              <a:gd name="T6" fmla="*/ 1229 w 1229"/>
              <a:gd name="T7" fmla="*/ 0 h 2996"/>
              <a:gd name="T8" fmla="*/ 1080 w 1229"/>
              <a:gd name="T9" fmla="*/ 0 h 2996"/>
            </a:gdLst>
            <a:ahLst/>
            <a:cxnLst>
              <a:cxn ang="0">
                <a:pos x="T0" y="T1"/>
              </a:cxn>
              <a:cxn ang="0">
                <a:pos x="T2" y="T3"/>
              </a:cxn>
              <a:cxn ang="0">
                <a:pos x="T4" y="T5"/>
              </a:cxn>
              <a:cxn ang="0">
                <a:pos x="T6" y="T7"/>
              </a:cxn>
              <a:cxn ang="0">
                <a:pos x="T8" y="T9"/>
              </a:cxn>
            </a:cxnLst>
            <a:rect l="0" t="0" r="r" b="b"/>
            <a:pathLst>
              <a:path w="1229" h="2996">
                <a:moveTo>
                  <a:pt x="1080" y="0"/>
                </a:moveTo>
                <a:lnTo>
                  <a:pt x="0" y="2996"/>
                </a:lnTo>
                <a:lnTo>
                  <a:pt x="149" y="2996"/>
                </a:lnTo>
                <a:lnTo>
                  <a:pt x="1229" y="0"/>
                </a:lnTo>
                <a:lnTo>
                  <a:pt x="1080" y="0"/>
                </a:lnTo>
                <a:close/>
              </a:path>
            </a:pathLst>
          </a:custGeom>
          <a:solidFill>
            <a:srgbClr val="7030A0"/>
          </a:solidFill>
          <a:ln w="1588" cap="flat">
            <a:solidFill>
              <a:srgbClr val="7030A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TextBox 7">
            <a:extLst>
              <a:ext uri="{FF2B5EF4-FFF2-40B4-BE49-F238E27FC236}">
                <a16:creationId xmlns:a16="http://schemas.microsoft.com/office/drawing/2014/main" id="{C2320932-5947-5A8E-7D2A-22DEDBDCC7BC}"/>
              </a:ext>
            </a:extLst>
          </p:cNvPr>
          <p:cNvSpPr txBox="1"/>
          <p:nvPr userDrawn="1"/>
        </p:nvSpPr>
        <p:spPr>
          <a:xfrm>
            <a:off x="11225825" y="6472591"/>
            <a:ext cx="227444" cy="123111"/>
          </a:xfrm>
          <a:prstGeom prst="rect">
            <a:avLst/>
          </a:prstGeom>
          <a:noFill/>
        </p:spPr>
        <p:txBody>
          <a:bodyPr wrap="square" lIns="0" tIns="0" rIns="0" bIns="0" rtlCol="0">
            <a:spAutoFit/>
          </a:bodyPr>
          <a:lstStyle/>
          <a:p>
            <a:pPr algn="r"/>
            <a:fld id="{B5D67274-A358-4A3D-B8D0-184382E74259}" type="slidenum">
              <a:rPr lang="en-US" sz="800" smtClean="0">
                <a:solidFill>
                  <a:schemeClr val="bg2">
                    <a:lumMod val="25000"/>
                  </a:schemeClr>
                </a:solidFill>
                <a:latin typeface="Lato" panose="020F0502020204030203" pitchFamily="34" charset="0"/>
              </a:rPr>
              <a:pPr algn="r"/>
              <a:t>‹N°›</a:t>
            </a:fld>
            <a:endParaRPr lang="en-US" sz="800">
              <a:solidFill>
                <a:schemeClr val="bg2">
                  <a:lumMod val="25000"/>
                </a:schemeClr>
              </a:solidFill>
              <a:latin typeface="Lato" panose="020F0502020204030203" pitchFamily="34" charset="0"/>
            </a:endParaRPr>
          </a:p>
        </p:txBody>
      </p:sp>
      <p:sp>
        <p:nvSpPr>
          <p:cNvPr id="6" name="TextBox 9">
            <a:extLst>
              <a:ext uri="{FF2B5EF4-FFF2-40B4-BE49-F238E27FC236}">
                <a16:creationId xmlns:a16="http://schemas.microsoft.com/office/drawing/2014/main" id="{52B9CDD3-0D1F-7F54-CF89-31BC26E0A630}"/>
              </a:ext>
            </a:extLst>
          </p:cNvPr>
          <p:cNvSpPr txBox="1"/>
          <p:nvPr userDrawn="1"/>
        </p:nvSpPr>
        <p:spPr>
          <a:xfrm>
            <a:off x="8523798" y="6472591"/>
            <a:ext cx="2396120" cy="123111"/>
          </a:xfrm>
          <a:prstGeom prst="rect">
            <a:avLst/>
          </a:prstGeom>
          <a:noFill/>
        </p:spPr>
        <p:txBody>
          <a:bodyPr wrap="square" lIns="0" tIns="0" rIns="0" bIns="0" rtlCol="0">
            <a:spAutoFit/>
          </a:bodyPr>
          <a:lstStyle/>
          <a:p>
            <a:pPr algn="r"/>
            <a:r>
              <a:rPr lang="en-US" sz="800" err="1">
                <a:solidFill>
                  <a:schemeClr val="bg2">
                    <a:lumMod val="25000"/>
                  </a:schemeClr>
                </a:solidFill>
                <a:latin typeface="Lato" panose="020F0502020204030203" pitchFamily="34" charset="0"/>
              </a:rPr>
              <a:t>Gérald</a:t>
            </a:r>
            <a:r>
              <a:rPr lang="en-US" sz="800">
                <a:solidFill>
                  <a:schemeClr val="bg2">
                    <a:lumMod val="25000"/>
                  </a:schemeClr>
                </a:solidFill>
                <a:latin typeface="Lato" panose="020F0502020204030203" pitchFamily="34" charset="0"/>
              </a:rPr>
              <a:t> LARONCHE – 14 </a:t>
            </a:r>
            <a:r>
              <a:rPr lang="en-US" sz="800" err="1">
                <a:solidFill>
                  <a:schemeClr val="bg2">
                    <a:lumMod val="25000"/>
                  </a:schemeClr>
                </a:solidFill>
                <a:latin typeface="Lato" panose="020F0502020204030203" pitchFamily="34" charset="0"/>
              </a:rPr>
              <a:t>juin</a:t>
            </a:r>
            <a:r>
              <a:rPr lang="en-US" sz="800">
                <a:solidFill>
                  <a:schemeClr val="bg2">
                    <a:lumMod val="25000"/>
                  </a:schemeClr>
                </a:solidFill>
                <a:latin typeface="Lato" panose="020F0502020204030203" pitchFamily="34" charset="0"/>
              </a:rPr>
              <a:t> 2023</a:t>
            </a:r>
            <a:endParaRPr lang="en-US" sz="800" b="1">
              <a:solidFill>
                <a:schemeClr val="accent1"/>
              </a:solidFill>
              <a:latin typeface="Lato" panose="020F0502020204030203" pitchFamily="34" charset="0"/>
            </a:endParaRPr>
          </a:p>
        </p:txBody>
      </p:sp>
    </p:spTree>
    <p:extLst>
      <p:ext uri="{BB962C8B-B14F-4D97-AF65-F5344CB8AC3E}">
        <p14:creationId xmlns:p14="http://schemas.microsoft.com/office/powerpoint/2010/main" val="1796080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reeform 25">
            <a:extLst>
              <a:ext uri="{FF2B5EF4-FFF2-40B4-BE49-F238E27FC236}">
                <a16:creationId xmlns:a16="http://schemas.microsoft.com/office/drawing/2014/main" id="{A2094FDE-FFBD-57AB-C67D-EABA6520776D}"/>
              </a:ext>
            </a:extLst>
          </p:cNvPr>
          <p:cNvSpPr>
            <a:spLocks/>
          </p:cNvSpPr>
          <p:nvPr userDrawn="1"/>
        </p:nvSpPr>
        <p:spPr bwMode="auto">
          <a:xfrm>
            <a:off x="11023322" y="6388101"/>
            <a:ext cx="192759" cy="469899"/>
          </a:xfrm>
          <a:custGeom>
            <a:avLst/>
            <a:gdLst>
              <a:gd name="T0" fmla="*/ 1080 w 1229"/>
              <a:gd name="T1" fmla="*/ 0 h 2996"/>
              <a:gd name="T2" fmla="*/ 0 w 1229"/>
              <a:gd name="T3" fmla="*/ 2996 h 2996"/>
              <a:gd name="T4" fmla="*/ 149 w 1229"/>
              <a:gd name="T5" fmla="*/ 2996 h 2996"/>
              <a:gd name="T6" fmla="*/ 1229 w 1229"/>
              <a:gd name="T7" fmla="*/ 0 h 2996"/>
              <a:gd name="T8" fmla="*/ 1080 w 1229"/>
              <a:gd name="T9" fmla="*/ 0 h 2996"/>
            </a:gdLst>
            <a:ahLst/>
            <a:cxnLst>
              <a:cxn ang="0">
                <a:pos x="T0" y="T1"/>
              </a:cxn>
              <a:cxn ang="0">
                <a:pos x="T2" y="T3"/>
              </a:cxn>
              <a:cxn ang="0">
                <a:pos x="T4" y="T5"/>
              </a:cxn>
              <a:cxn ang="0">
                <a:pos x="T6" y="T7"/>
              </a:cxn>
              <a:cxn ang="0">
                <a:pos x="T8" y="T9"/>
              </a:cxn>
            </a:cxnLst>
            <a:rect l="0" t="0" r="r" b="b"/>
            <a:pathLst>
              <a:path w="1229" h="2996">
                <a:moveTo>
                  <a:pt x="1080" y="0"/>
                </a:moveTo>
                <a:lnTo>
                  <a:pt x="0" y="2996"/>
                </a:lnTo>
                <a:lnTo>
                  <a:pt x="149" y="2996"/>
                </a:lnTo>
                <a:lnTo>
                  <a:pt x="1229" y="0"/>
                </a:lnTo>
                <a:lnTo>
                  <a:pt x="1080" y="0"/>
                </a:lnTo>
                <a:close/>
              </a:path>
            </a:pathLst>
          </a:custGeom>
          <a:solidFill>
            <a:srgbClr val="7030A0"/>
          </a:solidFill>
          <a:ln w="1588" cap="flat">
            <a:solidFill>
              <a:srgbClr val="7030A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TextBox 7">
            <a:extLst>
              <a:ext uri="{FF2B5EF4-FFF2-40B4-BE49-F238E27FC236}">
                <a16:creationId xmlns:a16="http://schemas.microsoft.com/office/drawing/2014/main" id="{ACD388F2-F8D3-D495-FDD8-1F027652361D}"/>
              </a:ext>
            </a:extLst>
          </p:cNvPr>
          <p:cNvSpPr txBox="1"/>
          <p:nvPr userDrawn="1"/>
        </p:nvSpPr>
        <p:spPr>
          <a:xfrm>
            <a:off x="11225825" y="6472591"/>
            <a:ext cx="227444" cy="123111"/>
          </a:xfrm>
          <a:prstGeom prst="rect">
            <a:avLst/>
          </a:prstGeom>
          <a:noFill/>
        </p:spPr>
        <p:txBody>
          <a:bodyPr wrap="square" lIns="0" tIns="0" rIns="0" bIns="0" rtlCol="0">
            <a:spAutoFit/>
          </a:bodyPr>
          <a:lstStyle/>
          <a:p>
            <a:pPr algn="r"/>
            <a:fld id="{B5D67274-A358-4A3D-B8D0-184382E74259}" type="slidenum">
              <a:rPr lang="en-US" sz="800" smtClean="0">
                <a:solidFill>
                  <a:schemeClr val="bg2">
                    <a:lumMod val="25000"/>
                  </a:schemeClr>
                </a:solidFill>
                <a:latin typeface="Lato" panose="020F0502020204030203" pitchFamily="34" charset="0"/>
              </a:rPr>
              <a:pPr algn="r"/>
              <a:t>‹N°›</a:t>
            </a:fld>
            <a:endParaRPr lang="en-US" sz="800">
              <a:solidFill>
                <a:schemeClr val="bg2">
                  <a:lumMod val="25000"/>
                </a:schemeClr>
              </a:solidFill>
              <a:latin typeface="Lato" panose="020F0502020204030203" pitchFamily="34" charset="0"/>
            </a:endParaRPr>
          </a:p>
        </p:txBody>
      </p:sp>
      <p:sp>
        <p:nvSpPr>
          <p:cNvPr id="7" name="TextBox 9">
            <a:extLst>
              <a:ext uri="{FF2B5EF4-FFF2-40B4-BE49-F238E27FC236}">
                <a16:creationId xmlns:a16="http://schemas.microsoft.com/office/drawing/2014/main" id="{3151DEF1-A2B2-4B2C-691F-AC8CD76E3BC1}"/>
              </a:ext>
            </a:extLst>
          </p:cNvPr>
          <p:cNvSpPr txBox="1"/>
          <p:nvPr userDrawn="1"/>
        </p:nvSpPr>
        <p:spPr>
          <a:xfrm>
            <a:off x="8523798" y="6472591"/>
            <a:ext cx="2396120" cy="123111"/>
          </a:xfrm>
          <a:prstGeom prst="rect">
            <a:avLst/>
          </a:prstGeom>
          <a:noFill/>
        </p:spPr>
        <p:txBody>
          <a:bodyPr wrap="square" lIns="0" tIns="0" rIns="0" bIns="0" rtlCol="0">
            <a:spAutoFit/>
          </a:bodyPr>
          <a:lstStyle/>
          <a:p>
            <a:pPr algn="r"/>
            <a:r>
              <a:rPr lang="en-US" sz="800" err="1">
                <a:solidFill>
                  <a:schemeClr val="bg2">
                    <a:lumMod val="25000"/>
                  </a:schemeClr>
                </a:solidFill>
                <a:latin typeface="Lato" panose="020F0502020204030203" pitchFamily="34" charset="0"/>
              </a:rPr>
              <a:t>Gérald</a:t>
            </a:r>
            <a:r>
              <a:rPr lang="en-US" sz="800">
                <a:solidFill>
                  <a:schemeClr val="bg2">
                    <a:lumMod val="25000"/>
                  </a:schemeClr>
                </a:solidFill>
                <a:latin typeface="Lato" panose="020F0502020204030203" pitchFamily="34" charset="0"/>
              </a:rPr>
              <a:t> LARONCHE – 14 </a:t>
            </a:r>
            <a:r>
              <a:rPr lang="en-US" sz="800" err="1">
                <a:solidFill>
                  <a:schemeClr val="bg2">
                    <a:lumMod val="25000"/>
                  </a:schemeClr>
                </a:solidFill>
                <a:latin typeface="Lato" panose="020F0502020204030203" pitchFamily="34" charset="0"/>
              </a:rPr>
              <a:t>juin</a:t>
            </a:r>
            <a:r>
              <a:rPr lang="en-US" sz="800">
                <a:solidFill>
                  <a:schemeClr val="bg2">
                    <a:lumMod val="25000"/>
                  </a:schemeClr>
                </a:solidFill>
                <a:latin typeface="Lato" panose="020F0502020204030203" pitchFamily="34" charset="0"/>
              </a:rPr>
              <a:t> 2023</a:t>
            </a:r>
            <a:endParaRPr lang="en-US" sz="800" b="1">
              <a:solidFill>
                <a:schemeClr val="accent1"/>
              </a:solidFill>
              <a:latin typeface="Lato" panose="020F0502020204030203" pitchFamily="34" charset="0"/>
            </a:endParaRPr>
          </a:p>
        </p:txBody>
      </p:sp>
    </p:spTree>
    <p:extLst>
      <p:ext uri="{BB962C8B-B14F-4D97-AF65-F5344CB8AC3E}">
        <p14:creationId xmlns:p14="http://schemas.microsoft.com/office/powerpoint/2010/main" val="357649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reeform 25">
            <a:extLst>
              <a:ext uri="{FF2B5EF4-FFF2-40B4-BE49-F238E27FC236}">
                <a16:creationId xmlns:a16="http://schemas.microsoft.com/office/drawing/2014/main" id="{D2A28C4F-FDB3-A0A9-E1C2-AEAB981C84FB}"/>
              </a:ext>
            </a:extLst>
          </p:cNvPr>
          <p:cNvSpPr>
            <a:spLocks/>
          </p:cNvSpPr>
          <p:nvPr userDrawn="1"/>
        </p:nvSpPr>
        <p:spPr bwMode="auto">
          <a:xfrm>
            <a:off x="11023322" y="6388101"/>
            <a:ext cx="192759" cy="469899"/>
          </a:xfrm>
          <a:custGeom>
            <a:avLst/>
            <a:gdLst>
              <a:gd name="T0" fmla="*/ 1080 w 1229"/>
              <a:gd name="T1" fmla="*/ 0 h 2996"/>
              <a:gd name="T2" fmla="*/ 0 w 1229"/>
              <a:gd name="T3" fmla="*/ 2996 h 2996"/>
              <a:gd name="T4" fmla="*/ 149 w 1229"/>
              <a:gd name="T5" fmla="*/ 2996 h 2996"/>
              <a:gd name="T6" fmla="*/ 1229 w 1229"/>
              <a:gd name="T7" fmla="*/ 0 h 2996"/>
              <a:gd name="T8" fmla="*/ 1080 w 1229"/>
              <a:gd name="T9" fmla="*/ 0 h 2996"/>
            </a:gdLst>
            <a:ahLst/>
            <a:cxnLst>
              <a:cxn ang="0">
                <a:pos x="T0" y="T1"/>
              </a:cxn>
              <a:cxn ang="0">
                <a:pos x="T2" y="T3"/>
              </a:cxn>
              <a:cxn ang="0">
                <a:pos x="T4" y="T5"/>
              </a:cxn>
              <a:cxn ang="0">
                <a:pos x="T6" y="T7"/>
              </a:cxn>
              <a:cxn ang="0">
                <a:pos x="T8" y="T9"/>
              </a:cxn>
            </a:cxnLst>
            <a:rect l="0" t="0" r="r" b="b"/>
            <a:pathLst>
              <a:path w="1229" h="2996">
                <a:moveTo>
                  <a:pt x="1080" y="0"/>
                </a:moveTo>
                <a:lnTo>
                  <a:pt x="0" y="2996"/>
                </a:lnTo>
                <a:lnTo>
                  <a:pt x="149" y="2996"/>
                </a:lnTo>
                <a:lnTo>
                  <a:pt x="1229" y="0"/>
                </a:lnTo>
                <a:lnTo>
                  <a:pt x="1080" y="0"/>
                </a:lnTo>
                <a:close/>
              </a:path>
            </a:pathLst>
          </a:custGeom>
          <a:solidFill>
            <a:srgbClr val="7030A0"/>
          </a:solidFill>
          <a:ln w="1588" cap="flat">
            <a:solidFill>
              <a:srgbClr val="7030A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TextBox 7">
            <a:extLst>
              <a:ext uri="{FF2B5EF4-FFF2-40B4-BE49-F238E27FC236}">
                <a16:creationId xmlns:a16="http://schemas.microsoft.com/office/drawing/2014/main" id="{29E81832-F3F3-E79C-5D58-DEF918BFCAF4}"/>
              </a:ext>
            </a:extLst>
          </p:cNvPr>
          <p:cNvSpPr txBox="1"/>
          <p:nvPr userDrawn="1"/>
        </p:nvSpPr>
        <p:spPr>
          <a:xfrm>
            <a:off x="11225825" y="6472591"/>
            <a:ext cx="227444" cy="123111"/>
          </a:xfrm>
          <a:prstGeom prst="rect">
            <a:avLst/>
          </a:prstGeom>
          <a:noFill/>
        </p:spPr>
        <p:txBody>
          <a:bodyPr wrap="square" lIns="0" tIns="0" rIns="0" bIns="0" rtlCol="0">
            <a:spAutoFit/>
          </a:bodyPr>
          <a:lstStyle/>
          <a:p>
            <a:pPr algn="r"/>
            <a:fld id="{B5D67274-A358-4A3D-B8D0-184382E74259}" type="slidenum">
              <a:rPr lang="en-US" sz="800" smtClean="0">
                <a:solidFill>
                  <a:schemeClr val="bg2">
                    <a:lumMod val="25000"/>
                  </a:schemeClr>
                </a:solidFill>
                <a:latin typeface="Lato" panose="020F0502020204030203" pitchFamily="34" charset="0"/>
              </a:rPr>
              <a:pPr algn="r"/>
              <a:t>‹N°›</a:t>
            </a:fld>
            <a:endParaRPr lang="en-US" sz="800">
              <a:solidFill>
                <a:schemeClr val="bg2">
                  <a:lumMod val="25000"/>
                </a:schemeClr>
              </a:solidFill>
              <a:latin typeface="Lato" panose="020F0502020204030203" pitchFamily="34" charset="0"/>
            </a:endParaRPr>
          </a:p>
        </p:txBody>
      </p:sp>
      <p:sp>
        <p:nvSpPr>
          <p:cNvPr id="7" name="TextBox 9">
            <a:extLst>
              <a:ext uri="{FF2B5EF4-FFF2-40B4-BE49-F238E27FC236}">
                <a16:creationId xmlns:a16="http://schemas.microsoft.com/office/drawing/2014/main" id="{9E2B51FB-1A44-3018-929E-7E877D2879F4}"/>
              </a:ext>
            </a:extLst>
          </p:cNvPr>
          <p:cNvSpPr txBox="1"/>
          <p:nvPr userDrawn="1"/>
        </p:nvSpPr>
        <p:spPr>
          <a:xfrm>
            <a:off x="8523798" y="6472591"/>
            <a:ext cx="2396120" cy="123111"/>
          </a:xfrm>
          <a:prstGeom prst="rect">
            <a:avLst/>
          </a:prstGeom>
          <a:noFill/>
        </p:spPr>
        <p:txBody>
          <a:bodyPr wrap="square" lIns="0" tIns="0" rIns="0" bIns="0" rtlCol="0">
            <a:spAutoFit/>
          </a:bodyPr>
          <a:lstStyle/>
          <a:p>
            <a:pPr algn="r"/>
            <a:r>
              <a:rPr lang="en-US" sz="800" err="1">
                <a:solidFill>
                  <a:schemeClr val="bg2">
                    <a:lumMod val="25000"/>
                  </a:schemeClr>
                </a:solidFill>
                <a:latin typeface="Lato" panose="020F0502020204030203" pitchFamily="34" charset="0"/>
              </a:rPr>
              <a:t>Gérald</a:t>
            </a:r>
            <a:r>
              <a:rPr lang="en-US" sz="800">
                <a:solidFill>
                  <a:schemeClr val="bg2">
                    <a:lumMod val="25000"/>
                  </a:schemeClr>
                </a:solidFill>
                <a:latin typeface="Lato" panose="020F0502020204030203" pitchFamily="34" charset="0"/>
              </a:rPr>
              <a:t> LARONCHE – 14 </a:t>
            </a:r>
            <a:r>
              <a:rPr lang="en-US" sz="800" err="1">
                <a:solidFill>
                  <a:schemeClr val="bg2">
                    <a:lumMod val="25000"/>
                  </a:schemeClr>
                </a:solidFill>
                <a:latin typeface="Lato" panose="020F0502020204030203" pitchFamily="34" charset="0"/>
              </a:rPr>
              <a:t>juin</a:t>
            </a:r>
            <a:r>
              <a:rPr lang="en-US" sz="800">
                <a:solidFill>
                  <a:schemeClr val="bg2">
                    <a:lumMod val="25000"/>
                  </a:schemeClr>
                </a:solidFill>
                <a:latin typeface="Lato" panose="020F0502020204030203" pitchFamily="34" charset="0"/>
              </a:rPr>
              <a:t> 2023</a:t>
            </a:r>
            <a:endParaRPr lang="en-US" sz="800" b="1">
              <a:solidFill>
                <a:schemeClr val="accent1"/>
              </a:solidFill>
              <a:latin typeface="Lato" panose="020F0502020204030203" pitchFamily="34" charset="0"/>
            </a:endParaRPr>
          </a:p>
        </p:txBody>
      </p:sp>
    </p:spTree>
    <p:extLst>
      <p:ext uri="{BB962C8B-B14F-4D97-AF65-F5344CB8AC3E}">
        <p14:creationId xmlns:p14="http://schemas.microsoft.com/office/powerpoint/2010/main" val="362537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userDrawn="1">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reeform 25">
            <a:extLst>
              <a:ext uri="{FF2B5EF4-FFF2-40B4-BE49-F238E27FC236}">
                <a16:creationId xmlns:a16="http://schemas.microsoft.com/office/drawing/2014/main" id="{A767AB32-63FE-0A28-71D9-109A69612A52}"/>
              </a:ext>
            </a:extLst>
          </p:cNvPr>
          <p:cNvSpPr>
            <a:spLocks/>
          </p:cNvSpPr>
          <p:nvPr userDrawn="1"/>
        </p:nvSpPr>
        <p:spPr bwMode="auto">
          <a:xfrm>
            <a:off x="11023322" y="6388101"/>
            <a:ext cx="192759" cy="469899"/>
          </a:xfrm>
          <a:custGeom>
            <a:avLst/>
            <a:gdLst>
              <a:gd name="T0" fmla="*/ 1080 w 1229"/>
              <a:gd name="T1" fmla="*/ 0 h 2996"/>
              <a:gd name="T2" fmla="*/ 0 w 1229"/>
              <a:gd name="T3" fmla="*/ 2996 h 2996"/>
              <a:gd name="T4" fmla="*/ 149 w 1229"/>
              <a:gd name="T5" fmla="*/ 2996 h 2996"/>
              <a:gd name="T6" fmla="*/ 1229 w 1229"/>
              <a:gd name="T7" fmla="*/ 0 h 2996"/>
              <a:gd name="T8" fmla="*/ 1080 w 1229"/>
              <a:gd name="T9" fmla="*/ 0 h 2996"/>
            </a:gdLst>
            <a:ahLst/>
            <a:cxnLst>
              <a:cxn ang="0">
                <a:pos x="T0" y="T1"/>
              </a:cxn>
              <a:cxn ang="0">
                <a:pos x="T2" y="T3"/>
              </a:cxn>
              <a:cxn ang="0">
                <a:pos x="T4" y="T5"/>
              </a:cxn>
              <a:cxn ang="0">
                <a:pos x="T6" y="T7"/>
              </a:cxn>
              <a:cxn ang="0">
                <a:pos x="T8" y="T9"/>
              </a:cxn>
            </a:cxnLst>
            <a:rect l="0" t="0" r="r" b="b"/>
            <a:pathLst>
              <a:path w="1229" h="2996">
                <a:moveTo>
                  <a:pt x="1080" y="0"/>
                </a:moveTo>
                <a:lnTo>
                  <a:pt x="0" y="2996"/>
                </a:lnTo>
                <a:lnTo>
                  <a:pt x="149" y="2996"/>
                </a:lnTo>
                <a:lnTo>
                  <a:pt x="1229" y="0"/>
                </a:lnTo>
                <a:lnTo>
                  <a:pt x="1080" y="0"/>
                </a:lnTo>
                <a:close/>
              </a:path>
            </a:pathLst>
          </a:custGeom>
          <a:solidFill>
            <a:srgbClr val="7030A0"/>
          </a:solidFill>
          <a:ln w="1588" cap="flat">
            <a:solidFill>
              <a:srgbClr val="7030A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TextBox 7">
            <a:extLst>
              <a:ext uri="{FF2B5EF4-FFF2-40B4-BE49-F238E27FC236}">
                <a16:creationId xmlns:a16="http://schemas.microsoft.com/office/drawing/2014/main" id="{BA5F4414-7B4D-B1DF-731E-2FF5DFD86027}"/>
              </a:ext>
            </a:extLst>
          </p:cNvPr>
          <p:cNvSpPr txBox="1"/>
          <p:nvPr userDrawn="1"/>
        </p:nvSpPr>
        <p:spPr>
          <a:xfrm>
            <a:off x="11225825" y="6472591"/>
            <a:ext cx="227444" cy="123111"/>
          </a:xfrm>
          <a:prstGeom prst="rect">
            <a:avLst/>
          </a:prstGeom>
          <a:noFill/>
        </p:spPr>
        <p:txBody>
          <a:bodyPr wrap="square" lIns="0" tIns="0" rIns="0" bIns="0" rtlCol="0">
            <a:spAutoFit/>
          </a:bodyPr>
          <a:lstStyle/>
          <a:p>
            <a:pPr algn="r"/>
            <a:fld id="{B5D67274-A358-4A3D-B8D0-184382E74259}" type="slidenum">
              <a:rPr lang="en-US" sz="800" smtClean="0">
                <a:solidFill>
                  <a:schemeClr val="bg2">
                    <a:lumMod val="25000"/>
                  </a:schemeClr>
                </a:solidFill>
                <a:latin typeface="Lato" panose="020F0502020204030203" pitchFamily="34" charset="0"/>
              </a:rPr>
              <a:pPr algn="r"/>
              <a:t>‹N°›</a:t>
            </a:fld>
            <a:endParaRPr lang="en-US" sz="800">
              <a:solidFill>
                <a:schemeClr val="bg2">
                  <a:lumMod val="25000"/>
                </a:schemeClr>
              </a:solidFill>
              <a:latin typeface="Lato" panose="020F0502020204030203" pitchFamily="34" charset="0"/>
            </a:endParaRPr>
          </a:p>
        </p:txBody>
      </p:sp>
      <p:sp>
        <p:nvSpPr>
          <p:cNvPr id="6" name="TextBox 9">
            <a:extLst>
              <a:ext uri="{FF2B5EF4-FFF2-40B4-BE49-F238E27FC236}">
                <a16:creationId xmlns:a16="http://schemas.microsoft.com/office/drawing/2014/main" id="{ABD91AE7-3593-8C0E-A3A4-0A5485CFEB21}"/>
              </a:ext>
            </a:extLst>
          </p:cNvPr>
          <p:cNvSpPr txBox="1"/>
          <p:nvPr userDrawn="1"/>
        </p:nvSpPr>
        <p:spPr>
          <a:xfrm>
            <a:off x="8523798" y="6472591"/>
            <a:ext cx="2396120" cy="123111"/>
          </a:xfrm>
          <a:prstGeom prst="rect">
            <a:avLst/>
          </a:prstGeom>
          <a:noFill/>
        </p:spPr>
        <p:txBody>
          <a:bodyPr wrap="square" lIns="0" tIns="0" rIns="0" bIns="0" rtlCol="0">
            <a:spAutoFit/>
          </a:bodyPr>
          <a:lstStyle/>
          <a:p>
            <a:pPr algn="r"/>
            <a:r>
              <a:rPr lang="en-US" sz="800" err="1">
                <a:solidFill>
                  <a:schemeClr val="bg2">
                    <a:lumMod val="25000"/>
                  </a:schemeClr>
                </a:solidFill>
                <a:latin typeface="Lato" panose="020F0502020204030203" pitchFamily="34" charset="0"/>
              </a:rPr>
              <a:t>Gérald</a:t>
            </a:r>
            <a:r>
              <a:rPr lang="en-US" sz="800">
                <a:solidFill>
                  <a:schemeClr val="bg2">
                    <a:lumMod val="25000"/>
                  </a:schemeClr>
                </a:solidFill>
                <a:latin typeface="Lato" panose="020F0502020204030203" pitchFamily="34" charset="0"/>
              </a:rPr>
              <a:t> LARONCHE – 14 </a:t>
            </a:r>
            <a:r>
              <a:rPr lang="en-US" sz="800" err="1">
                <a:solidFill>
                  <a:schemeClr val="bg2">
                    <a:lumMod val="25000"/>
                  </a:schemeClr>
                </a:solidFill>
                <a:latin typeface="Lato" panose="020F0502020204030203" pitchFamily="34" charset="0"/>
              </a:rPr>
              <a:t>juin</a:t>
            </a:r>
            <a:r>
              <a:rPr lang="en-US" sz="800">
                <a:solidFill>
                  <a:schemeClr val="bg2">
                    <a:lumMod val="25000"/>
                  </a:schemeClr>
                </a:solidFill>
                <a:latin typeface="Lato" panose="020F0502020204030203" pitchFamily="34" charset="0"/>
              </a:rPr>
              <a:t> 2023</a:t>
            </a:r>
            <a:endParaRPr lang="en-US" sz="800" b="1">
              <a:solidFill>
                <a:schemeClr val="accent1"/>
              </a:solidFill>
              <a:latin typeface="Lato" panose="020F0502020204030203" pitchFamily="34" charset="0"/>
            </a:endParaRPr>
          </a:p>
        </p:txBody>
      </p:sp>
    </p:spTree>
    <p:extLst>
      <p:ext uri="{BB962C8B-B14F-4D97-AF65-F5344CB8AC3E}">
        <p14:creationId xmlns:p14="http://schemas.microsoft.com/office/powerpoint/2010/main" val="3623624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31723"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1301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60554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4518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2449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68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642948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56699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31723"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Freeform 25">
            <a:extLst>
              <a:ext uri="{FF2B5EF4-FFF2-40B4-BE49-F238E27FC236}">
                <a16:creationId xmlns:a16="http://schemas.microsoft.com/office/drawing/2014/main" id="{4C45F303-3660-E143-9DD3-3C75FC07936F}"/>
              </a:ext>
            </a:extLst>
          </p:cNvPr>
          <p:cNvSpPr>
            <a:spLocks/>
          </p:cNvSpPr>
          <p:nvPr userDrawn="1"/>
        </p:nvSpPr>
        <p:spPr bwMode="auto">
          <a:xfrm>
            <a:off x="11023322" y="6388101"/>
            <a:ext cx="192759" cy="469899"/>
          </a:xfrm>
          <a:custGeom>
            <a:avLst/>
            <a:gdLst>
              <a:gd name="T0" fmla="*/ 1080 w 1229"/>
              <a:gd name="T1" fmla="*/ 0 h 2996"/>
              <a:gd name="T2" fmla="*/ 0 w 1229"/>
              <a:gd name="T3" fmla="*/ 2996 h 2996"/>
              <a:gd name="T4" fmla="*/ 149 w 1229"/>
              <a:gd name="T5" fmla="*/ 2996 h 2996"/>
              <a:gd name="T6" fmla="*/ 1229 w 1229"/>
              <a:gd name="T7" fmla="*/ 0 h 2996"/>
              <a:gd name="T8" fmla="*/ 1080 w 1229"/>
              <a:gd name="T9" fmla="*/ 0 h 2996"/>
            </a:gdLst>
            <a:ahLst/>
            <a:cxnLst>
              <a:cxn ang="0">
                <a:pos x="T0" y="T1"/>
              </a:cxn>
              <a:cxn ang="0">
                <a:pos x="T2" y="T3"/>
              </a:cxn>
              <a:cxn ang="0">
                <a:pos x="T4" y="T5"/>
              </a:cxn>
              <a:cxn ang="0">
                <a:pos x="T6" y="T7"/>
              </a:cxn>
              <a:cxn ang="0">
                <a:pos x="T8" y="T9"/>
              </a:cxn>
            </a:cxnLst>
            <a:rect l="0" t="0" r="r" b="b"/>
            <a:pathLst>
              <a:path w="1229" h="2996">
                <a:moveTo>
                  <a:pt x="1080" y="0"/>
                </a:moveTo>
                <a:lnTo>
                  <a:pt x="0" y="2996"/>
                </a:lnTo>
                <a:lnTo>
                  <a:pt x="149" y="2996"/>
                </a:lnTo>
                <a:lnTo>
                  <a:pt x="1229" y="0"/>
                </a:lnTo>
                <a:lnTo>
                  <a:pt x="1080" y="0"/>
                </a:lnTo>
                <a:close/>
              </a:path>
            </a:pathLst>
          </a:custGeom>
          <a:solidFill>
            <a:srgbClr val="7030A0"/>
          </a:solidFill>
          <a:ln w="1588" cap="flat">
            <a:solidFill>
              <a:srgbClr val="7030A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TextBox 7">
            <a:extLst>
              <a:ext uri="{FF2B5EF4-FFF2-40B4-BE49-F238E27FC236}">
                <a16:creationId xmlns:a16="http://schemas.microsoft.com/office/drawing/2014/main" id="{A59ADFD3-4443-6943-8E59-E7DB030FFE3E}"/>
              </a:ext>
            </a:extLst>
          </p:cNvPr>
          <p:cNvSpPr txBox="1"/>
          <p:nvPr userDrawn="1"/>
        </p:nvSpPr>
        <p:spPr>
          <a:xfrm>
            <a:off x="11225825" y="6472591"/>
            <a:ext cx="227444" cy="123111"/>
          </a:xfrm>
          <a:prstGeom prst="rect">
            <a:avLst/>
          </a:prstGeom>
          <a:noFill/>
        </p:spPr>
        <p:txBody>
          <a:bodyPr wrap="square" lIns="0" tIns="0" rIns="0" bIns="0" rtlCol="0">
            <a:spAutoFit/>
          </a:bodyPr>
          <a:lstStyle/>
          <a:p>
            <a:pPr algn="r"/>
            <a:fld id="{B5D67274-A358-4A3D-B8D0-184382E74259}" type="slidenum">
              <a:rPr lang="en-US" sz="800" smtClean="0">
                <a:solidFill>
                  <a:schemeClr val="bg2">
                    <a:lumMod val="25000"/>
                  </a:schemeClr>
                </a:solidFill>
                <a:latin typeface="Lato" panose="020F0502020204030203" pitchFamily="34" charset="0"/>
              </a:rPr>
              <a:pPr algn="r"/>
              <a:t>‹N°›</a:t>
            </a:fld>
            <a:endParaRPr lang="en-US" sz="800">
              <a:solidFill>
                <a:schemeClr val="bg2">
                  <a:lumMod val="25000"/>
                </a:schemeClr>
              </a:solidFill>
              <a:latin typeface="Lato" panose="020F0502020204030203" pitchFamily="34" charset="0"/>
            </a:endParaRPr>
          </a:p>
        </p:txBody>
      </p:sp>
      <p:sp>
        <p:nvSpPr>
          <p:cNvPr id="17" name="TextBox 9">
            <a:extLst>
              <a:ext uri="{FF2B5EF4-FFF2-40B4-BE49-F238E27FC236}">
                <a16:creationId xmlns:a16="http://schemas.microsoft.com/office/drawing/2014/main" id="{6CC4D142-264D-D44E-9062-55C7AD497614}"/>
              </a:ext>
            </a:extLst>
          </p:cNvPr>
          <p:cNvSpPr txBox="1"/>
          <p:nvPr userDrawn="1"/>
        </p:nvSpPr>
        <p:spPr>
          <a:xfrm>
            <a:off x="8523798" y="6472591"/>
            <a:ext cx="2396120" cy="123111"/>
          </a:xfrm>
          <a:prstGeom prst="rect">
            <a:avLst/>
          </a:prstGeom>
          <a:noFill/>
        </p:spPr>
        <p:txBody>
          <a:bodyPr wrap="square" lIns="0" tIns="0" rIns="0" bIns="0" rtlCol="0">
            <a:spAutoFit/>
          </a:bodyPr>
          <a:lstStyle/>
          <a:p>
            <a:pPr algn="r"/>
            <a:r>
              <a:rPr lang="en-US" sz="800" err="1">
                <a:solidFill>
                  <a:schemeClr val="bg2">
                    <a:lumMod val="25000"/>
                  </a:schemeClr>
                </a:solidFill>
                <a:latin typeface="Lato" panose="020F0502020204030203" pitchFamily="34" charset="0"/>
              </a:rPr>
              <a:t>Gérald</a:t>
            </a:r>
            <a:r>
              <a:rPr lang="en-US" sz="800">
                <a:solidFill>
                  <a:schemeClr val="bg2">
                    <a:lumMod val="25000"/>
                  </a:schemeClr>
                </a:solidFill>
                <a:latin typeface="Lato" panose="020F0502020204030203" pitchFamily="34" charset="0"/>
              </a:rPr>
              <a:t> LARONCHE – 14 </a:t>
            </a:r>
            <a:r>
              <a:rPr lang="en-US" sz="800" err="1">
                <a:solidFill>
                  <a:schemeClr val="bg2">
                    <a:lumMod val="25000"/>
                  </a:schemeClr>
                </a:solidFill>
                <a:latin typeface="Lato" panose="020F0502020204030203" pitchFamily="34" charset="0"/>
              </a:rPr>
              <a:t>juin</a:t>
            </a:r>
            <a:r>
              <a:rPr lang="en-US" sz="800">
                <a:solidFill>
                  <a:schemeClr val="bg2">
                    <a:lumMod val="25000"/>
                  </a:schemeClr>
                </a:solidFill>
                <a:latin typeface="Lato" panose="020F0502020204030203" pitchFamily="34" charset="0"/>
              </a:rPr>
              <a:t> 2023</a:t>
            </a:r>
            <a:endParaRPr lang="en-US" sz="800" b="1">
              <a:solidFill>
                <a:schemeClr val="accent1"/>
              </a:solidFill>
              <a:latin typeface="Lato" panose="020F0502020204030203" pitchFamily="34" charset="0"/>
            </a:endParaRPr>
          </a:p>
        </p:txBody>
      </p:sp>
      <p:pic>
        <p:nvPicPr>
          <p:cNvPr id="5" name="Image 4">
            <a:extLst>
              <a:ext uri="{FF2B5EF4-FFF2-40B4-BE49-F238E27FC236}">
                <a16:creationId xmlns:a16="http://schemas.microsoft.com/office/drawing/2014/main" id="{0B5452BB-2A79-585F-BD4B-19A30D08921E}"/>
              </a:ext>
            </a:extLst>
          </p:cNvPr>
          <p:cNvPicPr>
            <a:picLocks noChangeAspect="1"/>
          </p:cNvPicPr>
          <p:nvPr userDrawn="1"/>
        </p:nvPicPr>
        <p:blipFill rotWithShape="1">
          <a:blip r:embed="rId2"/>
          <a:srcRect l="1" r="58028"/>
          <a:stretch/>
        </p:blipFill>
        <p:spPr>
          <a:xfrm>
            <a:off x="6478859" y="3524949"/>
            <a:ext cx="5713141" cy="2863152"/>
          </a:xfrm>
          <a:prstGeom prst="rect">
            <a:avLst/>
          </a:prstGeom>
        </p:spPr>
      </p:pic>
    </p:spTree>
    <p:extLst>
      <p:ext uri="{BB962C8B-B14F-4D97-AF65-F5344CB8AC3E}">
        <p14:creationId xmlns:p14="http://schemas.microsoft.com/office/powerpoint/2010/main" val="121166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31723"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Freeform 25">
            <a:extLst>
              <a:ext uri="{FF2B5EF4-FFF2-40B4-BE49-F238E27FC236}">
                <a16:creationId xmlns:a16="http://schemas.microsoft.com/office/drawing/2014/main" id="{4C45F303-3660-E143-9DD3-3C75FC07936F}"/>
              </a:ext>
            </a:extLst>
          </p:cNvPr>
          <p:cNvSpPr>
            <a:spLocks/>
          </p:cNvSpPr>
          <p:nvPr userDrawn="1"/>
        </p:nvSpPr>
        <p:spPr bwMode="auto">
          <a:xfrm>
            <a:off x="11023322" y="6388101"/>
            <a:ext cx="192759" cy="469899"/>
          </a:xfrm>
          <a:custGeom>
            <a:avLst/>
            <a:gdLst>
              <a:gd name="T0" fmla="*/ 1080 w 1229"/>
              <a:gd name="T1" fmla="*/ 0 h 2996"/>
              <a:gd name="T2" fmla="*/ 0 w 1229"/>
              <a:gd name="T3" fmla="*/ 2996 h 2996"/>
              <a:gd name="T4" fmla="*/ 149 w 1229"/>
              <a:gd name="T5" fmla="*/ 2996 h 2996"/>
              <a:gd name="T6" fmla="*/ 1229 w 1229"/>
              <a:gd name="T7" fmla="*/ 0 h 2996"/>
              <a:gd name="T8" fmla="*/ 1080 w 1229"/>
              <a:gd name="T9" fmla="*/ 0 h 2996"/>
            </a:gdLst>
            <a:ahLst/>
            <a:cxnLst>
              <a:cxn ang="0">
                <a:pos x="T0" y="T1"/>
              </a:cxn>
              <a:cxn ang="0">
                <a:pos x="T2" y="T3"/>
              </a:cxn>
              <a:cxn ang="0">
                <a:pos x="T4" y="T5"/>
              </a:cxn>
              <a:cxn ang="0">
                <a:pos x="T6" y="T7"/>
              </a:cxn>
              <a:cxn ang="0">
                <a:pos x="T8" y="T9"/>
              </a:cxn>
            </a:cxnLst>
            <a:rect l="0" t="0" r="r" b="b"/>
            <a:pathLst>
              <a:path w="1229" h="2996">
                <a:moveTo>
                  <a:pt x="1080" y="0"/>
                </a:moveTo>
                <a:lnTo>
                  <a:pt x="0" y="2996"/>
                </a:lnTo>
                <a:lnTo>
                  <a:pt x="149" y="2996"/>
                </a:lnTo>
                <a:lnTo>
                  <a:pt x="1229" y="0"/>
                </a:lnTo>
                <a:lnTo>
                  <a:pt x="1080" y="0"/>
                </a:lnTo>
                <a:close/>
              </a:path>
            </a:pathLst>
          </a:custGeom>
          <a:solidFill>
            <a:srgbClr val="7030A0"/>
          </a:solidFill>
          <a:ln w="1588" cap="flat">
            <a:solidFill>
              <a:srgbClr val="7030A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TextBox 7">
            <a:extLst>
              <a:ext uri="{FF2B5EF4-FFF2-40B4-BE49-F238E27FC236}">
                <a16:creationId xmlns:a16="http://schemas.microsoft.com/office/drawing/2014/main" id="{A59ADFD3-4443-6943-8E59-E7DB030FFE3E}"/>
              </a:ext>
            </a:extLst>
          </p:cNvPr>
          <p:cNvSpPr txBox="1"/>
          <p:nvPr userDrawn="1"/>
        </p:nvSpPr>
        <p:spPr>
          <a:xfrm>
            <a:off x="11225825" y="6472591"/>
            <a:ext cx="227444" cy="123111"/>
          </a:xfrm>
          <a:prstGeom prst="rect">
            <a:avLst/>
          </a:prstGeom>
          <a:noFill/>
        </p:spPr>
        <p:txBody>
          <a:bodyPr wrap="square" lIns="0" tIns="0" rIns="0" bIns="0" rtlCol="0">
            <a:spAutoFit/>
          </a:bodyPr>
          <a:lstStyle/>
          <a:p>
            <a:pPr algn="r"/>
            <a:fld id="{B5D67274-A358-4A3D-B8D0-184382E74259}" type="slidenum">
              <a:rPr lang="en-US" sz="800" smtClean="0">
                <a:solidFill>
                  <a:schemeClr val="bg2">
                    <a:lumMod val="25000"/>
                  </a:schemeClr>
                </a:solidFill>
                <a:latin typeface="Lato" panose="020F0502020204030203" pitchFamily="34" charset="0"/>
              </a:rPr>
              <a:pPr algn="r"/>
              <a:t>‹N°›</a:t>
            </a:fld>
            <a:endParaRPr lang="en-US" sz="800">
              <a:solidFill>
                <a:schemeClr val="bg2">
                  <a:lumMod val="25000"/>
                </a:schemeClr>
              </a:solidFill>
              <a:latin typeface="Lato" panose="020F0502020204030203" pitchFamily="34" charset="0"/>
            </a:endParaRPr>
          </a:p>
        </p:txBody>
      </p:sp>
      <p:sp>
        <p:nvSpPr>
          <p:cNvPr id="17" name="TextBox 9">
            <a:extLst>
              <a:ext uri="{FF2B5EF4-FFF2-40B4-BE49-F238E27FC236}">
                <a16:creationId xmlns:a16="http://schemas.microsoft.com/office/drawing/2014/main" id="{6CC4D142-264D-D44E-9062-55C7AD497614}"/>
              </a:ext>
            </a:extLst>
          </p:cNvPr>
          <p:cNvSpPr txBox="1"/>
          <p:nvPr userDrawn="1"/>
        </p:nvSpPr>
        <p:spPr>
          <a:xfrm>
            <a:off x="8523798" y="6472591"/>
            <a:ext cx="2396120" cy="123111"/>
          </a:xfrm>
          <a:prstGeom prst="rect">
            <a:avLst/>
          </a:prstGeom>
          <a:noFill/>
        </p:spPr>
        <p:txBody>
          <a:bodyPr wrap="square" lIns="0" tIns="0" rIns="0" bIns="0" rtlCol="0">
            <a:spAutoFit/>
          </a:bodyPr>
          <a:lstStyle/>
          <a:p>
            <a:pPr algn="r"/>
            <a:r>
              <a:rPr lang="en-US" sz="800" err="1">
                <a:solidFill>
                  <a:schemeClr val="bg2">
                    <a:lumMod val="25000"/>
                  </a:schemeClr>
                </a:solidFill>
                <a:latin typeface="Lato" panose="020F0502020204030203" pitchFamily="34" charset="0"/>
              </a:rPr>
              <a:t>Gérald</a:t>
            </a:r>
            <a:r>
              <a:rPr lang="en-US" sz="800">
                <a:solidFill>
                  <a:schemeClr val="bg2">
                    <a:lumMod val="25000"/>
                  </a:schemeClr>
                </a:solidFill>
                <a:latin typeface="Lato" panose="020F0502020204030203" pitchFamily="34" charset="0"/>
              </a:rPr>
              <a:t> LARONCHE – 14 </a:t>
            </a:r>
            <a:r>
              <a:rPr lang="en-US" sz="800" err="1">
                <a:solidFill>
                  <a:schemeClr val="bg2">
                    <a:lumMod val="25000"/>
                  </a:schemeClr>
                </a:solidFill>
                <a:latin typeface="Lato" panose="020F0502020204030203" pitchFamily="34" charset="0"/>
              </a:rPr>
              <a:t>juin</a:t>
            </a:r>
            <a:r>
              <a:rPr lang="en-US" sz="800">
                <a:solidFill>
                  <a:schemeClr val="bg2">
                    <a:lumMod val="25000"/>
                  </a:schemeClr>
                </a:solidFill>
                <a:latin typeface="Lato" panose="020F0502020204030203" pitchFamily="34" charset="0"/>
              </a:rPr>
              <a:t> 2023</a:t>
            </a:r>
            <a:endParaRPr lang="en-US" sz="800" b="1">
              <a:solidFill>
                <a:schemeClr val="accent1"/>
              </a:solidFill>
              <a:latin typeface="Lato" panose="020F0502020204030203" pitchFamily="34" charset="0"/>
            </a:endParaRPr>
          </a:p>
        </p:txBody>
      </p:sp>
      <p:pic>
        <p:nvPicPr>
          <p:cNvPr id="5" name="Image 4">
            <a:extLst>
              <a:ext uri="{FF2B5EF4-FFF2-40B4-BE49-F238E27FC236}">
                <a16:creationId xmlns:a16="http://schemas.microsoft.com/office/drawing/2014/main" id="{0B5452BB-2A79-585F-BD4B-19A30D08921E}"/>
              </a:ext>
            </a:extLst>
          </p:cNvPr>
          <p:cNvPicPr>
            <a:picLocks noChangeAspect="1"/>
          </p:cNvPicPr>
          <p:nvPr userDrawn="1"/>
        </p:nvPicPr>
        <p:blipFill rotWithShape="1">
          <a:blip r:embed="rId2"/>
          <a:srcRect r="56135"/>
          <a:stretch/>
        </p:blipFill>
        <p:spPr>
          <a:xfrm rot="16200000">
            <a:off x="7362623" y="1557061"/>
            <a:ext cx="5977275" cy="2863152"/>
          </a:xfrm>
          <a:prstGeom prst="rect">
            <a:avLst/>
          </a:prstGeom>
        </p:spPr>
      </p:pic>
    </p:spTree>
    <p:extLst>
      <p:ext uri="{BB962C8B-B14F-4D97-AF65-F5344CB8AC3E}">
        <p14:creationId xmlns:p14="http://schemas.microsoft.com/office/powerpoint/2010/main" val="171241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31723"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Freeform 25">
            <a:extLst>
              <a:ext uri="{FF2B5EF4-FFF2-40B4-BE49-F238E27FC236}">
                <a16:creationId xmlns:a16="http://schemas.microsoft.com/office/drawing/2014/main" id="{4C45F303-3660-E143-9DD3-3C75FC07936F}"/>
              </a:ext>
            </a:extLst>
          </p:cNvPr>
          <p:cNvSpPr>
            <a:spLocks/>
          </p:cNvSpPr>
          <p:nvPr userDrawn="1"/>
        </p:nvSpPr>
        <p:spPr bwMode="auto">
          <a:xfrm>
            <a:off x="11023322" y="6388101"/>
            <a:ext cx="192759" cy="469899"/>
          </a:xfrm>
          <a:custGeom>
            <a:avLst/>
            <a:gdLst>
              <a:gd name="T0" fmla="*/ 1080 w 1229"/>
              <a:gd name="T1" fmla="*/ 0 h 2996"/>
              <a:gd name="T2" fmla="*/ 0 w 1229"/>
              <a:gd name="T3" fmla="*/ 2996 h 2996"/>
              <a:gd name="T4" fmla="*/ 149 w 1229"/>
              <a:gd name="T5" fmla="*/ 2996 h 2996"/>
              <a:gd name="T6" fmla="*/ 1229 w 1229"/>
              <a:gd name="T7" fmla="*/ 0 h 2996"/>
              <a:gd name="T8" fmla="*/ 1080 w 1229"/>
              <a:gd name="T9" fmla="*/ 0 h 2996"/>
            </a:gdLst>
            <a:ahLst/>
            <a:cxnLst>
              <a:cxn ang="0">
                <a:pos x="T0" y="T1"/>
              </a:cxn>
              <a:cxn ang="0">
                <a:pos x="T2" y="T3"/>
              </a:cxn>
              <a:cxn ang="0">
                <a:pos x="T4" y="T5"/>
              </a:cxn>
              <a:cxn ang="0">
                <a:pos x="T6" y="T7"/>
              </a:cxn>
              <a:cxn ang="0">
                <a:pos x="T8" y="T9"/>
              </a:cxn>
            </a:cxnLst>
            <a:rect l="0" t="0" r="r" b="b"/>
            <a:pathLst>
              <a:path w="1229" h="2996">
                <a:moveTo>
                  <a:pt x="1080" y="0"/>
                </a:moveTo>
                <a:lnTo>
                  <a:pt x="0" y="2996"/>
                </a:lnTo>
                <a:lnTo>
                  <a:pt x="149" y="2996"/>
                </a:lnTo>
                <a:lnTo>
                  <a:pt x="1229" y="0"/>
                </a:lnTo>
                <a:lnTo>
                  <a:pt x="1080" y="0"/>
                </a:lnTo>
                <a:close/>
              </a:path>
            </a:pathLst>
          </a:custGeom>
          <a:solidFill>
            <a:srgbClr val="7030A0"/>
          </a:solidFill>
          <a:ln w="1588" cap="flat">
            <a:solidFill>
              <a:srgbClr val="7030A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TextBox 7">
            <a:extLst>
              <a:ext uri="{FF2B5EF4-FFF2-40B4-BE49-F238E27FC236}">
                <a16:creationId xmlns:a16="http://schemas.microsoft.com/office/drawing/2014/main" id="{A59ADFD3-4443-6943-8E59-E7DB030FFE3E}"/>
              </a:ext>
            </a:extLst>
          </p:cNvPr>
          <p:cNvSpPr txBox="1"/>
          <p:nvPr userDrawn="1"/>
        </p:nvSpPr>
        <p:spPr>
          <a:xfrm>
            <a:off x="11225825" y="6472591"/>
            <a:ext cx="227444" cy="123111"/>
          </a:xfrm>
          <a:prstGeom prst="rect">
            <a:avLst/>
          </a:prstGeom>
          <a:noFill/>
        </p:spPr>
        <p:txBody>
          <a:bodyPr wrap="square" lIns="0" tIns="0" rIns="0" bIns="0" rtlCol="0">
            <a:spAutoFit/>
          </a:bodyPr>
          <a:lstStyle/>
          <a:p>
            <a:pPr algn="r"/>
            <a:fld id="{B5D67274-A358-4A3D-B8D0-184382E74259}" type="slidenum">
              <a:rPr lang="en-US" sz="800" smtClean="0">
                <a:solidFill>
                  <a:schemeClr val="bg2">
                    <a:lumMod val="25000"/>
                  </a:schemeClr>
                </a:solidFill>
                <a:latin typeface="Lato" panose="020F0502020204030203" pitchFamily="34" charset="0"/>
              </a:rPr>
              <a:pPr algn="r"/>
              <a:t>‹N°›</a:t>
            </a:fld>
            <a:endParaRPr lang="en-US" sz="800">
              <a:solidFill>
                <a:schemeClr val="bg2">
                  <a:lumMod val="25000"/>
                </a:schemeClr>
              </a:solidFill>
              <a:latin typeface="Lato" panose="020F0502020204030203" pitchFamily="34" charset="0"/>
            </a:endParaRPr>
          </a:p>
        </p:txBody>
      </p:sp>
      <p:sp>
        <p:nvSpPr>
          <p:cNvPr id="17" name="TextBox 9">
            <a:extLst>
              <a:ext uri="{FF2B5EF4-FFF2-40B4-BE49-F238E27FC236}">
                <a16:creationId xmlns:a16="http://schemas.microsoft.com/office/drawing/2014/main" id="{6CC4D142-264D-D44E-9062-55C7AD497614}"/>
              </a:ext>
            </a:extLst>
          </p:cNvPr>
          <p:cNvSpPr txBox="1"/>
          <p:nvPr userDrawn="1"/>
        </p:nvSpPr>
        <p:spPr>
          <a:xfrm>
            <a:off x="8523798" y="6472591"/>
            <a:ext cx="2396120" cy="123111"/>
          </a:xfrm>
          <a:prstGeom prst="rect">
            <a:avLst/>
          </a:prstGeom>
          <a:noFill/>
        </p:spPr>
        <p:txBody>
          <a:bodyPr wrap="square" lIns="0" tIns="0" rIns="0" bIns="0" rtlCol="0">
            <a:spAutoFit/>
          </a:bodyPr>
          <a:lstStyle/>
          <a:p>
            <a:pPr algn="r"/>
            <a:r>
              <a:rPr lang="en-US" sz="800" err="1">
                <a:solidFill>
                  <a:schemeClr val="bg2">
                    <a:lumMod val="25000"/>
                  </a:schemeClr>
                </a:solidFill>
                <a:latin typeface="Lato" panose="020F0502020204030203" pitchFamily="34" charset="0"/>
              </a:rPr>
              <a:t>Gérald</a:t>
            </a:r>
            <a:r>
              <a:rPr lang="en-US" sz="800">
                <a:solidFill>
                  <a:schemeClr val="bg2">
                    <a:lumMod val="25000"/>
                  </a:schemeClr>
                </a:solidFill>
                <a:latin typeface="Lato" panose="020F0502020204030203" pitchFamily="34" charset="0"/>
              </a:rPr>
              <a:t> LARONCHE – 14 </a:t>
            </a:r>
            <a:r>
              <a:rPr lang="en-US" sz="800" err="1">
                <a:solidFill>
                  <a:schemeClr val="bg2">
                    <a:lumMod val="25000"/>
                  </a:schemeClr>
                </a:solidFill>
                <a:latin typeface="Lato" panose="020F0502020204030203" pitchFamily="34" charset="0"/>
              </a:rPr>
              <a:t>juin</a:t>
            </a:r>
            <a:r>
              <a:rPr lang="en-US" sz="800">
                <a:solidFill>
                  <a:schemeClr val="bg2">
                    <a:lumMod val="25000"/>
                  </a:schemeClr>
                </a:solidFill>
                <a:latin typeface="Lato" panose="020F0502020204030203" pitchFamily="34" charset="0"/>
              </a:rPr>
              <a:t> 2023</a:t>
            </a:r>
            <a:endParaRPr lang="en-US" sz="800" b="1">
              <a:solidFill>
                <a:schemeClr val="accent1"/>
              </a:solidFill>
              <a:latin typeface="Lato" panose="020F0502020204030203" pitchFamily="34" charset="0"/>
            </a:endParaRPr>
          </a:p>
        </p:txBody>
      </p:sp>
      <p:pic>
        <p:nvPicPr>
          <p:cNvPr id="4" name="Image 3">
            <a:extLst>
              <a:ext uri="{FF2B5EF4-FFF2-40B4-BE49-F238E27FC236}">
                <a16:creationId xmlns:a16="http://schemas.microsoft.com/office/drawing/2014/main" id="{E629E3F1-21FE-5FBB-92F1-321957D0B5CB}"/>
              </a:ext>
            </a:extLst>
          </p:cNvPr>
          <p:cNvPicPr>
            <a:picLocks noChangeAspect="1"/>
          </p:cNvPicPr>
          <p:nvPr userDrawn="1"/>
        </p:nvPicPr>
        <p:blipFill rotWithShape="1">
          <a:blip r:embed="rId2"/>
          <a:srcRect r="76559"/>
          <a:stretch/>
        </p:blipFill>
        <p:spPr>
          <a:xfrm>
            <a:off x="8997745" y="233536"/>
            <a:ext cx="3194256" cy="2863152"/>
          </a:xfrm>
          <a:prstGeom prst="rect">
            <a:avLst/>
          </a:prstGeom>
        </p:spPr>
      </p:pic>
    </p:spTree>
    <p:extLst>
      <p:ext uri="{BB962C8B-B14F-4D97-AF65-F5344CB8AC3E}">
        <p14:creationId xmlns:p14="http://schemas.microsoft.com/office/powerpoint/2010/main" val="4224529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reeform 25">
            <a:extLst>
              <a:ext uri="{FF2B5EF4-FFF2-40B4-BE49-F238E27FC236}">
                <a16:creationId xmlns:a16="http://schemas.microsoft.com/office/drawing/2014/main" id="{6237507A-21E5-83BD-0C54-020E6A9B7D49}"/>
              </a:ext>
            </a:extLst>
          </p:cNvPr>
          <p:cNvSpPr>
            <a:spLocks/>
          </p:cNvSpPr>
          <p:nvPr userDrawn="1"/>
        </p:nvSpPr>
        <p:spPr bwMode="auto">
          <a:xfrm>
            <a:off x="11023322" y="6388101"/>
            <a:ext cx="192759" cy="469899"/>
          </a:xfrm>
          <a:custGeom>
            <a:avLst/>
            <a:gdLst>
              <a:gd name="T0" fmla="*/ 1080 w 1229"/>
              <a:gd name="T1" fmla="*/ 0 h 2996"/>
              <a:gd name="T2" fmla="*/ 0 w 1229"/>
              <a:gd name="T3" fmla="*/ 2996 h 2996"/>
              <a:gd name="T4" fmla="*/ 149 w 1229"/>
              <a:gd name="T5" fmla="*/ 2996 h 2996"/>
              <a:gd name="T6" fmla="*/ 1229 w 1229"/>
              <a:gd name="T7" fmla="*/ 0 h 2996"/>
              <a:gd name="T8" fmla="*/ 1080 w 1229"/>
              <a:gd name="T9" fmla="*/ 0 h 2996"/>
            </a:gdLst>
            <a:ahLst/>
            <a:cxnLst>
              <a:cxn ang="0">
                <a:pos x="T0" y="T1"/>
              </a:cxn>
              <a:cxn ang="0">
                <a:pos x="T2" y="T3"/>
              </a:cxn>
              <a:cxn ang="0">
                <a:pos x="T4" y="T5"/>
              </a:cxn>
              <a:cxn ang="0">
                <a:pos x="T6" y="T7"/>
              </a:cxn>
              <a:cxn ang="0">
                <a:pos x="T8" y="T9"/>
              </a:cxn>
            </a:cxnLst>
            <a:rect l="0" t="0" r="r" b="b"/>
            <a:pathLst>
              <a:path w="1229" h="2996">
                <a:moveTo>
                  <a:pt x="1080" y="0"/>
                </a:moveTo>
                <a:lnTo>
                  <a:pt x="0" y="2996"/>
                </a:lnTo>
                <a:lnTo>
                  <a:pt x="149" y="2996"/>
                </a:lnTo>
                <a:lnTo>
                  <a:pt x="1229" y="0"/>
                </a:lnTo>
                <a:lnTo>
                  <a:pt x="1080" y="0"/>
                </a:lnTo>
                <a:close/>
              </a:path>
            </a:pathLst>
          </a:custGeom>
          <a:solidFill>
            <a:srgbClr val="7030A0"/>
          </a:solidFill>
          <a:ln w="1588" cap="flat">
            <a:solidFill>
              <a:srgbClr val="7030A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TextBox 7">
            <a:extLst>
              <a:ext uri="{FF2B5EF4-FFF2-40B4-BE49-F238E27FC236}">
                <a16:creationId xmlns:a16="http://schemas.microsoft.com/office/drawing/2014/main" id="{8E359673-D1C4-3287-4EC4-EA11EBEC7542}"/>
              </a:ext>
            </a:extLst>
          </p:cNvPr>
          <p:cNvSpPr txBox="1"/>
          <p:nvPr userDrawn="1"/>
        </p:nvSpPr>
        <p:spPr>
          <a:xfrm>
            <a:off x="11225825" y="6472591"/>
            <a:ext cx="227444" cy="123111"/>
          </a:xfrm>
          <a:prstGeom prst="rect">
            <a:avLst/>
          </a:prstGeom>
          <a:noFill/>
        </p:spPr>
        <p:txBody>
          <a:bodyPr wrap="square" lIns="0" tIns="0" rIns="0" bIns="0" rtlCol="0">
            <a:spAutoFit/>
          </a:bodyPr>
          <a:lstStyle/>
          <a:p>
            <a:pPr algn="r"/>
            <a:fld id="{B5D67274-A358-4A3D-B8D0-184382E74259}" type="slidenum">
              <a:rPr lang="en-US" sz="800" smtClean="0">
                <a:solidFill>
                  <a:schemeClr val="bg2">
                    <a:lumMod val="25000"/>
                  </a:schemeClr>
                </a:solidFill>
                <a:latin typeface="Lato" panose="020F0502020204030203" pitchFamily="34" charset="0"/>
              </a:rPr>
              <a:pPr algn="r"/>
              <a:t>‹N°›</a:t>
            </a:fld>
            <a:endParaRPr lang="en-US" sz="800">
              <a:solidFill>
                <a:schemeClr val="bg2">
                  <a:lumMod val="25000"/>
                </a:schemeClr>
              </a:solidFill>
              <a:latin typeface="Lato" panose="020F0502020204030203" pitchFamily="34" charset="0"/>
            </a:endParaRPr>
          </a:p>
        </p:txBody>
      </p:sp>
      <p:sp>
        <p:nvSpPr>
          <p:cNvPr id="6" name="TextBox 9">
            <a:extLst>
              <a:ext uri="{FF2B5EF4-FFF2-40B4-BE49-F238E27FC236}">
                <a16:creationId xmlns:a16="http://schemas.microsoft.com/office/drawing/2014/main" id="{ECE218D6-5EB9-3C8D-322D-BB1159CD1E49}"/>
              </a:ext>
            </a:extLst>
          </p:cNvPr>
          <p:cNvSpPr txBox="1"/>
          <p:nvPr userDrawn="1"/>
        </p:nvSpPr>
        <p:spPr>
          <a:xfrm>
            <a:off x="8523798" y="6472591"/>
            <a:ext cx="2396120" cy="123111"/>
          </a:xfrm>
          <a:prstGeom prst="rect">
            <a:avLst/>
          </a:prstGeom>
          <a:noFill/>
        </p:spPr>
        <p:txBody>
          <a:bodyPr wrap="square" lIns="0" tIns="0" rIns="0" bIns="0" rtlCol="0">
            <a:spAutoFit/>
          </a:bodyPr>
          <a:lstStyle/>
          <a:p>
            <a:pPr algn="r"/>
            <a:r>
              <a:rPr lang="en-US" sz="800" err="1">
                <a:solidFill>
                  <a:schemeClr val="bg2">
                    <a:lumMod val="25000"/>
                  </a:schemeClr>
                </a:solidFill>
                <a:latin typeface="Lato" panose="020F0502020204030203" pitchFamily="34" charset="0"/>
              </a:rPr>
              <a:t>Gérald</a:t>
            </a:r>
            <a:r>
              <a:rPr lang="en-US" sz="800">
                <a:solidFill>
                  <a:schemeClr val="bg2">
                    <a:lumMod val="25000"/>
                  </a:schemeClr>
                </a:solidFill>
                <a:latin typeface="Lato" panose="020F0502020204030203" pitchFamily="34" charset="0"/>
              </a:rPr>
              <a:t> LARONCHE – 14 </a:t>
            </a:r>
            <a:r>
              <a:rPr lang="en-US" sz="800" err="1">
                <a:solidFill>
                  <a:schemeClr val="bg2">
                    <a:lumMod val="25000"/>
                  </a:schemeClr>
                </a:solidFill>
                <a:latin typeface="Lato" panose="020F0502020204030203" pitchFamily="34" charset="0"/>
              </a:rPr>
              <a:t>juin</a:t>
            </a:r>
            <a:r>
              <a:rPr lang="en-US" sz="800">
                <a:solidFill>
                  <a:schemeClr val="bg2">
                    <a:lumMod val="25000"/>
                  </a:schemeClr>
                </a:solidFill>
                <a:latin typeface="Lato" panose="020F0502020204030203" pitchFamily="34" charset="0"/>
              </a:rPr>
              <a:t> 2023</a:t>
            </a:r>
            <a:endParaRPr lang="en-US" sz="800" b="1">
              <a:solidFill>
                <a:schemeClr val="accent1"/>
              </a:solidFill>
              <a:latin typeface="Lato" panose="020F0502020204030203" pitchFamily="34" charset="0"/>
            </a:endParaRPr>
          </a:p>
        </p:txBody>
      </p:sp>
    </p:spTree>
    <p:extLst>
      <p:ext uri="{BB962C8B-B14F-4D97-AF65-F5344CB8AC3E}">
        <p14:creationId xmlns:p14="http://schemas.microsoft.com/office/powerpoint/2010/main" val="90273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reeform 25">
            <a:extLst>
              <a:ext uri="{FF2B5EF4-FFF2-40B4-BE49-F238E27FC236}">
                <a16:creationId xmlns:a16="http://schemas.microsoft.com/office/drawing/2014/main" id="{2A6043BD-CC70-BE49-AADE-4C802DCD2F12}"/>
              </a:ext>
            </a:extLst>
          </p:cNvPr>
          <p:cNvSpPr>
            <a:spLocks/>
          </p:cNvSpPr>
          <p:nvPr userDrawn="1"/>
        </p:nvSpPr>
        <p:spPr bwMode="auto">
          <a:xfrm>
            <a:off x="11023322" y="6388101"/>
            <a:ext cx="192759" cy="469899"/>
          </a:xfrm>
          <a:custGeom>
            <a:avLst/>
            <a:gdLst>
              <a:gd name="T0" fmla="*/ 1080 w 1229"/>
              <a:gd name="T1" fmla="*/ 0 h 2996"/>
              <a:gd name="T2" fmla="*/ 0 w 1229"/>
              <a:gd name="T3" fmla="*/ 2996 h 2996"/>
              <a:gd name="T4" fmla="*/ 149 w 1229"/>
              <a:gd name="T5" fmla="*/ 2996 h 2996"/>
              <a:gd name="T6" fmla="*/ 1229 w 1229"/>
              <a:gd name="T7" fmla="*/ 0 h 2996"/>
              <a:gd name="T8" fmla="*/ 1080 w 1229"/>
              <a:gd name="T9" fmla="*/ 0 h 2996"/>
            </a:gdLst>
            <a:ahLst/>
            <a:cxnLst>
              <a:cxn ang="0">
                <a:pos x="T0" y="T1"/>
              </a:cxn>
              <a:cxn ang="0">
                <a:pos x="T2" y="T3"/>
              </a:cxn>
              <a:cxn ang="0">
                <a:pos x="T4" y="T5"/>
              </a:cxn>
              <a:cxn ang="0">
                <a:pos x="T6" y="T7"/>
              </a:cxn>
              <a:cxn ang="0">
                <a:pos x="T8" y="T9"/>
              </a:cxn>
            </a:cxnLst>
            <a:rect l="0" t="0" r="r" b="b"/>
            <a:pathLst>
              <a:path w="1229" h="2996">
                <a:moveTo>
                  <a:pt x="1080" y="0"/>
                </a:moveTo>
                <a:lnTo>
                  <a:pt x="0" y="2996"/>
                </a:lnTo>
                <a:lnTo>
                  <a:pt x="149" y="2996"/>
                </a:lnTo>
                <a:lnTo>
                  <a:pt x="1229" y="0"/>
                </a:lnTo>
                <a:lnTo>
                  <a:pt x="1080" y="0"/>
                </a:lnTo>
                <a:close/>
              </a:path>
            </a:pathLst>
          </a:custGeom>
          <a:solidFill>
            <a:srgbClr val="7030A0"/>
          </a:solidFill>
          <a:ln w="1588" cap="flat">
            <a:solidFill>
              <a:srgbClr val="7030A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TextBox 7">
            <a:extLst>
              <a:ext uri="{FF2B5EF4-FFF2-40B4-BE49-F238E27FC236}">
                <a16:creationId xmlns:a16="http://schemas.microsoft.com/office/drawing/2014/main" id="{5005B291-3A95-48B2-7015-A96607BC3C86}"/>
              </a:ext>
            </a:extLst>
          </p:cNvPr>
          <p:cNvSpPr txBox="1"/>
          <p:nvPr userDrawn="1"/>
        </p:nvSpPr>
        <p:spPr>
          <a:xfrm>
            <a:off x="11225825" y="6472591"/>
            <a:ext cx="227444" cy="123111"/>
          </a:xfrm>
          <a:prstGeom prst="rect">
            <a:avLst/>
          </a:prstGeom>
          <a:noFill/>
        </p:spPr>
        <p:txBody>
          <a:bodyPr wrap="square" lIns="0" tIns="0" rIns="0" bIns="0" rtlCol="0">
            <a:spAutoFit/>
          </a:bodyPr>
          <a:lstStyle/>
          <a:p>
            <a:pPr algn="r"/>
            <a:fld id="{B5D67274-A358-4A3D-B8D0-184382E74259}" type="slidenum">
              <a:rPr lang="en-US" sz="800" smtClean="0">
                <a:solidFill>
                  <a:schemeClr val="bg2">
                    <a:lumMod val="25000"/>
                  </a:schemeClr>
                </a:solidFill>
                <a:latin typeface="Lato" panose="020F0502020204030203" pitchFamily="34" charset="0"/>
              </a:rPr>
              <a:pPr algn="r"/>
              <a:t>‹N°›</a:t>
            </a:fld>
            <a:endParaRPr lang="en-US" sz="800">
              <a:solidFill>
                <a:schemeClr val="bg2">
                  <a:lumMod val="25000"/>
                </a:schemeClr>
              </a:solidFill>
              <a:latin typeface="Lato" panose="020F0502020204030203" pitchFamily="34" charset="0"/>
            </a:endParaRPr>
          </a:p>
        </p:txBody>
      </p:sp>
      <p:sp>
        <p:nvSpPr>
          <p:cNvPr id="7" name="TextBox 9">
            <a:extLst>
              <a:ext uri="{FF2B5EF4-FFF2-40B4-BE49-F238E27FC236}">
                <a16:creationId xmlns:a16="http://schemas.microsoft.com/office/drawing/2014/main" id="{3675F80A-BB53-930F-7BFD-3CC7EF632B8D}"/>
              </a:ext>
            </a:extLst>
          </p:cNvPr>
          <p:cNvSpPr txBox="1"/>
          <p:nvPr userDrawn="1"/>
        </p:nvSpPr>
        <p:spPr>
          <a:xfrm>
            <a:off x="8523798" y="6472591"/>
            <a:ext cx="2396120" cy="123111"/>
          </a:xfrm>
          <a:prstGeom prst="rect">
            <a:avLst/>
          </a:prstGeom>
          <a:noFill/>
        </p:spPr>
        <p:txBody>
          <a:bodyPr wrap="square" lIns="0" tIns="0" rIns="0" bIns="0" rtlCol="0">
            <a:spAutoFit/>
          </a:bodyPr>
          <a:lstStyle/>
          <a:p>
            <a:pPr algn="r"/>
            <a:r>
              <a:rPr lang="en-US" sz="800" err="1">
                <a:solidFill>
                  <a:schemeClr val="bg2">
                    <a:lumMod val="25000"/>
                  </a:schemeClr>
                </a:solidFill>
                <a:latin typeface="Lato" panose="020F0502020204030203" pitchFamily="34" charset="0"/>
              </a:rPr>
              <a:t>Gérald</a:t>
            </a:r>
            <a:r>
              <a:rPr lang="en-US" sz="800">
                <a:solidFill>
                  <a:schemeClr val="bg2">
                    <a:lumMod val="25000"/>
                  </a:schemeClr>
                </a:solidFill>
                <a:latin typeface="Lato" panose="020F0502020204030203" pitchFamily="34" charset="0"/>
              </a:rPr>
              <a:t> LARONCHE – 14 </a:t>
            </a:r>
            <a:r>
              <a:rPr lang="en-US" sz="800" err="1">
                <a:solidFill>
                  <a:schemeClr val="bg2">
                    <a:lumMod val="25000"/>
                  </a:schemeClr>
                </a:solidFill>
                <a:latin typeface="Lato" panose="020F0502020204030203" pitchFamily="34" charset="0"/>
              </a:rPr>
              <a:t>juin</a:t>
            </a:r>
            <a:r>
              <a:rPr lang="en-US" sz="800">
                <a:solidFill>
                  <a:schemeClr val="bg2">
                    <a:lumMod val="25000"/>
                  </a:schemeClr>
                </a:solidFill>
                <a:latin typeface="Lato" panose="020F0502020204030203" pitchFamily="34" charset="0"/>
              </a:rPr>
              <a:t> 2023</a:t>
            </a:r>
            <a:endParaRPr lang="en-US" sz="800" b="1">
              <a:solidFill>
                <a:schemeClr val="accent1"/>
              </a:solidFill>
              <a:latin typeface="Lato" panose="020F0502020204030203" pitchFamily="34" charset="0"/>
            </a:endParaRPr>
          </a:p>
        </p:txBody>
      </p:sp>
    </p:spTree>
    <p:extLst>
      <p:ext uri="{BB962C8B-B14F-4D97-AF65-F5344CB8AC3E}">
        <p14:creationId xmlns:p14="http://schemas.microsoft.com/office/powerpoint/2010/main" val="4172873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reeform 25">
            <a:extLst>
              <a:ext uri="{FF2B5EF4-FFF2-40B4-BE49-F238E27FC236}">
                <a16:creationId xmlns:a16="http://schemas.microsoft.com/office/drawing/2014/main" id="{DD6EC2AB-8DB2-D20D-86BA-5811F537F0E2}"/>
              </a:ext>
            </a:extLst>
          </p:cNvPr>
          <p:cNvSpPr>
            <a:spLocks/>
          </p:cNvSpPr>
          <p:nvPr userDrawn="1"/>
        </p:nvSpPr>
        <p:spPr bwMode="auto">
          <a:xfrm>
            <a:off x="11023322" y="6388101"/>
            <a:ext cx="192759" cy="469899"/>
          </a:xfrm>
          <a:custGeom>
            <a:avLst/>
            <a:gdLst>
              <a:gd name="T0" fmla="*/ 1080 w 1229"/>
              <a:gd name="T1" fmla="*/ 0 h 2996"/>
              <a:gd name="T2" fmla="*/ 0 w 1229"/>
              <a:gd name="T3" fmla="*/ 2996 h 2996"/>
              <a:gd name="T4" fmla="*/ 149 w 1229"/>
              <a:gd name="T5" fmla="*/ 2996 h 2996"/>
              <a:gd name="T6" fmla="*/ 1229 w 1229"/>
              <a:gd name="T7" fmla="*/ 0 h 2996"/>
              <a:gd name="T8" fmla="*/ 1080 w 1229"/>
              <a:gd name="T9" fmla="*/ 0 h 2996"/>
            </a:gdLst>
            <a:ahLst/>
            <a:cxnLst>
              <a:cxn ang="0">
                <a:pos x="T0" y="T1"/>
              </a:cxn>
              <a:cxn ang="0">
                <a:pos x="T2" y="T3"/>
              </a:cxn>
              <a:cxn ang="0">
                <a:pos x="T4" y="T5"/>
              </a:cxn>
              <a:cxn ang="0">
                <a:pos x="T6" y="T7"/>
              </a:cxn>
              <a:cxn ang="0">
                <a:pos x="T8" y="T9"/>
              </a:cxn>
            </a:cxnLst>
            <a:rect l="0" t="0" r="r" b="b"/>
            <a:pathLst>
              <a:path w="1229" h="2996">
                <a:moveTo>
                  <a:pt x="1080" y="0"/>
                </a:moveTo>
                <a:lnTo>
                  <a:pt x="0" y="2996"/>
                </a:lnTo>
                <a:lnTo>
                  <a:pt x="149" y="2996"/>
                </a:lnTo>
                <a:lnTo>
                  <a:pt x="1229" y="0"/>
                </a:lnTo>
                <a:lnTo>
                  <a:pt x="1080" y="0"/>
                </a:lnTo>
                <a:close/>
              </a:path>
            </a:pathLst>
          </a:custGeom>
          <a:solidFill>
            <a:srgbClr val="7030A0"/>
          </a:solidFill>
          <a:ln w="1588" cap="flat">
            <a:solidFill>
              <a:srgbClr val="7030A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E83D67A5-0443-908A-B0FA-86308F977D59}"/>
              </a:ext>
            </a:extLst>
          </p:cNvPr>
          <p:cNvSpPr txBox="1"/>
          <p:nvPr userDrawn="1"/>
        </p:nvSpPr>
        <p:spPr>
          <a:xfrm>
            <a:off x="11225825" y="6472591"/>
            <a:ext cx="227444" cy="123111"/>
          </a:xfrm>
          <a:prstGeom prst="rect">
            <a:avLst/>
          </a:prstGeom>
          <a:noFill/>
        </p:spPr>
        <p:txBody>
          <a:bodyPr wrap="square" lIns="0" tIns="0" rIns="0" bIns="0" rtlCol="0">
            <a:spAutoFit/>
          </a:bodyPr>
          <a:lstStyle/>
          <a:p>
            <a:pPr algn="r"/>
            <a:fld id="{B5D67274-A358-4A3D-B8D0-184382E74259}" type="slidenum">
              <a:rPr lang="en-US" sz="800" smtClean="0">
                <a:solidFill>
                  <a:schemeClr val="bg2">
                    <a:lumMod val="25000"/>
                  </a:schemeClr>
                </a:solidFill>
                <a:latin typeface="Lato" panose="020F0502020204030203" pitchFamily="34" charset="0"/>
              </a:rPr>
              <a:pPr algn="r"/>
              <a:t>‹N°›</a:t>
            </a:fld>
            <a:endParaRPr lang="en-US" sz="800">
              <a:solidFill>
                <a:schemeClr val="bg2">
                  <a:lumMod val="25000"/>
                </a:schemeClr>
              </a:solidFill>
              <a:latin typeface="Lato" panose="020F0502020204030203" pitchFamily="34" charset="0"/>
            </a:endParaRPr>
          </a:p>
        </p:txBody>
      </p:sp>
      <p:sp>
        <p:nvSpPr>
          <p:cNvPr id="9" name="TextBox 9">
            <a:extLst>
              <a:ext uri="{FF2B5EF4-FFF2-40B4-BE49-F238E27FC236}">
                <a16:creationId xmlns:a16="http://schemas.microsoft.com/office/drawing/2014/main" id="{8569E54D-5880-F00A-A57A-BB0F76B38E42}"/>
              </a:ext>
            </a:extLst>
          </p:cNvPr>
          <p:cNvSpPr txBox="1"/>
          <p:nvPr userDrawn="1"/>
        </p:nvSpPr>
        <p:spPr>
          <a:xfrm>
            <a:off x="8523798" y="6472591"/>
            <a:ext cx="2396120" cy="123111"/>
          </a:xfrm>
          <a:prstGeom prst="rect">
            <a:avLst/>
          </a:prstGeom>
          <a:noFill/>
        </p:spPr>
        <p:txBody>
          <a:bodyPr wrap="square" lIns="0" tIns="0" rIns="0" bIns="0" rtlCol="0">
            <a:spAutoFit/>
          </a:bodyPr>
          <a:lstStyle/>
          <a:p>
            <a:pPr algn="r"/>
            <a:r>
              <a:rPr lang="en-US" sz="800" err="1">
                <a:solidFill>
                  <a:schemeClr val="bg2">
                    <a:lumMod val="25000"/>
                  </a:schemeClr>
                </a:solidFill>
                <a:latin typeface="Lato" panose="020F0502020204030203" pitchFamily="34" charset="0"/>
              </a:rPr>
              <a:t>Gérald</a:t>
            </a:r>
            <a:r>
              <a:rPr lang="en-US" sz="800">
                <a:solidFill>
                  <a:schemeClr val="bg2">
                    <a:lumMod val="25000"/>
                  </a:schemeClr>
                </a:solidFill>
                <a:latin typeface="Lato" panose="020F0502020204030203" pitchFamily="34" charset="0"/>
              </a:rPr>
              <a:t> LARONCHE – 14 </a:t>
            </a:r>
            <a:r>
              <a:rPr lang="en-US" sz="800" err="1">
                <a:solidFill>
                  <a:schemeClr val="bg2">
                    <a:lumMod val="25000"/>
                  </a:schemeClr>
                </a:solidFill>
                <a:latin typeface="Lato" panose="020F0502020204030203" pitchFamily="34" charset="0"/>
              </a:rPr>
              <a:t>juin</a:t>
            </a:r>
            <a:r>
              <a:rPr lang="en-US" sz="800">
                <a:solidFill>
                  <a:schemeClr val="bg2">
                    <a:lumMod val="25000"/>
                  </a:schemeClr>
                </a:solidFill>
                <a:latin typeface="Lato" panose="020F0502020204030203" pitchFamily="34" charset="0"/>
              </a:rPr>
              <a:t> 2023</a:t>
            </a:r>
            <a:endParaRPr lang="en-US" sz="800" b="1">
              <a:solidFill>
                <a:schemeClr val="accent1"/>
              </a:solidFill>
              <a:latin typeface="Lato" panose="020F0502020204030203" pitchFamily="34" charset="0"/>
            </a:endParaRPr>
          </a:p>
        </p:txBody>
      </p:sp>
    </p:spTree>
    <p:extLst>
      <p:ext uri="{BB962C8B-B14F-4D97-AF65-F5344CB8AC3E}">
        <p14:creationId xmlns:p14="http://schemas.microsoft.com/office/powerpoint/2010/main" val="49641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reeform 25">
            <a:extLst>
              <a:ext uri="{FF2B5EF4-FFF2-40B4-BE49-F238E27FC236}">
                <a16:creationId xmlns:a16="http://schemas.microsoft.com/office/drawing/2014/main" id="{F2AAC367-1136-578E-8FBE-AF2556252C44}"/>
              </a:ext>
            </a:extLst>
          </p:cNvPr>
          <p:cNvSpPr>
            <a:spLocks/>
          </p:cNvSpPr>
          <p:nvPr userDrawn="1"/>
        </p:nvSpPr>
        <p:spPr bwMode="auto">
          <a:xfrm>
            <a:off x="11023322" y="6388101"/>
            <a:ext cx="192759" cy="469899"/>
          </a:xfrm>
          <a:custGeom>
            <a:avLst/>
            <a:gdLst>
              <a:gd name="T0" fmla="*/ 1080 w 1229"/>
              <a:gd name="T1" fmla="*/ 0 h 2996"/>
              <a:gd name="T2" fmla="*/ 0 w 1229"/>
              <a:gd name="T3" fmla="*/ 2996 h 2996"/>
              <a:gd name="T4" fmla="*/ 149 w 1229"/>
              <a:gd name="T5" fmla="*/ 2996 h 2996"/>
              <a:gd name="T6" fmla="*/ 1229 w 1229"/>
              <a:gd name="T7" fmla="*/ 0 h 2996"/>
              <a:gd name="T8" fmla="*/ 1080 w 1229"/>
              <a:gd name="T9" fmla="*/ 0 h 2996"/>
            </a:gdLst>
            <a:ahLst/>
            <a:cxnLst>
              <a:cxn ang="0">
                <a:pos x="T0" y="T1"/>
              </a:cxn>
              <a:cxn ang="0">
                <a:pos x="T2" y="T3"/>
              </a:cxn>
              <a:cxn ang="0">
                <a:pos x="T4" y="T5"/>
              </a:cxn>
              <a:cxn ang="0">
                <a:pos x="T6" y="T7"/>
              </a:cxn>
              <a:cxn ang="0">
                <a:pos x="T8" y="T9"/>
              </a:cxn>
            </a:cxnLst>
            <a:rect l="0" t="0" r="r" b="b"/>
            <a:pathLst>
              <a:path w="1229" h="2996">
                <a:moveTo>
                  <a:pt x="1080" y="0"/>
                </a:moveTo>
                <a:lnTo>
                  <a:pt x="0" y="2996"/>
                </a:lnTo>
                <a:lnTo>
                  <a:pt x="149" y="2996"/>
                </a:lnTo>
                <a:lnTo>
                  <a:pt x="1229" y="0"/>
                </a:lnTo>
                <a:lnTo>
                  <a:pt x="1080" y="0"/>
                </a:lnTo>
                <a:close/>
              </a:path>
            </a:pathLst>
          </a:custGeom>
          <a:solidFill>
            <a:srgbClr val="7030A0"/>
          </a:solidFill>
          <a:ln w="1588" cap="flat">
            <a:solidFill>
              <a:srgbClr val="7030A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 name="TextBox 7">
            <a:extLst>
              <a:ext uri="{FF2B5EF4-FFF2-40B4-BE49-F238E27FC236}">
                <a16:creationId xmlns:a16="http://schemas.microsoft.com/office/drawing/2014/main" id="{246FFF15-EA8C-467A-8247-9F2B87128A35}"/>
              </a:ext>
            </a:extLst>
          </p:cNvPr>
          <p:cNvSpPr txBox="1"/>
          <p:nvPr userDrawn="1"/>
        </p:nvSpPr>
        <p:spPr>
          <a:xfrm>
            <a:off x="11225825" y="6472591"/>
            <a:ext cx="227444" cy="123111"/>
          </a:xfrm>
          <a:prstGeom prst="rect">
            <a:avLst/>
          </a:prstGeom>
          <a:noFill/>
        </p:spPr>
        <p:txBody>
          <a:bodyPr wrap="square" lIns="0" tIns="0" rIns="0" bIns="0" rtlCol="0">
            <a:spAutoFit/>
          </a:bodyPr>
          <a:lstStyle/>
          <a:p>
            <a:pPr algn="r"/>
            <a:fld id="{B5D67274-A358-4A3D-B8D0-184382E74259}" type="slidenum">
              <a:rPr lang="en-US" sz="800" smtClean="0">
                <a:solidFill>
                  <a:schemeClr val="bg2">
                    <a:lumMod val="25000"/>
                  </a:schemeClr>
                </a:solidFill>
                <a:latin typeface="Lato" panose="020F0502020204030203" pitchFamily="34" charset="0"/>
              </a:rPr>
              <a:pPr algn="r"/>
              <a:t>‹N°›</a:t>
            </a:fld>
            <a:endParaRPr lang="en-US" sz="800">
              <a:solidFill>
                <a:schemeClr val="bg2">
                  <a:lumMod val="25000"/>
                </a:schemeClr>
              </a:solidFill>
              <a:latin typeface="Lato" panose="020F0502020204030203" pitchFamily="34" charset="0"/>
            </a:endParaRPr>
          </a:p>
        </p:txBody>
      </p:sp>
      <p:sp>
        <p:nvSpPr>
          <p:cNvPr id="5" name="TextBox 9">
            <a:extLst>
              <a:ext uri="{FF2B5EF4-FFF2-40B4-BE49-F238E27FC236}">
                <a16:creationId xmlns:a16="http://schemas.microsoft.com/office/drawing/2014/main" id="{18D5D347-5227-6433-BF46-AF41192BD128}"/>
              </a:ext>
            </a:extLst>
          </p:cNvPr>
          <p:cNvSpPr txBox="1"/>
          <p:nvPr userDrawn="1"/>
        </p:nvSpPr>
        <p:spPr>
          <a:xfrm>
            <a:off x="8523798" y="6472591"/>
            <a:ext cx="2396120" cy="123111"/>
          </a:xfrm>
          <a:prstGeom prst="rect">
            <a:avLst/>
          </a:prstGeom>
          <a:noFill/>
        </p:spPr>
        <p:txBody>
          <a:bodyPr wrap="square" lIns="0" tIns="0" rIns="0" bIns="0" rtlCol="0">
            <a:spAutoFit/>
          </a:bodyPr>
          <a:lstStyle/>
          <a:p>
            <a:pPr algn="r"/>
            <a:r>
              <a:rPr lang="en-US" sz="800" err="1">
                <a:solidFill>
                  <a:schemeClr val="bg2">
                    <a:lumMod val="25000"/>
                  </a:schemeClr>
                </a:solidFill>
                <a:latin typeface="Lato" panose="020F0502020204030203" pitchFamily="34" charset="0"/>
              </a:rPr>
              <a:t>Gérald</a:t>
            </a:r>
            <a:r>
              <a:rPr lang="en-US" sz="800">
                <a:solidFill>
                  <a:schemeClr val="bg2">
                    <a:lumMod val="25000"/>
                  </a:schemeClr>
                </a:solidFill>
                <a:latin typeface="Lato" panose="020F0502020204030203" pitchFamily="34" charset="0"/>
              </a:rPr>
              <a:t> LARONCHE – 14 </a:t>
            </a:r>
            <a:r>
              <a:rPr lang="en-US" sz="800" err="1">
                <a:solidFill>
                  <a:schemeClr val="bg2">
                    <a:lumMod val="25000"/>
                  </a:schemeClr>
                </a:solidFill>
                <a:latin typeface="Lato" panose="020F0502020204030203" pitchFamily="34" charset="0"/>
              </a:rPr>
              <a:t>juin</a:t>
            </a:r>
            <a:r>
              <a:rPr lang="en-US" sz="800">
                <a:solidFill>
                  <a:schemeClr val="bg2">
                    <a:lumMod val="25000"/>
                  </a:schemeClr>
                </a:solidFill>
                <a:latin typeface="Lato" panose="020F0502020204030203" pitchFamily="34" charset="0"/>
              </a:rPr>
              <a:t> 2023</a:t>
            </a:r>
            <a:endParaRPr lang="en-US" sz="800" b="1">
              <a:solidFill>
                <a:schemeClr val="accent1"/>
              </a:solidFill>
              <a:latin typeface="Lato" panose="020F0502020204030203" pitchFamily="34" charset="0"/>
            </a:endParaRPr>
          </a:p>
        </p:txBody>
      </p:sp>
    </p:spTree>
    <p:extLst>
      <p:ext uri="{BB962C8B-B14F-4D97-AF65-F5344CB8AC3E}">
        <p14:creationId xmlns:p14="http://schemas.microsoft.com/office/powerpoint/2010/main" val="146642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25">
            <a:extLst>
              <a:ext uri="{FF2B5EF4-FFF2-40B4-BE49-F238E27FC236}">
                <a16:creationId xmlns:a16="http://schemas.microsoft.com/office/drawing/2014/main" id="{B26752DD-C644-6378-3C1B-F73FA2EEF03E}"/>
              </a:ext>
            </a:extLst>
          </p:cNvPr>
          <p:cNvSpPr>
            <a:spLocks/>
          </p:cNvSpPr>
          <p:nvPr userDrawn="1"/>
        </p:nvSpPr>
        <p:spPr bwMode="auto">
          <a:xfrm>
            <a:off x="11023322" y="6388101"/>
            <a:ext cx="192759" cy="469899"/>
          </a:xfrm>
          <a:custGeom>
            <a:avLst/>
            <a:gdLst>
              <a:gd name="T0" fmla="*/ 1080 w 1229"/>
              <a:gd name="T1" fmla="*/ 0 h 2996"/>
              <a:gd name="T2" fmla="*/ 0 w 1229"/>
              <a:gd name="T3" fmla="*/ 2996 h 2996"/>
              <a:gd name="T4" fmla="*/ 149 w 1229"/>
              <a:gd name="T5" fmla="*/ 2996 h 2996"/>
              <a:gd name="T6" fmla="*/ 1229 w 1229"/>
              <a:gd name="T7" fmla="*/ 0 h 2996"/>
              <a:gd name="T8" fmla="*/ 1080 w 1229"/>
              <a:gd name="T9" fmla="*/ 0 h 2996"/>
            </a:gdLst>
            <a:ahLst/>
            <a:cxnLst>
              <a:cxn ang="0">
                <a:pos x="T0" y="T1"/>
              </a:cxn>
              <a:cxn ang="0">
                <a:pos x="T2" y="T3"/>
              </a:cxn>
              <a:cxn ang="0">
                <a:pos x="T4" y="T5"/>
              </a:cxn>
              <a:cxn ang="0">
                <a:pos x="T6" y="T7"/>
              </a:cxn>
              <a:cxn ang="0">
                <a:pos x="T8" y="T9"/>
              </a:cxn>
            </a:cxnLst>
            <a:rect l="0" t="0" r="r" b="b"/>
            <a:pathLst>
              <a:path w="1229" h="2996">
                <a:moveTo>
                  <a:pt x="1080" y="0"/>
                </a:moveTo>
                <a:lnTo>
                  <a:pt x="0" y="2996"/>
                </a:lnTo>
                <a:lnTo>
                  <a:pt x="149" y="2996"/>
                </a:lnTo>
                <a:lnTo>
                  <a:pt x="1229" y="0"/>
                </a:lnTo>
                <a:lnTo>
                  <a:pt x="1080" y="0"/>
                </a:lnTo>
                <a:close/>
              </a:path>
            </a:pathLst>
          </a:custGeom>
          <a:solidFill>
            <a:srgbClr val="7030A0"/>
          </a:solidFill>
          <a:ln w="1588" cap="flat">
            <a:solidFill>
              <a:srgbClr val="7030A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 name="TextBox 7">
            <a:extLst>
              <a:ext uri="{FF2B5EF4-FFF2-40B4-BE49-F238E27FC236}">
                <a16:creationId xmlns:a16="http://schemas.microsoft.com/office/drawing/2014/main" id="{3F2CA701-AABE-8F4E-9FD1-F318B77E7F64}"/>
              </a:ext>
            </a:extLst>
          </p:cNvPr>
          <p:cNvSpPr txBox="1"/>
          <p:nvPr userDrawn="1"/>
        </p:nvSpPr>
        <p:spPr>
          <a:xfrm>
            <a:off x="11225825" y="6472591"/>
            <a:ext cx="227444" cy="123111"/>
          </a:xfrm>
          <a:prstGeom prst="rect">
            <a:avLst/>
          </a:prstGeom>
          <a:noFill/>
        </p:spPr>
        <p:txBody>
          <a:bodyPr wrap="square" lIns="0" tIns="0" rIns="0" bIns="0" rtlCol="0">
            <a:spAutoFit/>
          </a:bodyPr>
          <a:lstStyle/>
          <a:p>
            <a:pPr algn="r"/>
            <a:fld id="{B5D67274-A358-4A3D-B8D0-184382E74259}" type="slidenum">
              <a:rPr lang="en-US" sz="800" smtClean="0">
                <a:solidFill>
                  <a:schemeClr val="bg2">
                    <a:lumMod val="25000"/>
                  </a:schemeClr>
                </a:solidFill>
                <a:latin typeface="Lato" panose="020F0502020204030203" pitchFamily="34" charset="0"/>
              </a:rPr>
              <a:pPr algn="r"/>
              <a:t>‹N°›</a:t>
            </a:fld>
            <a:endParaRPr lang="en-US" sz="800">
              <a:solidFill>
                <a:schemeClr val="bg2">
                  <a:lumMod val="25000"/>
                </a:schemeClr>
              </a:solidFill>
              <a:latin typeface="Lato" panose="020F0502020204030203" pitchFamily="34" charset="0"/>
            </a:endParaRPr>
          </a:p>
        </p:txBody>
      </p:sp>
      <p:sp>
        <p:nvSpPr>
          <p:cNvPr id="4" name="TextBox 9">
            <a:extLst>
              <a:ext uri="{FF2B5EF4-FFF2-40B4-BE49-F238E27FC236}">
                <a16:creationId xmlns:a16="http://schemas.microsoft.com/office/drawing/2014/main" id="{B651AE76-E1A4-C92C-FA2C-F5E160B256A9}"/>
              </a:ext>
            </a:extLst>
          </p:cNvPr>
          <p:cNvSpPr txBox="1"/>
          <p:nvPr userDrawn="1"/>
        </p:nvSpPr>
        <p:spPr>
          <a:xfrm>
            <a:off x="8523798" y="6472591"/>
            <a:ext cx="2396120" cy="123111"/>
          </a:xfrm>
          <a:prstGeom prst="rect">
            <a:avLst/>
          </a:prstGeom>
          <a:noFill/>
        </p:spPr>
        <p:txBody>
          <a:bodyPr wrap="square" lIns="0" tIns="0" rIns="0" bIns="0" rtlCol="0">
            <a:spAutoFit/>
          </a:bodyPr>
          <a:lstStyle/>
          <a:p>
            <a:pPr algn="r"/>
            <a:r>
              <a:rPr lang="en-US" sz="800" err="1">
                <a:solidFill>
                  <a:schemeClr val="bg2">
                    <a:lumMod val="25000"/>
                  </a:schemeClr>
                </a:solidFill>
                <a:latin typeface="Lato" panose="020F0502020204030203" pitchFamily="34" charset="0"/>
              </a:rPr>
              <a:t>Gérald</a:t>
            </a:r>
            <a:r>
              <a:rPr lang="en-US" sz="800">
                <a:solidFill>
                  <a:schemeClr val="bg2">
                    <a:lumMod val="25000"/>
                  </a:schemeClr>
                </a:solidFill>
                <a:latin typeface="Lato" panose="020F0502020204030203" pitchFamily="34" charset="0"/>
              </a:rPr>
              <a:t> LARONCHE – 14 </a:t>
            </a:r>
            <a:r>
              <a:rPr lang="en-US" sz="800" err="1">
                <a:solidFill>
                  <a:schemeClr val="bg2">
                    <a:lumMod val="25000"/>
                  </a:schemeClr>
                </a:solidFill>
                <a:latin typeface="Lato" panose="020F0502020204030203" pitchFamily="34" charset="0"/>
              </a:rPr>
              <a:t>juin</a:t>
            </a:r>
            <a:r>
              <a:rPr lang="en-US" sz="800">
                <a:solidFill>
                  <a:schemeClr val="bg2">
                    <a:lumMod val="25000"/>
                  </a:schemeClr>
                </a:solidFill>
                <a:latin typeface="Lato" panose="020F0502020204030203" pitchFamily="34" charset="0"/>
              </a:rPr>
              <a:t> 2023</a:t>
            </a:r>
            <a:endParaRPr lang="en-US" sz="800" b="1">
              <a:solidFill>
                <a:schemeClr val="accent1"/>
              </a:solidFill>
              <a:latin typeface="Lato" panose="020F0502020204030203" pitchFamily="34" charset="0"/>
            </a:endParaRPr>
          </a:p>
        </p:txBody>
      </p:sp>
    </p:spTree>
    <p:extLst>
      <p:ext uri="{BB962C8B-B14F-4D97-AF65-F5344CB8AC3E}">
        <p14:creationId xmlns:p14="http://schemas.microsoft.com/office/powerpoint/2010/main" val="863351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AutoShape 3"/>
          <p:cNvSpPr>
            <a:spLocks noChangeAspect="1" noChangeArrowheads="1" noTextEdit="1"/>
          </p:cNvSpPr>
          <p:nvPr userDrawn="1"/>
        </p:nvSpPr>
        <p:spPr bwMode="auto">
          <a:xfrm>
            <a:off x="5980113" y="1484472"/>
            <a:ext cx="6211887" cy="537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Placeholder 1"/>
          <p:cNvSpPr>
            <a:spLocks noGrp="1"/>
          </p:cNvSpPr>
          <p:nvPr>
            <p:ph type="title"/>
          </p:nvPr>
        </p:nvSpPr>
        <p:spPr>
          <a:xfrm>
            <a:off x="622762" y="880725"/>
            <a:ext cx="8374982" cy="5878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19431" y="1825625"/>
            <a:ext cx="10943303"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ound Same Side Corner Rectangle 12"/>
          <p:cNvSpPr/>
          <p:nvPr userDrawn="1"/>
        </p:nvSpPr>
        <p:spPr>
          <a:xfrm rot="5400000">
            <a:off x="92079" y="858302"/>
            <a:ext cx="340184" cy="524342"/>
          </a:xfrm>
          <a:prstGeom prst="round2SameRect">
            <a:avLst>
              <a:gd name="adj1" fmla="val 50000"/>
              <a:gd name="adj2"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652463" y="6191250"/>
            <a:ext cx="614363" cy="4762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0168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5" r:id="rId3"/>
    <p:sldLayoutId id="2147483686" r:id="rId4"/>
    <p:sldLayoutId id="2147483651" r:id="rId5"/>
    <p:sldLayoutId id="2147483652" r:id="rId6"/>
    <p:sldLayoutId id="2147483653" r:id="rId7"/>
    <p:sldLayoutId id="2147483654" r:id="rId8"/>
    <p:sldLayoutId id="2147483655" r:id="rId9"/>
    <p:sldLayoutId id="2147483656" r:id="rId10"/>
    <p:sldLayoutId id="2147483657" r:id="rId11"/>
  </p:sldLayoutIdLst>
  <p:hf sldNum="0" hdr="0" dt="0"/>
  <p:txStyles>
    <p:titleStyle>
      <a:lvl1pPr algn="l" defTabSz="914400" rtl="0" eaLnBrk="1" latinLnBrk="0" hangingPunct="1">
        <a:lnSpc>
          <a:spcPct val="90000"/>
        </a:lnSpc>
        <a:spcBef>
          <a:spcPct val="0"/>
        </a:spcBef>
        <a:buNone/>
        <a:defRPr sz="3600" kern="1200">
          <a:solidFill>
            <a:srgbClr val="7030A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AutoShape 3"/>
          <p:cNvSpPr>
            <a:spLocks noChangeAspect="1" noChangeArrowheads="1" noTextEdit="1"/>
          </p:cNvSpPr>
          <p:nvPr userDrawn="1"/>
        </p:nvSpPr>
        <p:spPr bwMode="auto">
          <a:xfrm>
            <a:off x="5980113" y="1484472"/>
            <a:ext cx="6211887" cy="537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userDrawn="1"/>
        </p:nvSpPr>
        <p:spPr bwMode="auto">
          <a:xfrm rot="10800000">
            <a:off x="4459" y="0"/>
            <a:ext cx="6205279" cy="8954683"/>
          </a:xfrm>
          <a:custGeom>
            <a:avLst/>
            <a:gdLst>
              <a:gd name="T0" fmla="*/ 0 w 1176"/>
              <a:gd name="T1" fmla="*/ 1073 h 1073"/>
              <a:gd name="T2" fmla="*/ 147 w 1176"/>
              <a:gd name="T3" fmla="*/ 735 h 1073"/>
              <a:gd name="T4" fmla="*/ 370 w 1176"/>
              <a:gd name="T5" fmla="*/ 458 h 1073"/>
              <a:gd name="T6" fmla="*/ 652 w 1176"/>
              <a:gd name="T7" fmla="*/ 397 h 1073"/>
              <a:gd name="T8" fmla="*/ 1176 w 1176"/>
              <a:gd name="T9" fmla="*/ 68 h 1073"/>
              <a:gd name="T10" fmla="*/ 1176 w 1176"/>
              <a:gd name="T11" fmla="*/ 1073 h 1073"/>
              <a:gd name="T12" fmla="*/ 0 w 1176"/>
              <a:gd name="T13" fmla="*/ 1073 h 1073"/>
            </a:gdLst>
            <a:ahLst/>
            <a:cxnLst>
              <a:cxn ang="0">
                <a:pos x="T0" y="T1"/>
              </a:cxn>
              <a:cxn ang="0">
                <a:pos x="T2" y="T3"/>
              </a:cxn>
              <a:cxn ang="0">
                <a:pos x="T4" y="T5"/>
              </a:cxn>
              <a:cxn ang="0">
                <a:pos x="T6" y="T7"/>
              </a:cxn>
              <a:cxn ang="0">
                <a:pos x="T8" y="T9"/>
              </a:cxn>
              <a:cxn ang="0">
                <a:pos x="T10" y="T11"/>
              </a:cxn>
              <a:cxn ang="0">
                <a:pos x="T12" y="T13"/>
              </a:cxn>
            </a:cxnLst>
            <a:rect l="0" t="0" r="r" b="b"/>
            <a:pathLst>
              <a:path w="1176" h="1073">
                <a:moveTo>
                  <a:pt x="0" y="1073"/>
                </a:moveTo>
                <a:cubicBezTo>
                  <a:pt x="0" y="1073"/>
                  <a:pt x="250" y="1035"/>
                  <a:pt x="147" y="735"/>
                </a:cubicBezTo>
                <a:cubicBezTo>
                  <a:pt x="44" y="435"/>
                  <a:pt x="221" y="421"/>
                  <a:pt x="370" y="458"/>
                </a:cubicBezTo>
                <a:cubicBezTo>
                  <a:pt x="520" y="496"/>
                  <a:pt x="623" y="510"/>
                  <a:pt x="652" y="397"/>
                </a:cubicBezTo>
                <a:cubicBezTo>
                  <a:pt x="681" y="285"/>
                  <a:pt x="721" y="0"/>
                  <a:pt x="1176" y="68"/>
                </a:cubicBezTo>
                <a:cubicBezTo>
                  <a:pt x="1176" y="1073"/>
                  <a:pt x="1176" y="1073"/>
                  <a:pt x="1176" y="1073"/>
                </a:cubicBezTo>
                <a:lnTo>
                  <a:pt x="0" y="1073"/>
                </a:lnTo>
                <a:close/>
              </a:path>
            </a:pathLst>
          </a:custGeom>
          <a:solidFill>
            <a:srgbClr val="C8BEFF"/>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12" name="Freeform 9"/>
          <p:cNvSpPr>
            <a:spLocks/>
          </p:cNvSpPr>
          <p:nvPr userDrawn="1"/>
        </p:nvSpPr>
        <p:spPr bwMode="auto">
          <a:xfrm>
            <a:off x="11200411" y="414514"/>
            <a:ext cx="724646" cy="216279"/>
          </a:xfrm>
          <a:custGeom>
            <a:avLst/>
            <a:gdLst>
              <a:gd name="T0" fmla="*/ 137 w 137"/>
              <a:gd name="T1" fmla="*/ 41 h 41"/>
              <a:gd name="T2" fmla="*/ 0 w 137"/>
              <a:gd name="T3" fmla="*/ 41 h 41"/>
              <a:gd name="T4" fmla="*/ 46 w 137"/>
              <a:gd name="T5" fmla="*/ 0 h 41"/>
              <a:gd name="T6" fmla="*/ 91 w 137"/>
              <a:gd name="T7" fmla="*/ 25 h 41"/>
              <a:gd name="T8" fmla="*/ 137 w 137"/>
              <a:gd name="T9" fmla="*/ 41 h 41"/>
            </a:gdLst>
            <a:ahLst/>
            <a:cxnLst>
              <a:cxn ang="0">
                <a:pos x="T0" y="T1"/>
              </a:cxn>
              <a:cxn ang="0">
                <a:pos x="T2" y="T3"/>
              </a:cxn>
              <a:cxn ang="0">
                <a:pos x="T4" y="T5"/>
              </a:cxn>
              <a:cxn ang="0">
                <a:pos x="T6" y="T7"/>
              </a:cxn>
              <a:cxn ang="0">
                <a:pos x="T8" y="T9"/>
              </a:cxn>
            </a:cxnLst>
            <a:rect l="0" t="0" r="r" b="b"/>
            <a:pathLst>
              <a:path w="137" h="41">
                <a:moveTo>
                  <a:pt x="137" y="41"/>
                </a:moveTo>
                <a:cubicBezTo>
                  <a:pt x="0" y="41"/>
                  <a:pt x="0" y="41"/>
                  <a:pt x="0" y="41"/>
                </a:cubicBezTo>
                <a:cubicBezTo>
                  <a:pt x="0" y="41"/>
                  <a:pt x="10" y="0"/>
                  <a:pt x="46" y="0"/>
                </a:cubicBezTo>
                <a:cubicBezTo>
                  <a:pt x="72" y="0"/>
                  <a:pt x="85" y="16"/>
                  <a:pt x="91" y="25"/>
                </a:cubicBezTo>
                <a:cubicBezTo>
                  <a:pt x="101" y="21"/>
                  <a:pt x="123" y="16"/>
                  <a:pt x="137"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Placeholder 1"/>
          <p:cNvSpPr>
            <a:spLocks noGrp="1"/>
          </p:cNvSpPr>
          <p:nvPr>
            <p:ph type="title"/>
          </p:nvPr>
        </p:nvSpPr>
        <p:spPr>
          <a:xfrm>
            <a:off x="711074" y="826544"/>
            <a:ext cx="8374982" cy="5878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5716526" y="1863724"/>
            <a:ext cx="5977097"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ound Same Side Corner Rectangle 12"/>
          <p:cNvSpPr/>
          <p:nvPr userDrawn="1"/>
        </p:nvSpPr>
        <p:spPr>
          <a:xfrm rot="5400000">
            <a:off x="92079" y="858302"/>
            <a:ext cx="340184" cy="524342"/>
          </a:xfrm>
          <a:prstGeom prst="round2SameRect">
            <a:avLst>
              <a:gd name="adj1" fmla="val 50000"/>
              <a:gd name="adj2"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652463" y="6191250"/>
            <a:ext cx="614363" cy="4762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25">
            <a:extLst>
              <a:ext uri="{FF2B5EF4-FFF2-40B4-BE49-F238E27FC236}">
                <a16:creationId xmlns:a16="http://schemas.microsoft.com/office/drawing/2014/main" id="{602F1504-0096-9317-1972-753D28A33DEA}"/>
              </a:ext>
            </a:extLst>
          </p:cNvPr>
          <p:cNvSpPr>
            <a:spLocks/>
          </p:cNvSpPr>
          <p:nvPr userDrawn="1"/>
        </p:nvSpPr>
        <p:spPr bwMode="auto">
          <a:xfrm>
            <a:off x="11023322" y="6388101"/>
            <a:ext cx="192759" cy="469899"/>
          </a:xfrm>
          <a:custGeom>
            <a:avLst/>
            <a:gdLst>
              <a:gd name="T0" fmla="*/ 1080 w 1229"/>
              <a:gd name="T1" fmla="*/ 0 h 2996"/>
              <a:gd name="T2" fmla="*/ 0 w 1229"/>
              <a:gd name="T3" fmla="*/ 2996 h 2996"/>
              <a:gd name="T4" fmla="*/ 149 w 1229"/>
              <a:gd name="T5" fmla="*/ 2996 h 2996"/>
              <a:gd name="T6" fmla="*/ 1229 w 1229"/>
              <a:gd name="T7" fmla="*/ 0 h 2996"/>
              <a:gd name="T8" fmla="*/ 1080 w 1229"/>
              <a:gd name="T9" fmla="*/ 0 h 2996"/>
            </a:gdLst>
            <a:ahLst/>
            <a:cxnLst>
              <a:cxn ang="0">
                <a:pos x="T0" y="T1"/>
              </a:cxn>
              <a:cxn ang="0">
                <a:pos x="T2" y="T3"/>
              </a:cxn>
              <a:cxn ang="0">
                <a:pos x="T4" y="T5"/>
              </a:cxn>
              <a:cxn ang="0">
                <a:pos x="T6" y="T7"/>
              </a:cxn>
              <a:cxn ang="0">
                <a:pos x="T8" y="T9"/>
              </a:cxn>
            </a:cxnLst>
            <a:rect l="0" t="0" r="r" b="b"/>
            <a:pathLst>
              <a:path w="1229" h="2996">
                <a:moveTo>
                  <a:pt x="1080" y="0"/>
                </a:moveTo>
                <a:lnTo>
                  <a:pt x="0" y="2996"/>
                </a:lnTo>
                <a:lnTo>
                  <a:pt x="149" y="2996"/>
                </a:lnTo>
                <a:lnTo>
                  <a:pt x="1229" y="0"/>
                </a:lnTo>
                <a:lnTo>
                  <a:pt x="1080" y="0"/>
                </a:lnTo>
                <a:close/>
              </a:path>
            </a:pathLst>
          </a:custGeom>
          <a:solidFill>
            <a:srgbClr val="7030A0"/>
          </a:solidFill>
          <a:ln w="1588" cap="flat">
            <a:solidFill>
              <a:srgbClr val="7030A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TextBox 7">
            <a:extLst>
              <a:ext uri="{FF2B5EF4-FFF2-40B4-BE49-F238E27FC236}">
                <a16:creationId xmlns:a16="http://schemas.microsoft.com/office/drawing/2014/main" id="{ABF67C96-C6B7-D6B3-26DA-B81636084A0D}"/>
              </a:ext>
            </a:extLst>
          </p:cNvPr>
          <p:cNvSpPr txBox="1"/>
          <p:nvPr userDrawn="1"/>
        </p:nvSpPr>
        <p:spPr>
          <a:xfrm>
            <a:off x="11225825" y="6472591"/>
            <a:ext cx="227444" cy="123111"/>
          </a:xfrm>
          <a:prstGeom prst="rect">
            <a:avLst/>
          </a:prstGeom>
          <a:noFill/>
        </p:spPr>
        <p:txBody>
          <a:bodyPr wrap="square" lIns="0" tIns="0" rIns="0" bIns="0" rtlCol="0">
            <a:spAutoFit/>
          </a:bodyPr>
          <a:lstStyle/>
          <a:p>
            <a:pPr algn="r"/>
            <a:fld id="{B5D67274-A358-4A3D-B8D0-184382E74259}" type="slidenum">
              <a:rPr lang="en-US" sz="800" smtClean="0">
                <a:solidFill>
                  <a:schemeClr val="bg2">
                    <a:lumMod val="25000"/>
                  </a:schemeClr>
                </a:solidFill>
                <a:latin typeface="Lato" panose="020F0502020204030203" pitchFamily="34" charset="0"/>
              </a:rPr>
              <a:pPr algn="r"/>
              <a:t>‹N°›</a:t>
            </a:fld>
            <a:endParaRPr lang="en-US" sz="800">
              <a:solidFill>
                <a:schemeClr val="bg2">
                  <a:lumMod val="25000"/>
                </a:schemeClr>
              </a:solidFill>
              <a:latin typeface="Lato" panose="020F0502020204030203" pitchFamily="34" charset="0"/>
            </a:endParaRPr>
          </a:p>
        </p:txBody>
      </p:sp>
      <p:sp>
        <p:nvSpPr>
          <p:cNvPr id="9" name="TextBox 9">
            <a:extLst>
              <a:ext uri="{FF2B5EF4-FFF2-40B4-BE49-F238E27FC236}">
                <a16:creationId xmlns:a16="http://schemas.microsoft.com/office/drawing/2014/main" id="{5E770E7A-C36C-E288-E344-0C2F33A60B80}"/>
              </a:ext>
            </a:extLst>
          </p:cNvPr>
          <p:cNvSpPr txBox="1"/>
          <p:nvPr userDrawn="1"/>
        </p:nvSpPr>
        <p:spPr>
          <a:xfrm>
            <a:off x="8523798" y="6472591"/>
            <a:ext cx="2396120" cy="123111"/>
          </a:xfrm>
          <a:prstGeom prst="rect">
            <a:avLst/>
          </a:prstGeom>
          <a:noFill/>
        </p:spPr>
        <p:txBody>
          <a:bodyPr wrap="square" lIns="0" tIns="0" rIns="0" bIns="0" rtlCol="0">
            <a:spAutoFit/>
          </a:bodyPr>
          <a:lstStyle/>
          <a:p>
            <a:pPr algn="r"/>
            <a:r>
              <a:rPr lang="en-US" sz="800" err="1">
                <a:solidFill>
                  <a:schemeClr val="bg2">
                    <a:lumMod val="25000"/>
                  </a:schemeClr>
                </a:solidFill>
                <a:latin typeface="Lato" panose="020F0502020204030203" pitchFamily="34" charset="0"/>
              </a:rPr>
              <a:t>Gérald</a:t>
            </a:r>
            <a:r>
              <a:rPr lang="en-US" sz="800">
                <a:solidFill>
                  <a:schemeClr val="bg2">
                    <a:lumMod val="25000"/>
                  </a:schemeClr>
                </a:solidFill>
                <a:latin typeface="Lato" panose="020F0502020204030203" pitchFamily="34" charset="0"/>
              </a:rPr>
              <a:t> LARONCHE – 14 </a:t>
            </a:r>
            <a:r>
              <a:rPr lang="en-US" sz="800" err="1">
                <a:solidFill>
                  <a:schemeClr val="bg2">
                    <a:lumMod val="25000"/>
                  </a:schemeClr>
                </a:solidFill>
                <a:latin typeface="Lato" panose="020F0502020204030203" pitchFamily="34" charset="0"/>
              </a:rPr>
              <a:t>juin</a:t>
            </a:r>
            <a:r>
              <a:rPr lang="en-US" sz="800">
                <a:solidFill>
                  <a:schemeClr val="bg2">
                    <a:lumMod val="25000"/>
                  </a:schemeClr>
                </a:solidFill>
                <a:latin typeface="Lato" panose="020F0502020204030203" pitchFamily="34" charset="0"/>
              </a:rPr>
              <a:t> 2023</a:t>
            </a:r>
            <a:endParaRPr lang="en-US" sz="800" b="1">
              <a:solidFill>
                <a:schemeClr val="accent1"/>
              </a:solidFill>
              <a:latin typeface="Lato" panose="020F0502020204030203" pitchFamily="34" charset="0"/>
            </a:endParaRPr>
          </a:p>
        </p:txBody>
      </p:sp>
    </p:spTree>
    <p:extLst>
      <p:ext uri="{BB962C8B-B14F-4D97-AF65-F5344CB8AC3E}">
        <p14:creationId xmlns:p14="http://schemas.microsoft.com/office/powerpoint/2010/main" val="11435179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0" r:id="rId5"/>
    <p:sldLayoutId id="2147483681" r:id="rId6"/>
    <p:sldLayoutId id="2147483683" r:id="rId7"/>
    <p:sldLayoutId id="2147483684" r:id="rId8"/>
  </p:sldLayoutIdLst>
  <p:hf sldNum="0" hdr="0" dt="0"/>
  <p:txStyles>
    <p:titleStyle>
      <a:lvl1pPr algn="l" defTabSz="914400" rtl="0" eaLnBrk="1" latinLnBrk="0" hangingPunct="1">
        <a:lnSpc>
          <a:spcPct val="90000"/>
        </a:lnSpc>
        <a:spcBef>
          <a:spcPct val="0"/>
        </a:spcBef>
        <a:buNone/>
        <a:defRPr sz="3600" kern="1200">
          <a:solidFill>
            <a:srgbClr val="7030A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5" name="Image 4" descr="Une image contenant capture d’écran, obscurité, léger, nuit&#10;&#10;Description générée automatiquement">
            <a:extLst>
              <a:ext uri="{FF2B5EF4-FFF2-40B4-BE49-F238E27FC236}">
                <a16:creationId xmlns:a16="http://schemas.microsoft.com/office/drawing/2014/main" id="{89BDFB2A-F75D-A927-3B5B-41A0031DD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1998" cy="6858000"/>
          </a:xfrm>
          <a:prstGeom prst="rect">
            <a:avLst/>
          </a:prstGeom>
        </p:spPr>
      </p:pic>
      <p:sp>
        <p:nvSpPr>
          <p:cNvPr id="11" name="Rectangle 10"/>
          <p:cNvSpPr/>
          <p:nvPr/>
        </p:nvSpPr>
        <p:spPr>
          <a:xfrm>
            <a:off x="-1" y="0"/>
            <a:ext cx="12191999" cy="6858000"/>
          </a:xfrm>
          <a:prstGeom prst="rect">
            <a:avLst/>
          </a:prstGeom>
          <a:solidFill>
            <a:srgbClr val="7030A0">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7030A0"/>
              </a:solidFill>
            </a:endParaRPr>
          </a:p>
        </p:txBody>
      </p:sp>
      <p:sp>
        <p:nvSpPr>
          <p:cNvPr id="2" name="Title 1"/>
          <p:cNvSpPr>
            <a:spLocks noGrp="1"/>
          </p:cNvSpPr>
          <p:nvPr>
            <p:ph type="ctrTitle"/>
          </p:nvPr>
        </p:nvSpPr>
        <p:spPr>
          <a:xfrm>
            <a:off x="630621" y="2031509"/>
            <a:ext cx="11035862" cy="2462981"/>
          </a:xfrm>
        </p:spPr>
        <p:txBody>
          <a:bodyPr>
            <a:noAutofit/>
          </a:bodyPr>
          <a:lstStyle/>
          <a:p>
            <a:pPr>
              <a:lnSpc>
                <a:spcPct val="100000"/>
              </a:lnSpc>
            </a:pPr>
            <a:r>
              <a:rPr lang="fr-FR" sz="4800" b="1">
                <a:solidFill>
                  <a:srgbClr val="FFE600"/>
                </a:solidFill>
              </a:rPr>
              <a:t>La technologie : </a:t>
            </a:r>
            <a:br>
              <a:rPr lang="fr-FR" sz="4800" b="1">
                <a:solidFill>
                  <a:srgbClr val="FFE600"/>
                </a:solidFill>
              </a:rPr>
            </a:br>
            <a:r>
              <a:rPr lang="fr-FR" sz="4800" b="1">
                <a:solidFill>
                  <a:schemeClr val="bg1"/>
                </a:solidFill>
              </a:rPr>
              <a:t>une évolution dans le domaine de l’informatique</a:t>
            </a:r>
            <a:endParaRPr lang="fr-FR" sz="1100" b="1">
              <a:solidFill>
                <a:schemeClr val="bg1"/>
              </a:solidFill>
            </a:endParaRPr>
          </a:p>
        </p:txBody>
      </p:sp>
      <p:sp>
        <p:nvSpPr>
          <p:cNvPr id="8" name="Title 1"/>
          <p:cNvSpPr txBox="1">
            <a:spLocks/>
          </p:cNvSpPr>
          <p:nvPr/>
        </p:nvSpPr>
        <p:spPr>
          <a:xfrm>
            <a:off x="3531010" y="1445668"/>
            <a:ext cx="5341374" cy="44245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pPr>
              <a:lnSpc>
                <a:spcPct val="100000"/>
              </a:lnSpc>
            </a:pPr>
            <a:r>
              <a:rPr lang="fr-FR" sz="2000" b="1">
                <a:solidFill>
                  <a:schemeClr val="bg1"/>
                </a:solidFill>
              </a:rPr>
              <a:t>Gérald LARONCHE</a:t>
            </a:r>
          </a:p>
          <a:p>
            <a:pPr>
              <a:lnSpc>
                <a:spcPct val="100000"/>
              </a:lnSpc>
            </a:pPr>
            <a:r>
              <a:rPr lang="fr-FR" sz="1600">
                <a:solidFill>
                  <a:schemeClr val="bg1"/>
                </a:solidFill>
                <a:latin typeface="+mn-lt"/>
              </a:rPr>
              <a:t>Mastère Architecture des SI</a:t>
            </a:r>
            <a:endParaRPr lang="fr-FR" sz="700">
              <a:solidFill>
                <a:schemeClr val="bg1"/>
              </a:solidFill>
              <a:latin typeface="+mn-lt"/>
            </a:endParaRPr>
          </a:p>
        </p:txBody>
      </p:sp>
      <p:sp>
        <p:nvSpPr>
          <p:cNvPr id="10" name="Rectangle 9"/>
          <p:cNvSpPr/>
          <p:nvPr/>
        </p:nvSpPr>
        <p:spPr>
          <a:xfrm>
            <a:off x="5465080" y="714329"/>
            <a:ext cx="1479892" cy="369332"/>
          </a:xfrm>
          <a:prstGeom prst="rect">
            <a:avLst/>
          </a:prstGeom>
        </p:spPr>
        <p:txBody>
          <a:bodyPr wrap="none">
            <a:spAutoFit/>
          </a:bodyPr>
          <a:lstStyle/>
          <a:p>
            <a:r>
              <a:rPr lang="fr-FR">
                <a:solidFill>
                  <a:schemeClr val="bg1"/>
                </a:solidFill>
              </a:rPr>
              <a:t>14 juin 2024</a:t>
            </a:r>
          </a:p>
        </p:txBody>
      </p:sp>
      <p:pic>
        <p:nvPicPr>
          <p:cNvPr id="4" name="Graphique 3">
            <a:extLst>
              <a:ext uri="{FF2B5EF4-FFF2-40B4-BE49-F238E27FC236}">
                <a16:creationId xmlns:a16="http://schemas.microsoft.com/office/drawing/2014/main" id="{FB6A04B5-5612-7166-BF9B-5A551498125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66588" y="5840364"/>
            <a:ext cx="1668862" cy="606614"/>
          </a:xfrm>
          <a:prstGeom prst="rect">
            <a:avLst/>
          </a:prstGeom>
        </p:spPr>
      </p:pic>
    </p:spTree>
    <p:extLst>
      <p:ext uri="{BB962C8B-B14F-4D97-AF65-F5344CB8AC3E}">
        <p14:creationId xmlns:p14="http://schemas.microsoft.com/office/powerpoint/2010/main" val="1271152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Des enjeux économiques</a:t>
            </a:r>
          </a:p>
        </p:txBody>
      </p:sp>
      <p:sp>
        <p:nvSpPr>
          <p:cNvPr id="4" name="Rectangle 3"/>
          <p:cNvSpPr/>
          <p:nvPr/>
        </p:nvSpPr>
        <p:spPr>
          <a:xfrm>
            <a:off x="625631" y="532400"/>
            <a:ext cx="2911374" cy="461024"/>
          </a:xfrm>
          <a:prstGeom prst="rect">
            <a:avLst/>
          </a:prstGeom>
        </p:spPr>
        <p:txBody>
          <a:bodyPr wrap="none">
            <a:spAutoFit/>
          </a:bodyPr>
          <a:lstStyle/>
          <a:p>
            <a:pPr>
              <a:lnSpc>
                <a:spcPct val="150000"/>
              </a:lnSpc>
            </a:pPr>
            <a:r>
              <a:rPr lang="fr-FR">
                <a:solidFill>
                  <a:schemeClr val="bg1">
                    <a:lumMod val="75000"/>
                  </a:schemeClr>
                </a:solidFill>
                <a:latin typeface="+mj-lt"/>
              </a:rPr>
              <a:t>Résultats et solutions</a:t>
            </a:r>
          </a:p>
        </p:txBody>
      </p:sp>
      <p:sp>
        <p:nvSpPr>
          <p:cNvPr id="5" name="Rectangle 4">
            <a:extLst>
              <a:ext uri="{FF2B5EF4-FFF2-40B4-BE49-F238E27FC236}">
                <a16:creationId xmlns:a16="http://schemas.microsoft.com/office/drawing/2014/main" id="{A6097B4A-CE89-0FEE-56F3-A2E3CCB5EC5A}"/>
              </a:ext>
            </a:extLst>
          </p:cNvPr>
          <p:cNvSpPr/>
          <p:nvPr/>
        </p:nvSpPr>
        <p:spPr>
          <a:xfrm>
            <a:off x="626229" y="3182871"/>
            <a:ext cx="5018869" cy="2031325"/>
          </a:xfrm>
          <a:prstGeom prst="rect">
            <a:avLst/>
          </a:prstGeom>
        </p:spPr>
        <p:txBody>
          <a:bodyPr wrap="square">
            <a:spAutoFit/>
          </a:bodyPr>
          <a:lstStyle/>
          <a:p>
            <a:pPr marL="285750" indent="-285750">
              <a:buFont typeface="Wingdings" pitchFamily="2" charset="2"/>
              <a:buChar char="v"/>
            </a:pPr>
            <a:r>
              <a:rPr lang="fr-FR">
                <a:solidFill>
                  <a:schemeClr val="tx2"/>
                </a:solidFill>
              </a:rPr>
              <a:t>Perte de savoir-faire</a:t>
            </a:r>
          </a:p>
          <a:p>
            <a:pPr marL="285750" indent="-285750">
              <a:buFont typeface="Wingdings" pitchFamily="2" charset="2"/>
              <a:buChar char="v"/>
            </a:pPr>
            <a:endParaRPr lang="fr-FR">
              <a:solidFill>
                <a:schemeClr val="tx2"/>
              </a:solidFill>
            </a:endParaRPr>
          </a:p>
          <a:p>
            <a:pPr marL="285750" indent="-285750">
              <a:buFont typeface="Wingdings" pitchFamily="2" charset="2"/>
              <a:buChar char="v"/>
            </a:pPr>
            <a:r>
              <a:rPr lang="fr-FR">
                <a:solidFill>
                  <a:schemeClr val="tx2"/>
                </a:solidFill>
              </a:rPr>
              <a:t>Évolution des emplois</a:t>
            </a:r>
          </a:p>
          <a:p>
            <a:pPr marL="285750" indent="-285750">
              <a:buFont typeface="Wingdings" pitchFamily="2" charset="2"/>
              <a:buChar char="v"/>
            </a:pPr>
            <a:endParaRPr lang="fr-FR">
              <a:solidFill>
                <a:schemeClr val="tx2"/>
              </a:solidFill>
            </a:endParaRPr>
          </a:p>
          <a:p>
            <a:pPr marL="285750" indent="-285750">
              <a:buFont typeface="Wingdings" pitchFamily="2" charset="2"/>
              <a:buChar char="v"/>
            </a:pPr>
            <a:r>
              <a:rPr lang="fr-FR">
                <a:solidFill>
                  <a:srgbClr val="7030A0"/>
                </a:solidFill>
              </a:rPr>
              <a:t>Impact écologique</a:t>
            </a:r>
          </a:p>
          <a:p>
            <a:pPr marL="285750" indent="-285750">
              <a:buFont typeface="Wingdings" pitchFamily="2" charset="2"/>
              <a:buChar char="v"/>
            </a:pPr>
            <a:endParaRPr lang="fr-FR">
              <a:solidFill>
                <a:schemeClr val="accent1"/>
              </a:solidFill>
            </a:endParaRPr>
          </a:p>
          <a:p>
            <a:pPr marL="285750" indent="-285750">
              <a:buFont typeface="Wingdings" pitchFamily="2" charset="2"/>
              <a:buChar char="v"/>
            </a:pPr>
            <a:r>
              <a:rPr lang="fr-FR">
                <a:solidFill>
                  <a:srgbClr val="7030A0"/>
                </a:solidFill>
              </a:rPr>
              <a:t>Délocalisation</a:t>
            </a:r>
          </a:p>
        </p:txBody>
      </p:sp>
      <p:sp>
        <p:nvSpPr>
          <p:cNvPr id="6" name="Rectangle 5">
            <a:extLst>
              <a:ext uri="{FF2B5EF4-FFF2-40B4-BE49-F238E27FC236}">
                <a16:creationId xmlns:a16="http://schemas.microsoft.com/office/drawing/2014/main" id="{ED14F24A-4990-12B3-C240-72116A51A88F}"/>
              </a:ext>
            </a:extLst>
          </p:cNvPr>
          <p:cNvSpPr/>
          <p:nvPr/>
        </p:nvSpPr>
        <p:spPr>
          <a:xfrm>
            <a:off x="623848" y="1302733"/>
            <a:ext cx="9022022" cy="461024"/>
          </a:xfrm>
          <a:prstGeom prst="rect">
            <a:avLst/>
          </a:prstGeom>
        </p:spPr>
        <p:txBody>
          <a:bodyPr wrap="none">
            <a:spAutoFit/>
          </a:bodyPr>
          <a:lstStyle/>
          <a:p>
            <a:pPr>
              <a:lnSpc>
                <a:spcPct val="150000"/>
              </a:lnSpc>
            </a:pPr>
            <a:r>
              <a:rPr lang="fr-FR">
                <a:solidFill>
                  <a:srgbClr val="C8BEFF"/>
                </a:solidFill>
                <a:latin typeface="+mj-lt"/>
              </a:rPr>
              <a:t>L’exemple de l’automatisation des chaines de production automobile</a:t>
            </a:r>
          </a:p>
        </p:txBody>
      </p:sp>
      <p:sp>
        <p:nvSpPr>
          <p:cNvPr id="9" name="ZoneTexte 8">
            <a:extLst>
              <a:ext uri="{FF2B5EF4-FFF2-40B4-BE49-F238E27FC236}">
                <a16:creationId xmlns:a16="http://schemas.microsoft.com/office/drawing/2014/main" id="{99D11DB7-C80C-CDEE-E5A0-98EBC9611739}"/>
              </a:ext>
            </a:extLst>
          </p:cNvPr>
          <p:cNvSpPr txBox="1"/>
          <p:nvPr/>
        </p:nvSpPr>
        <p:spPr>
          <a:xfrm>
            <a:off x="787179" y="5756744"/>
            <a:ext cx="4780476" cy="276999"/>
          </a:xfrm>
          <a:prstGeom prst="rect">
            <a:avLst/>
          </a:prstGeom>
          <a:noFill/>
        </p:spPr>
        <p:txBody>
          <a:bodyPr wrap="none" rtlCol="0">
            <a:spAutoFit/>
          </a:bodyPr>
          <a:lstStyle/>
          <a:p>
            <a:r>
              <a:rPr lang="fr-FR" sz="1200" i="1">
                <a:solidFill>
                  <a:schemeClr val="tx1">
                    <a:lumMod val="65000"/>
                    <a:lumOff val="35000"/>
                  </a:schemeClr>
                </a:solidFill>
              </a:rPr>
              <a:t>Source schéma : Métiers les plus menacés par l'automatisation - </a:t>
            </a:r>
            <a:r>
              <a:rPr lang="fr-FR" sz="1200" i="1" err="1">
                <a:solidFill>
                  <a:schemeClr val="tx1">
                    <a:lumMod val="65000"/>
                    <a:lumOff val="35000"/>
                  </a:schemeClr>
                </a:solidFill>
              </a:rPr>
              <a:t>Statista</a:t>
            </a:r>
            <a:endParaRPr lang="fr-FR" sz="1200" i="1">
              <a:solidFill>
                <a:schemeClr val="tx1">
                  <a:lumMod val="65000"/>
                  <a:lumOff val="35000"/>
                </a:schemeClr>
              </a:solidFill>
            </a:endParaRPr>
          </a:p>
        </p:txBody>
      </p:sp>
      <p:sp>
        <p:nvSpPr>
          <p:cNvPr id="3" name="Rectangle 2">
            <a:extLst>
              <a:ext uri="{FF2B5EF4-FFF2-40B4-BE49-F238E27FC236}">
                <a16:creationId xmlns:a16="http://schemas.microsoft.com/office/drawing/2014/main" id="{8DFFAF5C-7FCA-131A-F076-4DE725351CF6}"/>
              </a:ext>
            </a:extLst>
          </p:cNvPr>
          <p:cNvSpPr/>
          <p:nvPr/>
        </p:nvSpPr>
        <p:spPr>
          <a:xfrm>
            <a:off x="625631" y="2455793"/>
            <a:ext cx="1398140" cy="461024"/>
          </a:xfrm>
          <a:prstGeom prst="rect">
            <a:avLst/>
          </a:prstGeom>
        </p:spPr>
        <p:txBody>
          <a:bodyPr wrap="none">
            <a:spAutoFit/>
          </a:bodyPr>
          <a:lstStyle/>
          <a:p>
            <a:pPr>
              <a:lnSpc>
                <a:spcPct val="150000"/>
              </a:lnSpc>
            </a:pPr>
            <a:r>
              <a:rPr lang="fr-FR">
                <a:solidFill>
                  <a:srgbClr val="7030A0"/>
                </a:solidFill>
                <a:latin typeface="+mj-lt"/>
              </a:rPr>
              <a:t>Les freins</a:t>
            </a:r>
          </a:p>
        </p:txBody>
      </p:sp>
      <p:pic>
        <p:nvPicPr>
          <p:cNvPr id="7" name="Image1">
            <a:extLst>
              <a:ext uri="{FF2B5EF4-FFF2-40B4-BE49-F238E27FC236}">
                <a16:creationId xmlns:a16="http://schemas.microsoft.com/office/drawing/2014/main" id="{30CDFE3A-BEAB-5464-6EDA-92A28E9A71C3}"/>
              </a:ext>
            </a:extLst>
          </p:cNvPr>
          <p:cNvPicPr/>
          <p:nvPr/>
        </p:nvPicPr>
        <p:blipFill rotWithShape="1">
          <a:blip r:embed="rId3" cstate="print">
            <a:lum/>
            <a:alphaModFix/>
            <a:extLst>
              <a:ext uri="{28A0092B-C50C-407E-A947-70E740481C1C}">
                <a14:useLocalDpi xmlns:a14="http://schemas.microsoft.com/office/drawing/2010/main" val="0"/>
              </a:ext>
            </a:extLst>
          </a:blip>
          <a:srcRect t="10223" b="10760"/>
          <a:stretch/>
        </p:blipFill>
        <p:spPr>
          <a:xfrm>
            <a:off x="5900832" y="2794108"/>
            <a:ext cx="4826941" cy="2555068"/>
          </a:xfrm>
          <a:prstGeom prst="rect">
            <a:avLst/>
          </a:prstGeom>
        </p:spPr>
      </p:pic>
      <p:sp>
        <p:nvSpPr>
          <p:cNvPr id="10" name="ZoneTexte 9">
            <a:extLst>
              <a:ext uri="{FF2B5EF4-FFF2-40B4-BE49-F238E27FC236}">
                <a16:creationId xmlns:a16="http://schemas.microsoft.com/office/drawing/2014/main" id="{DF748E69-E87C-EA6F-855B-88F0286F3BDD}"/>
              </a:ext>
            </a:extLst>
          </p:cNvPr>
          <p:cNvSpPr txBox="1"/>
          <p:nvPr/>
        </p:nvSpPr>
        <p:spPr>
          <a:xfrm>
            <a:off x="5848071" y="2455793"/>
            <a:ext cx="6099716" cy="261610"/>
          </a:xfrm>
          <a:prstGeom prst="rect">
            <a:avLst/>
          </a:prstGeom>
          <a:noFill/>
        </p:spPr>
        <p:txBody>
          <a:bodyPr wrap="square">
            <a:spAutoFit/>
          </a:bodyPr>
          <a:lstStyle/>
          <a:p>
            <a:r>
              <a:rPr lang="fr-FR" sz="1100" b="1" i="1"/>
              <a:t>Les métiers les plus menacés par l’automatisation</a:t>
            </a:r>
            <a:endParaRPr lang="fr-FR" b="1" i="1"/>
          </a:p>
        </p:txBody>
      </p:sp>
    </p:spTree>
    <p:extLst>
      <p:ext uri="{BB962C8B-B14F-4D97-AF65-F5344CB8AC3E}">
        <p14:creationId xmlns:p14="http://schemas.microsoft.com/office/powerpoint/2010/main" val="113279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Un atout pour les entreprises</a:t>
            </a:r>
          </a:p>
        </p:txBody>
      </p:sp>
      <p:sp>
        <p:nvSpPr>
          <p:cNvPr id="4" name="Rectangle 3"/>
          <p:cNvSpPr/>
          <p:nvPr/>
        </p:nvSpPr>
        <p:spPr>
          <a:xfrm>
            <a:off x="625631" y="532400"/>
            <a:ext cx="2911374" cy="461024"/>
          </a:xfrm>
          <a:prstGeom prst="rect">
            <a:avLst/>
          </a:prstGeom>
        </p:spPr>
        <p:txBody>
          <a:bodyPr wrap="none">
            <a:spAutoFit/>
          </a:bodyPr>
          <a:lstStyle/>
          <a:p>
            <a:pPr>
              <a:lnSpc>
                <a:spcPct val="150000"/>
              </a:lnSpc>
            </a:pPr>
            <a:r>
              <a:rPr lang="fr-FR">
                <a:solidFill>
                  <a:schemeClr val="bg1">
                    <a:lumMod val="75000"/>
                  </a:schemeClr>
                </a:solidFill>
                <a:latin typeface="+mj-lt"/>
              </a:rPr>
              <a:t>Résultats et solutions</a:t>
            </a:r>
          </a:p>
        </p:txBody>
      </p:sp>
      <p:sp>
        <p:nvSpPr>
          <p:cNvPr id="5" name="Rectangle 4">
            <a:extLst>
              <a:ext uri="{FF2B5EF4-FFF2-40B4-BE49-F238E27FC236}">
                <a16:creationId xmlns:a16="http://schemas.microsoft.com/office/drawing/2014/main" id="{0791C4AB-B753-2A46-45CC-DADDFA726619}"/>
              </a:ext>
            </a:extLst>
          </p:cNvPr>
          <p:cNvSpPr/>
          <p:nvPr/>
        </p:nvSpPr>
        <p:spPr>
          <a:xfrm>
            <a:off x="623848" y="1302733"/>
            <a:ext cx="5900974" cy="461024"/>
          </a:xfrm>
          <a:prstGeom prst="rect">
            <a:avLst/>
          </a:prstGeom>
        </p:spPr>
        <p:txBody>
          <a:bodyPr wrap="none">
            <a:spAutoFit/>
          </a:bodyPr>
          <a:lstStyle/>
          <a:p>
            <a:pPr>
              <a:lnSpc>
                <a:spcPct val="150000"/>
              </a:lnSpc>
            </a:pPr>
            <a:r>
              <a:rPr lang="fr-FR">
                <a:solidFill>
                  <a:srgbClr val="C8BEFF"/>
                </a:solidFill>
                <a:latin typeface="+mj-lt"/>
              </a:rPr>
              <a:t>L’exemple de la programmation informatique</a:t>
            </a:r>
          </a:p>
        </p:txBody>
      </p:sp>
      <p:sp>
        <p:nvSpPr>
          <p:cNvPr id="6" name="Rectangle 5">
            <a:extLst>
              <a:ext uri="{FF2B5EF4-FFF2-40B4-BE49-F238E27FC236}">
                <a16:creationId xmlns:a16="http://schemas.microsoft.com/office/drawing/2014/main" id="{0C4F99C5-A201-3521-2FD1-7CF0D574D152}"/>
              </a:ext>
            </a:extLst>
          </p:cNvPr>
          <p:cNvSpPr/>
          <p:nvPr/>
        </p:nvSpPr>
        <p:spPr>
          <a:xfrm>
            <a:off x="626229" y="3182871"/>
            <a:ext cx="5217980" cy="2031325"/>
          </a:xfrm>
          <a:prstGeom prst="rect">
            <a:avLst/>
          </a:prstGeom>
        </p:spPr>
        <p:txBody>
          <a:bodyPr wrap="square">
            <a:spAutoFit/>
          </a:bodyPr>
          <a:lstStyle/>
          <a:p>
            <a:pPr marL="285750" indent="-285750">
              <a:buFont typeface="Wingdings" pitchFamily="2" charset="2"/>
              <a:buChar char="v"/>
            </a:pPr>
            <a:r>
              <a:rPr lang="fr-FR">
                <a:solidFill>
                  <a:schemeClr val="tx2"/>
                </a:solidFill>
              </a:rPr>
              <a:t>Calcul à la main</a:t>
            </a:r>
          </a:p>
          <a:p>
            <a:pPr marL="285750" indent="-285750">
              <a:buFont typeface="Wingdings" pitchFamily="2" charset="2"/>
              <a:buChar char="v"/>
            </a:pPr>
            <a:endParaRPr lang="fr-FR">
              <a:solidFill>
                <a:schemeClr val="tx2"/>
              </a:solidFill>
            </a:endParaRPr>
          </a:p>
          <a:p>
            <a:pPr marL="285750" indent="-285750">
              <a:buFont typeface="Wingdings" pitchFamily="2" charset="2"/>
              <a:buChar char="v"/>
            </a:pPr>
            <a:r>
              <a:rPr lang="fr-FR">
                <a:solidFill>
                  <a:schemeClr val="tx2"/>
                </a:solidFill>
              </a:rPr>
              <a:t>Temps gagné par mois</a:t>
            </a:r>
          </a:p>
          <a:p>
            <a:pPr marL="285750" indent="-285750">
              <a:buFont typeface="Wingdings" pitchFamily="2" charset="2"/>
              <a:buChar char="v"/>
            </a:pPr>
            <a:endParaRPr lang="fr-FR">
              <a:solidFill>
                <a:schemeClr val="accent1"/>
              </a:solidFill>
            </a:endParaRPr>
          </a:p>
          <a:p>
            <a:pPr marL="285750" indent="-285750">
              <a:buFont typeface="Wingdings" pitchFamily="2" charset="2"/>
              <a:buChar char="v"/>
            </a:pPr>
            <a:r>
              <a:rPr lang="fr-FR">
                <a:solidFill>
                  <a:srgbClr val="7030A0"/>
                </a:solidFill>
              </a:rPr>
              <a:t>Temps consacrer à d’autres projets</a:t>
            </a:r>
          </a:p>
          <a:p>
            <a:pPr marL="285750" indent="-285750">
              <a:buFont typeface="Wingdings" pitchFamily="2" charset="2"/>
              <a:buChar char="v"/>
            </a:pPr>
            <a:endParaRPr lang="fr-FR">
              <a:solidFill>
                <a:schemeClr val="tx2"/>
              </a:solidFill>
            </a:endParaRPr>
          </a:p>
          <a:p>
            <a:pPr marL="285750" indent="-285750">
              <a:buFont typeface="Wingdings" pitchFamily="2" charset="2"/>
              <a:buChar char="v"/>
            </a:pPr>
            <a:r>
              <a:rPr lang="fr-FR" b="1">
                <a:solidFill>
                  <a:srgbClr val="7030A0"/>
                </a:solidFill>
              </a:rPr>
              <a:t>Travail répétitif</a:t>
            </a:r>
          </a:p>
        </p:txBody>
      </p:sp>
      <p:sp>
        <p:nvSpPr>
          <p:cNvPr id="3" name="Rectangle 2">
            <a:extLst>
              <a:ext uri="{FF2B5EF4-FFF2-40B4-BE49-F238E27FC236}">
                <a16:creationId xmlns:a16="http://schemas.microsoft.com/office/drawing/2014/main" id="{A591C8E2-1402-4949-870C-BA49AF3F73BF}"/>
              </a:ext>
            </a:extLst>
          </p:cNvPr>
          <p:cNvSpPr/>
          <p:nvPr/>
        </p:nvSpPr>
        <p:spPr>
          <a:xfrm>
            <a:off x="5286461" y="3182871"/>
            <a:ext cx="5217980" cy="2031325"/>
          </a:xfrm>
          <a:prstGeom prst="rect">
            <a:avLst/>
          </a:prstGeom>
        </p:spPr>
        <p:txBody>
          <a:bodyPr wrap="square">
            <a:spAutoFit/>
          </a:bodyPr>
          <a:lstStyle/>
          <a:p>
            <a:pPr marL="285750" indent="-285750">
              <a:buFont typeface="Wingdings" pitchFamily="2" charset="2"/>
              <a:buChar char="v"/>
            </a:pPr>
            <a:r>
              <a:rPr lang="fr-FR" b="1">
                <a:solidFill>
                  <a:schemeClr val="tx2"/>
                </a:solidFill>
              </a:rPr>
              <a:t>Rapidité d’exécution</a:t>
            </a:r>
          </a:p>
          <a:p>
            <a:pPr marL="285750" indent="-285750">
              <a:buFont typeface="Wingdings" pitchFamily="2" charset="2"/>
              <a:buChar char="v"/>
            </a:pPr>
            <a:endParaRPr lang="fr-FR">
              <a:solidFill>
                <a:schemeClr val="tx2"/>
              </a:solidFill>
            </a:endParaRPr>
          </a:p>
          <a:p>
            <a:pPr marL="285750" indent="-285750">
              <a:buFont typeface="Wingdings" pitchFamily="2" charset="2"/>
              <a:buChar char="v"/>
            </a:pPr>
            <a:r>
              <a:rPr lang="fr-FR">
                <a:solidFill>
                  <a:schemeClr val="tx2"/>
                </a:solidFill>
              </a:rPr>
              <a:t>Facilité d’usage</a:t>
            </a:r>
          </a:p>
          <a:p>
            <a:pPr marL="285750" indent="-285750">
              <a:buFont typeface="Wingdings" pitchFamily="2" charset="2"/>
              <a:buChar char="v"/>
            </a:pPr>
            <a:endParaRPr lang="fr-FR">
              <a:solidFill>
                <a:schemeClr val="accent1"/>
              </a:solidFill>
            </a:endParaRPr>
          </a:p>
          <a:p>
            <a:pPr marL="285750" indent="-285750">
              <a:buFont typeface="Wingdings" pitchFamily="2" charset="2"/>
              <a:buChar char="v"/>
            </a:pPr>
            <a:r>
              <a:rPr lang="fr-FR">
                <a:solidFill>
                  <a:srgbClr val="7030A0"/>
                </a:solidFill>
              </a:rPr>
              <a:t>Réduction des erreurs</a:t>
            </a:r>
          </a:p>
          <a:p>
            <a:pPr marL="285750" indent="-285750">
              <a:buFont typeface="Wingdings" pitchFamily="2" charset="2"/>
              <a:buChar char="v"/>
            </a:pPr>
            <a:endParaRPr lang="fr-FR">
              <a:solidFill>
                <a:schemeClr val="tx2"/>
              </a:solidFill>
            </a:endParaRPr>
          </a:p>
          <a:p>
            <a:pPr marL="285750" indent="-285750">
              <a:buFont typeface="Wingdings" pitchFamily="2" charset="2"/>
              <a:buChar char="v"/>
            </a:pPr>
            <a:r>
              <a:rPr lang="fr-FR">
                <a:solidFill>
                  <a:srgbClr val="7030A0"/>
                </a:solidFill>
              </a:rPr>
              <a:t>Calcul automatique</a:t>
            </a:r>
          </a:p>
        </p:txBody>
      </p:sp>
      <p:sp>
        <p:nvSpPr>
          <p:cNvPr id="9" name="Rectangle 8">
            <a:extLst>
              <a:ext uri="{FF2B5EF4-FFF2-40B4-BE49-F238E27FC236}">
                <a16:creationId xmlns:a16="http://schemas.microsoft.com/office/drawing/2014/main" id="{A83EAA32-4E19-36BD-B7A2-0AFABE160571}"/>
              </a:ext>
            </a:extLst>
          </p:cNvPr>
          <p:cNvSpPr/>
          <p:nvPr/>
        </p:nvSpPr>
        <p:spPr>
          <a:xfrm>
            <a:off x="625631" y="2455793"/>
            <a:ext cx="934871" cy="461024"/>
          </a:xfrm>
          <a:prstGeom prst="rect">
            <a:avLst/>
          </a:prstGeom>
        </p:spPr>
        <p:txBody>
          <a:bodyPr wrap="none">
            <a:spAutoFit/>
          </a:bodyPr>
          <a:lstStyle/>
          <a:p>
            <a:pPr>
              <a:lnSpc>
                <a:spcPct val="150000"/>
              </a:lnSpc>
            </a:pPr>
            <a:r>
              <a:rPr lang="fr-FR">
                <a:solidFill>
                  <a:srgbClr val="7030A0"/>
                </a:solidFill>
                <a:latin typeface="+mj-lt"/>
              </a:rPr>
              <a:t>Avant</a:t>
            </a:r>
          </a:p>
        </p:txBody>
      </p:sp>
      <p:sp>
        <p:nvSpPr>
          <p:cNvPr id="10" name="Rectangle 9">
            <a:extLst>
              <a:ext uri="{FF2B5EF4-FFF2-40B4-BE49-F238E27FC236}">
                <a16:creationId xmlns:a16="http://schemas.microsoft.com/office/drawing/2014/main" id="{00873745-3B1D-63B4-4197-59F866EBF090}"/>
              </a:ext>
            </a:extLst>
          </p:cNvPr>
          <p:cNvSpPr/>
          <p:nvPr/>
        </p:nvSpPr>
        <p:spPr>
          <a:xfrm>
            <a:off x="5358052" y="2455793"/>
            <a:ext cx="918841" cy="461024"/>
          </a:xfrm>
          <a:prstGeom prst="rect">
            <a:avLst/>
          </a:prstGeom>
        </p:spPr>
        <p:txBody>
          <a:bodyPr wrap="none">
            <a:spAutoFit/>
          </a:bodyPr>
          <a:lstStyle/>
          <a:p>
            <a:pPr>
              <a:lnSpc>
                <a:spcPct val="150000"/>
              </a:lnSpc>
            </a:pPr>
            <a:r>
              <a:rPr lang="fr-FR">
                <a:solidFill>
                  <a:srgbClr val="7030A0"/>
                </a:solidFill>
                <a:latin typeface="+mj-lt"/>
              </a:rPr>
              <a:t>Après</a:t>
            </a:r>
          </a:p>
        </p:txBody>
      </p:sp>
    </p:spTree>
    <p:extLst>
      <p:ext uri="{BB962C8B-B14F-4D97-AF65-F5344CB8AC3E}">
        <p14:creationId xmlns:p14="http://schemas.microsoft.com/office/powerpoint/2010/main" val="3297346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Un atout pour les entreprises</a:t>
            </a:r>
          </a:p>
        </p:txBody>
      </p:sp>
      <p:sp>
        <p:nvSpPr>
          <p:cNvPr id="4" name="Rectangle 3"/>
          <p:cNvSpPr/>
          <p:nvPr/>
        </p:nvSpPr>
        <p:spPr>
          <a:xfrm>
            <a:off x="625631" y="532400"/>
            <a:ext cx="2911374" cy="461024"/>
          </a:xfrm>
          <a:prstGeom prst="rect">
            <a:avLst/>
          </a:prstGeom>
        </p:spPr>
        <p:txBody>
          <a:bodyPr wrap="none">
            <a:spAutoFit/>
          </a:bodyPr>
          <a:lstStyle/>
          <a:p>
            <a:pPr>
              <a:lnSpc>
                <a:spcPct val="150000"/>
              </a:lnSpc>
            </a:pPr>
            <a:r>
              <a:rPr lang="fr-FR">
                <a:solidFill>
                  <a:schemeClr val="bg1">
                    <a:lumMod val="75000"/>
                  </a:schemeClr>
                </a:solidFill>
                <a:latin typeface="+mj-lt"/>
              </a:rPr>
              <a:t>Résultats et solutions</a:t>
            </a:r>
          </a:p>
        </p:txBody>
      </p:sp>
      <p:sp>
        <p:nvSpPr>
          <p:cNvPr id="5" name="Rectangle 4">
            <a:extLst>
              <a:ext uri="{FF2B5EF4-FFF2-40B4-BE49-F238E27FC236}">
                <a16:creationId xmlns:a16="http://schemas.microsoft.com/office/drawing/2014/main" id="{0791C4AB-B753-2A46-45CC-DADDFA726619}"/>
              </a:ext>
            </a:extLst>
          </p:cNvPr>
          <p:cNvSpPr/>
          <p:nvPr/>
        </p:nvSpPr>
        <p:spPr>
          <a:xfrm>
            <a:off x="623848" y="1302733"/>
            <a:ext cx="5900974" cy="461024"/>
          </a:xfrm>
          <a:prstGeom prst="rect">
            <a:avLst/>
          </a:prstGeom>
        </p:spPr>
        <p:txBody>
          <a:bodyPr wrap="none">
            <a:spAutoFit/>
          </a:bodyPr>
          <a:lstStyle/>
          <a:p>
            <a:pPr>
              <a:lnSpc>
                <a:spcPct val="150000"/>
              </a:lnSpc>
            </a:pPr>
            <a:r>
              <a:rPr lang="fr-FR">
                <a:solidFill>
                  <a:srgbClr val="C8BEFF"/>
                </a:solidFill>
                <a:latin typeface="+mj-lt"/>
              </a:rPr>
              <a:t>L’exemple de la programmation informatique</a:t>
            </a:r>
          </a:p>
        </p:txBody>
      </p:sp>
      <p:sp>
        <p:nvSpPr>
          <p:cNvPr id="6" name="Rectangle 5">
            <a:extLst>
              <a:ext uri="{FF2B5EF4-FFF2-40B4-BE49-F238E27FC236}">
                <a16:creationId xmlns:a16="http://schemas.microsoft.com/office/drawing/2014/main" id="{0C4F99C5-A201-3521-2FD1-7CF0D574D152}"/>
              </a:ext>
            </a:extLst>
          </p:cNvPr>
          <p:cNvSpPr/>
          <p:nvPr/>
        </p:nvSpPr>
        <p:spPr>
          <a:xfrm>
            <a:off x="626229" y="3182871"/>
            <a:ext cx="5217980" cy="1477328"/>
          </a:xfrm>
          <a:prstGeom prst="rect">
            <a:avLst/>
          </a:prstGeom>
        </p:spPr>
        <p:txBody>
          <a:bodyPr wrap="square">
            <a:spAutoFit/>
          </a:bodyPr>
          <a:lstStyle/>
          <a:p>
            <a:pPr marL="285750" indent="-285750">
              <a:buFont typeface="Wingdings" pitchFamily="2" charset="2"/>
              <a:buChar char="v"/>
            </a:pPr>
            <a:r>
              <a:rPr lang="fr-FR">
                <a:solidFill>
                  <a:schemeClr val="tx2"/>
                </a:solidFill>
              </a:rPr>
              <a:t>Se sentir rassurer</a:t>
            </a:r>
          </a:p>
          <a:p>
            <a:pPr marL="285750" indent="-285750">
              <a:buFont typeface="Wingdings" pitchFamily="2" charset="2"/>
              <a:buChar char="v"/>
            </a:pPr>
            <a:endParaRPr lang="fr-FR">
              <a:solidFill>
                <a:schemeClr val="tx2"/>
              </a:solidFill>
            </a:endParaRPr>
          </a:p>
          <a:p>
            <a:pPr marL="285750" indent="-285750">
              <a:buFont typeface="Wingdings" pitchFamily="2" charset="2"/>
              <a:buChar char="v"/>
            </a:pPr>
            <a:r>
              <a:rPr lang="fr-FR">
                <a:solidFill>
                  <a:schemeClr val="tx2"/>
                </a:solidFill>
              </a:rPr>
              <a:t>Priorisation au travail de production</a:t>
            </a:r>
          </a:p>
          <a:p>
            <a:pPr marL="285750" indent="-285750">
              <a:buFont typeface="Wingdings" pitchFamily="2" charset="2"/>
              <a:buChar char="v"/>
            </a:pPr>
            <a:endParaRPr lang="fr-FR">
              <a:solidFill>
                <a:schemeClr val="accent1"/>
              </a:solidFill>
            </a:endParaRPr>
          </a:p>
          <a:p>
            <a:pPr marL="285750" indent="-285750">
              <a:buFont typeface="Wingdings" pitchFamily="2" charset="2"/>
              <a:buChar char="v"/>
            </a:pPr>
            <a:r>
              <a:rPr lang="fr-FR" b="1">
                <a:solidFill>
                  <a:srgbClr val="7030A0"/>
                </a:solidFill>
              </a:rPr>
              <a:t>Minimiser les tâches désagréables</a:t>
            </a:r>
          </a:p>
        </p:txBody>
      </p:sp>
      <p:sp>
        <p:nvSpPr>
          <p:cNvPr id="3" name="Rectangle 2">
            <a:extLst>
              <a:ext uri="{FF2B5EF4-FFF2-40B4-BE49-F238E27FC236}">
                <a16:creationId xmlns:a16="http://schemas.microsoft.com/office/drawing/2014/main" id="{38DB8B7D-426B-B795-524D-FB74DA7826DC}"/>
              </a:ext>
            </a:extLst>
          </p:cNvPr>
          <p:cNvSpPr/>
          <p:nvPr/>
        </p:nvSpPr>
        <p:spPr>
          <a:xfrm>
            <a:off x="625631" y="2455793"/>
            <a:ext cx="1782860" cy="461024"/>
          </a:xfrm>
          <a:prstGeom prst="rect">
            <a:avLst/>
          </a:prstGeom>
        </p:spPr>
        <p:txBody>
          <a:bodyPr wrap="none">
            <a:spAutoFit/>
          </a:bodyPr>
          <a:lstStyle/>
          <a:p>
            <a:pPr>
              <a:lnSpc>
                <a:spcPct val="150000"/>
              </a:lnSpc>
            </a:pPr>
            <a:r>
              <a:rPr lang="fr-FR">
                <a:solidFill>
                  <a:srgbClr val="7030A0"/>
                </a:solidFill>
                <a:latin typeface="+mj-lt"/>
              </a:rPr>
              <a:t>Les bienfaits</a:t>
            </a:r>
          </a:p>
        </p:txBody>
      </p:sp>
    </p:spTree>
    <p:extLst>
      <p:ext uri="{BB962C8B-B14F-4D97-AF65-F5344CB8AC3E}">
        <p14:creationId xmlns:p14="http://schemas.microsoft.com/office/powerpoint/2010/main" val="227386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Un atout pour les entreprises</a:t>
            </a:r>
          </a:p>
        </p:txBody>
      </p:sp>
      <p:sp>
        <p:nvSpPr>
          <p:cNvPr id="4" name="Rectangle 3"/>
          <p:cNvSpPr/>
          <p:nvPr/>
        </p:nvSpPr>
        <p:spPr>
          <a:xfrm>
            <a:off x="625631" y="532400"/>
            <a:ext cx="2911374" cy="461024"/>
          </a:xfrm>
          <a:prstGeom prst="rect">
            <a:avLst/>
          </a:prstGeom>
        </p:spPr>
        <p:txBody>
          <a:bodyPr wrap="none">
            <a:spAutoFit/>
          </a:bodyPr>
          <a:lstStyle/>
          <a:p>
            <a:pPr>
              <a:lnSpc>
                <a:spcPct val="150000"/>
              </a:lnSpc>
            </a:pPr>
            <a:r>
              <a:rPr lang="fr-FR">
                <a:solidFill>
                  <a:schemeClr val="bg1">
                    <a:lumMod val="75000"/>
                  </a:schemeClr>
                </a:solidFill>
                <a:latin typeface="+mj-lt"/>
              </a:rPr>
              <a:t>Résultats et solutions</a:t>
            </a:r>
          </a:p>
        </p:txBody>
      </p:sp>
      <p:sp>
        <p:nvSpPr>
          <p:cNvPr id="5" name="Rectangle 4">
            <a:extLst>
              <a:ext uri="{FF2B5EF4-FFF2-40B4-BE49-F238E27FC236}">
                <a16:creationId xmlns:a16="http://schemas.microsoft.com/office/drawing/2014/main" id="{0791C4AB-B753-2A46-45CC-DADDFA726619}"/>
              </a:ext>
            </a:extLst>
          </p:cNvPr>
          <p:cNvSpPr/>
          <p:nvPr/>
        </p:nvSpPr>
        <p:spPr>
          <a:xfrm>
            <a:off x="623848" y="1302733"/>
            <a:ext cx="5900974" cy="461024"/>
          </a:xfrm>
          <a:prstGeom prst="rect">
            <a:avLst/>
          </a:prstGeom>
        </p:spPr>
        <p:txBody>
          <a:bodyPr wrap="none">
            <a:spAutoFit/>
          </a:bodyPr>
          <a:lstStyle/>
          <a:p>
            <a:pPr>
              <a:lnSpc>
                <a:spcPct val="150000"/>
              </a:lnSpc>
            </a:pPr>
            <a:r>
              <a:rPr lang="fr-FR">
                <a:solidFill>
                  <a:srgbClr val="C8BEFF"/>
                </a:solidFill>
                <a:latin typeface="+mj-lt"/>
              </a:rPr>
              <a:t>L’exemple de la programmation informatique</a:t>
            </a:r>
          </a:p>
        </p:txBody>
      </p:sp>
      <p:sp>
        <p:nvSpPr>
          <p:cNvPr id="6" name="Rectangle 5">
            <a:extLst>
              <a:ext uri="{FF2B5EF4-FFF2-40B4-BE49-F238E27FC236}">
                <a16:creationId xmlns:a16="http://schemas.microsoft.com/office/drawing/2014/main" id="{0C4F99C5-A201-3521-2FD1-7CF0D574D152}"/>
              </a:ext>
            </a:extLst>
          </p:cNvPr>
          <p:cNvSpPr/>
          <p:nvPr/>
        </p:nvSpPr>
        <p:spPr>
          <a:xfrm>
            <a:off x="626229" y="3182871"/>
            <a:ext cx="5217980" cy="1477328"/>
          </a:xfrm>
          <a:prstGeom prst="rect">
            <a:avLst/>
          </a:prstGeom>
        </p:spPr>
        <p:txBody>
          <a:bodyPr wrap="square">
            <a:spAutoFit/>
          </a:bodyPr>
          <a:lstStyle/>
          <a:p>
            <a:pPr marL="285750" indent="-285750">
              <a:buFont typeface="Wingdings" pitchFamily="2" charset="2"/>
              <a:buChar char="v"/>
            </a:pPr>
            <a:r>
              <a:rPr lang="fr-FR" b="1" dirty="0">
                <a:solidFill>
                  <a:schemeClr val="tx2"/>
                </a:solidFill>
              </a:rPr>
              <a:t>Perte de savoir-faire</a:t>
            </a:r>
          </a:p>
          <a:p>
            <a:pPr marL="285750" indent="-285750">
              <a:buFont typeface="Wingdings" pitchFamily="2" charset="2"/>
              <a:buChar char="v"/>
            </a:pPr>
            <a:endParaRPr lang="fr-FR" b="1" dirty="0">
              <a:solidFill>
                <a:schemeClr val="tx2"/>
              </a:solidFill>
            </a:endParaRPr>
          </a:p>
          <a:p>
            <a:pPr marL="285750" indent="-285750">
              <a:buFont typeface="Wingdings" pitchFamily="2" charset="2"/>
              <a:buChar char="v"/>
            </a:pPr>
            <a:r>
              <a:rPr lang="fr-FR" b="1" dirty="0">
                <a:solidFill>
                  <a:schemeClr val="tx2"/>
                </a:solidFill>
              </a:rPr>
              <a:t>Dépendance</a:t>
            </a:r>
          </a:p>
          <a:p>
            <a:pPr marL="285750" indent="-285750">
              <a:buFont typeface="Wingdings" pitchFamily="2" charset="2"/>
              <a:buChar char="v"/>
            </a:pPr>
            <a:endParaRPr lang="fr-FR" dirty="0">
              <a:solidFill>
                <a:schemeClr val="accent1"/>
              </a:solidFill>
            </a:endParaRPr>
          </a:p>
          <a:p>
            <a:pPr marL="285750" indent="-285750">
              <a:buFont typeface="Wingdings" pitchFamily="2" charset="2"/>
              <a:buChar char="v"/>
            </a:pPr>
            <a:r>
              <a:rPr lang="fr-FR" dirty="0">
                <a:solidFill>
                  <a:srgbClr val="7030A0"/>
                </a:solidFill>
              </a:rPr>
              <a:t>Peur de perdre le contrôle</a:t>
            </a:r>
          </a:p>
        </p:txBody>
      </p:sp>
      <p:sp>
        <p:nvSpPr>
          <p:cNvPr id="7" name="Rectangle 6">
            <a:extLst>
              <a:ext uri="{FF2B5EF4-FFF2-40B4-BE49-F238E27FC236}">
                <a16:creationId xmlns:a16="http://schemas.microsoft.com/office/drawing/2014/main" id="{AC38F42B-065B-A6F3-A349-D79788D11722}"/>
              </a:ext>
            </a:extLst>
          </p:cNvPr>
          <p:cNvSpPr/>
          <p:nvPr/>
        </p:nvSpPr>
        <p:spPr>
          <a:xfrm>
            <a:off x="625631" y="2455793"/>
            <a:ext cx="1398140" cy="461024"/>
          </a:xfrm>
          <a:prstGeom prst="rect">
            <a:avLst/>
          </a:prstGeom>
        </p:spPr>
        <p:txBody>
          <a:bodyPr wrap="none">
            <a:spAutoFit/>
          </a:bodyPr>
          <a:lstStyle/>
          <a:p>
            <a:pPr>
              <a:lnSpc>
                <a:spcPct val="150000"/>
              </a:lnSpc>
            </a:pPr>
            <a:r>
              <a:rPr lang="fr-FR">
                <a:solidFill>
                  <a:srgbClr val="7030A0"/>
                </a:solidFill>
                <a:latin typeface="+mj-lt"/>
              </a:rPr>
              <a:t>Les freins</a:t>
            </a:r>
          </a:p>
        </p:txBody>
      </p:sp>
    </p:spTree>
    <p:extLst>
      <p:ext uri="{BB962C8B-B14F-4D97-AF65-F5344CB8AC3E}">
        <p14:creationId xmlns:p14="http://schemas.microsoft.com/office/powerpoint/2010/main" val="1455995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Les Limites de la technologie</a:t>
            </a:r>
          </a:p>
        </p:txBody>
      </p:sp>
      <p:sp>
        <p:nvSpPr>
          <p:cNvPr id="4" name="Rectangle 3"/>
          <p:cNvSpPr/>
          <p:nvPr/>
        </p:nvSpPr>
        <p:spPr>
          <a:xfrm>
            <a:off x="625631" y="532400"/>
            <a:ext cx="2911374" cy="461024"/>
          </a:xfrm>
          <a:prstGeom prst="rect">
            <a:avLst/>
          </a:prstGeom>
        </p:spPr>
        <p:txBody>
          <a:bodyPr wrap="none">
            <a:spAutoFit/>
          </a:bodyPr>
          <a:lstStyle/>
          <a:p>
            <a:pPr>
              <a:lnSpc>
                <a:spcPct val="150000"/>
              </a:lnSpc>
            </a:pPr>
            <a:r>
              <a:rPr lang="fr-FR">
                <a:solidFill>
                  <a:schemeClr val="bg1">
                    <a:lumMod val="75000"/>
                  </a:schemeClr>
                </a:solidFill>
                <a:latin typeface="+mj-lt"/>
              </a:rPr>
              <a:t>Résultats et solutions</a:t>
            </a:r>
          </a:p>
        </p:txBody>
      </p:sp>
      <p:sp>
        <p:nvSpPr>
          <p:cNvPr id="5" name="Rectangle 4">
            <a:extLst>
              <a:ext uri="{FF2B5EF4-FFF2-40B4-BE49-F238E27FC236}">
                <a16:creationId xmlns:a16="http://schemas.microsoft.com/office/drawing/2014/main" id="{9EA71655-58F1-0AA0-0925-34B9E2125909}"/>
              </a:ext>
            </a:extLst>
          </p:cNvPr>
          <p:cNvSpPr/>
          <p:nvPr/>
        </p:nvSpPr>
        <p:spPr>
          <a:xfrm>
            <a:off x="623848" y="1302733"/>
            <a:ext cx="1366080" cy="461024"/>
          </a:xfrm>
          <a:prstGeom prst="rect">
            <a:avLst/>
          </a:prstGeom>
        </p:spPr>
        <p:txBody>
          <a:bodyPr wrap="none">
            <a:spAutoFit/>
          </a:bodyPr>
          <a:lstStyle/>
          <a:p>
            <a:pPr>
              <a:lnSpc>
                <a:spcPct val="150000"/>
              </a:lnSpc>
            </a:pPr>
            <a:r>
              <a:rPr lang="fr-FR">
                <a:solidFill>
                  <a:srgbClr val="C8BEFF"/>
                </a:solidFill>
                <a:latin typeface="+mj-lt"/>
              </a:rPr>
              <a:t>L’éthique</a:t>
            </a:r>
          </a:p>
        </p:txBody>
      </p:sp>
      <p:sp>
        <p:nvSpPr>
          <p:cNvPr id="6" name="Rectangle 5">
            <a:extLst>
              <a:ext uri="{FF2B5EF4-FFF2-40B4-BE49-F238E27FC236}">
                <a16:creationId xmlns:a16="http://schemas.microsoft.com/office/drawing/2014/main" id="{45D0FC0A-F503-DEFF-5C5B-E87F3526EC63}"/>
              </a:ext>
            </a:extLst>
          </p:cNvPr>
          <p:cNvSpPr/>
          <p:nvPr/>
        </p:nvSpPr>
        <p:spPr>
          <a:xfrm>
            <a:off x="626229" y="3182871"/>
            <a:ext cx="6418807" cy="1477328"/>
          </a:xfrm>
          <a:prstGeom prst="rect">
            <a:avLst/>
          </a:prstGeom>
        </p:spPr>
        <p:txBody>
          <a:bodyPr wrap="square">
            <a:spAutoFit/>
          </a:bodyPr>
          <a:lstStyle/>
          <a:p>
            <a:pPr marL="285750" indent="-285750">
              <a:buFont typeface="Wingdings" pitchFamily="2" charset="2"/>
              <a:buChar char="v"/>
            </a:pPr>
            <a:r>
              <a:rPr lang="fr-FR" dirty="0">
                <a:solidFill>
                  <a:schemeClr val="tx2"/>
                </a:solidFill>
              </a:rPr>
              <a:t>Les inquiétudes de l’Intelligence Artificielle</a:t>
            </a:r>
          </a:p>
          <a:p>
            <a:pPr marL="285750" indent="-285750">
              <a:buFont typeface="Wingdings" pitchFamily="2" charset="2"/>
              <a:buChar char="v"/>
            </a:pPr>
            <a:endParaRPr lang="fr-FR" dirty="0">
              <a:solidFill>
                <a:schemeClr val="tx2"/>
              </a:solidFill>
            </a:endParaRPr>
          </a:p>
          <a:p>
            <a:pPr marL="285750" indent="-285750">
              <a:buFont typeface="Wingdings" pitchFamily="2" charset="2"/>
              <a:buChar char="v"/>
            </a:pPr>
            <a:r>
              <a:rPr lang="fr-FR" dirty="0">
                <a:solidFill>
                  <a:schemeClr val="tx2"/>
                </a:solidFill>
              </a:rPr>
              <a:t>Protections des données personnelles</a:t>
            </a:r>
          </a:p>
          <a:p>
            <a:pPr marL="285750" indent="-285750">
              <a:buFont typeface="Wingdings" pitchFamily="2" charset="2"/>
              <a:buChar char="v"/>
            </a:pPr>
            <a:endParaRPr lang="fr-FR" dirty="0">
              <a:solidFill>
                <a:schemeClr val="accent1"/>
              </a:solidFill>
            </a:endParaRPr>
          </a:p>
          <a:p>
            <a:pPr marL="285750" indent="-285750">
              <a:buFont typeface="Wingdings" pitchFamily="2" charset="2"/>
              <a:buChar char="v"/>
            </a:pPr>
            <a:r>
              <a:rPr lang="fr-FR" dirty="0">
                <a:solidFill>
                  <a:srgbClr val="7030A0"/>
                </a:solidFill>
              </a:rPr>
              <a:t>Perte de contrôle</a:t>
            </a:r>
          </a:p>
        </p:txBody>
      </p:sp>
    </p:spTree>
    <p:extLst>
      <p:ext uri="{BB962C8B-B14F-4D97-AF65-F5344CB8AC3E}">
        <p14:creationId xmlns:p14="http://schemas.microsoft.com/office/powerpoint/2010/main" val="639760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Les Limites de la technologie</a:t>
            </a:r>
          </a:p>
        </p:txBody>
      </p:sp>
      <p:sp>
        <p:nvSpPr>
          <p:cNvPr id="4" name="Rectangle 3"/>
          <p:cNvSpPr/>
          <p:nvPr/>
        </p:nvSpPr>
        <p:spPr>
          <a:xfrm>
            <a:off x="625631" y="532400"/>
            <a:ext cx="2911374" cy="461024"/>
          </a:xfrm>
          <a:prstGeom prst="rect">
            <a:avLst/>
          </a:prstGeom>
        </p:spPr>
        <p:txBody>
          <a:bodyPr wrap="none">
            <a:spAutoFit/>
          </a:bodyPr>
          <a:lstStyle/>
          <a:p>
            <a:pPr>
              <a:lnSpc>
                <a:spcPct val="150000"/>
              </a:lnSpc>
            </a:pPr>
            <a:r>
              <a:rPr lang="fr-FR">
                <a:solidFill>
                  <a:schemeClr val="bg1">
                    <a:lumMod val="75000"/>
                  </a:schemeClr>
                </a:solidFill>
                <a:latin typeface="+mj-lt"/>
              </a:rPr>
              <a:t>Résultats et solutions</a:t>
            </a:r>
          </a:p>
        </p:txBody>
      </p:sp>
      <p:sp>
        <p:nvSpPr>
          <p:cNvPr id="5" name="Rectangle 4">
            <a:extLst>
              <a:ext uri="{FF2B5EF4-FFF2-40B4-BE49-F238E27FC236}">
                <a16:creationId xmlns:a16="http://schemas.microsoft.com/office/drawing/2014/main" id="{9EA71655-58F1-0AA0-0925-34B9E2125909}"/>
              </a:ext>
            </a:extLst>
          </p:cNvPr>
          <p:cNvSpPr/>
          <p:nvPr/>
        </p:nvSpPr>
        <p:spPr>
          <a:xfrm>
            <a:off x="623848" y="1302733"/>
            <a:ext cx="1590500" cy="461024"/>
          </a:xfrm>
          <a:prstGeom prst="rect">
            <a:avLst/>
          </a:prstGeom>
        </p:spPr>
        <p:txBody>
          <a:bodyPr wrap="none">
            <a:spAutoFit/>
          </a:bodyPr>
          <a:lstStyle/>
          <a:p>
            <a:pPr>
              <a:lnSpc>
                <a:spcPct val="150000"/>
              </a:lnSpc>
            </a:pPr>
            <a:r>
              <a:rPr lang="fr-FR">
                <a:solidFill>
                  <a:srgbClr val="C8BEFF"/>
                </a:solidFill>
                <a:latin typeface="+mj-lt"/>
              </a:rPr>
              <a:t>L’addiction</a:t>
            </a:r>
          </a:p>
        </p:txBody>
      </p:sp>
      <p:sp>
        <p:nvSpPr>
          <p:cNvPr id="6" name="Rectangle 5">
            <a:extLst>
              <a:ext uri="{FF2B5EF4-FFF2-40B4-BE49-F238E27FC236}">
                <a16:creationId xmlns:a16="http://schemas.microsoft.com/office/drawing/2014/main" id="{45D0FC0A-F503-DEFF-5C5B-E87F3526EC63}"/>
              </a:ext>
            </a:extLst>
          </p:cNvPr>
          <p:cNvSpPr/>
          <p:nvPr/>
        </p:nvSpPr>
        <p:spPr>
          <a:xfrm>
            <a:off x="626229" y="3182871"/>
            <a:ext cx="3898063" cy="2031325"/>
          </a:xfrm>
          <a:prstGeom prst="rect">
            <a:avLst/>
          </a:prstGeom>
        </p:spPr>
        <p:txBody>
          <a:bodyPr wrap="square">
            <a:spAutoFit/>
          </a:bodyPr>
          <a:lstStyle/>
          <a:p>
            <a:pPr marL="285750" indent="-285750">
              <a:buFont typeface="Wingdings" pitchFamily="2" charset="2"/>
              <a:buChar char="v"/>
            </a:pPr>
            <a:r>
              <a:rPr lang="fr-FR" dirty="0">
                <a:solidFill>
                  <a:schemeClr val="tx2"/>
                </a:solidFill>
              </a:rPr>
              <a:t>Les écrans</a:t>
            </a:r>
          </a:p>
          <a:p>
            <a:pPr marL="285750" indent="-285750">
              <a:buFont typeface="Wingdings" pitchFamily="2" charset="2"/>
              <a:buChar char="v"/>
            </a:pPr>
            <a:endParaRPr lang="fr-FR" dirty="0">
              <a:solidFill>
                <a:schemeClr val="tx2"/>
              </a:solidFill>
            </a:endParaRPr>
          </a:p>
          <a:p>
            <a:pPr marL="285750" indent="-285750">
              <a:buFont typeface="Wingdings" pitchFamily="2" charset="2"/>
              <a:buChar char="v"/>
            </a:pPr>
            <a:r>
              <a:rPr lang="fr-FR" dirty="0"/>
              <a:t>Les jeux</a:t>
            </a:r>
          </a:p>
          <a:p>
            <a:pPr marL="285750" indent="-285750">
              <a:buFont typeface="Wingdings" pitchFamily="2" charset="2"/>
              <a:buChar char="v"/>
            </a:pPr>
            <a:endParaRPr lang="fr-FR" dirty="0">
              <a:solidFill>
                <a:schemeClr val="accent1"/>
              </a:solidFill>
            </a:endParaRPr>
          </a:p>
          <a:p>
            <a:pPr marL="285750" indent="-285750">
              <a:buFont typeface="Wingdings" pitchFamily="2" charset="2"/>
              <a:buChar char="v"/>
            </a:pPr>
            <a:r>
              <a:rPr lang="fr-FR" dirty="0">
                <a:solidFill>
                  <a:srgbClr val="7030A0"/>
                </a:solidFill>
              </a:rPr>
              <a:t>Le scrolling</a:t>
            </a:r>
          </a:p>
          <a:p>
            <a:pPr marL="285750" indent="-285750">
              <a:buFont typeface="Wingdings" pitchFamily="2" charset="2"/>
              <a:buChar char="v"/>
            </a:pPr>
            <a:endParaRPr lang="fr-FR" dirty="0">
              <a:solidFill>
                <a:srgbClr val="7030A0"/>
              </a:solidFill>
            </a:endParaRPr>
          </a:p>
          <a:p>
            <a:pPr marL="285750" indent="-285750">
              <a:buFont typeface="Wingdings" pitchFamily="2" charset="2"/>
              <a:buChar char="v"/>
            </a:pPr>
            <a:r>
              <a:rPr lang="fr-FR" b="1" dirty="0">
                <a:solidFill>
                  <a:srgbClr val="7030A0"/>
                </a:solidFill>
              </a:rPr>
              <a:t>Tromper l’ennui</a:t>
            </a:r>
          </a:p>
        </p:txBody>
      </p:sp>
      <p:pic>
        <p:nvPicPr>
          <p:cNvPr id="8" name="Image 7" descr="Une image contenant texte, capture d’écran, nombre, Police&#10;&#10;Description générée automatiquement">
            <a:extLst>
              <a:ext uri="{FF2B5EF4-FFF2-40B4-BE49-F238E27FC236}">
                <a16:creationId xmlns:a16="http://schemas.microsoft.com/office/drawing/2014/main" id="{5A756604-8AA5-8856-7274-31B03987626E}"/>
              </a:ext>
            </a:extLst>
          </p:cNvPr>
          <p:cNvPicPr>
            <a:picLocks noChangeAspect="1"/>
          </p:cNvPicPr>
          <p:nvPr/>
        </p:nvPicPr>
        <p:blipFill rotWithShape="1">
          <a:blip r:embed="rId3">
            <a:extLst>
              <a:ext uri="{28A0092B-C50C-407E-A947-70E740481C1C}">
                <a14:useLocalDpi xmlns:a14="http://schemas.microsoft.com/office/drawing/2010/main" val="0"/>
              </a:ext>
            </a:extLst>
          </a:blip>
          <a:srcRect t="14037" b="10037"/>
          <a:stretch/>
        </p:blipFill>
        <p:spPr>
          <a:xfrm>
            <a:off x="5543271" y="2714301"/>
            <a:ext cx="4920648" cy="2661921"/>
          </a:xfrm>
          <a:prstGeom prst="rect">
            <a:avLst/>
          </a:prstGeom>
        </p:spPr>
      </p:pic>
      <p:sp>
        <p:nvSpPr>
          <p:cNvPr id="10" name="ZoneTexte 9">
            <a:extLst>
              <a:ext uri="{FF2B5EF4-FFF2-40B4-BE49-F238E27FC236}">
                <a16:creationId xmlns:a16="http://schemas.microsoft.com/office/drawing/2014/main" id="{C66E2872-D4F0-F8EF-AF29-7F478F3C205F}"/>
              </a:ext>
            </a:extLst>
          </p:cNvPr>
          <p:cNvSpPr txBox="1"/>
          <p:nvPr/>
        </p:nvSpPr>
        <p:spPr>
          <a:xfrm>
            <a:off x="5543271" y="2385699"/>
            <a:ext cx="6099716" cy="261610"/>
          </a:xfrm>
          <a:prstGeom prst="rect">
            <a:avLst/>
          </a:prstGeom>
          <a:noFill/>
        </p:spPr>
        <p:txBody>
          <a:bodyPr wrap="square">
            <a:spAutoFit/>
          </a:bodyPr>
          <a:lstStyle/>
          <a:p>
            <a:r>
              <a:rPr lang="fr-FR" sz="1100" b="1" i="1"/>
              <a:t>Part des adultes déclarant avoir un mobile (en %)</a:t>
            </a:r>
            <a:endParaRPr lang="fr-FR" b="1" i="1"/>
          </a:p>
        </p:txBody>
      </p:sp>
      <p:sp>
        <p:nvSpPr>
          <p:cNvPr id="11" name="ZoneTexte 10">
            <a:extLst>
              <a:ext uri="{FF2B5EF4-FFF2-40B4-BE49-F238E27FC236}">
                <a16:creationId xmlns:a16="http://schemas.microsoft.com/office/drawing/2014/main" id="{04686204-FC27-1212-9A6C-8DEA5E542AAF}"/>
              </a:ext>
            </a:extLst>
          </p:cNvPr>
          <p:cNvSpPr txBox="1"/>
          <p:nvPr/>
        </p:nvSpPr>
        <p:spPr>
          <a:xfrm>
            <a:off x="787179" y="5756744"/>
            <a:ext cx="2505814" cy="276999"/>
          </a:xfrm>
          <a:prstGeom prst="rect">
            <a:avLst/>
          </a:prstGeom>
          <a:noFill/>
        </p:spPr>
        <p:txBody>
          <a:bodyPr wrap="none" rtlCol="0">
            <a:spAutoFit/>
          </a:bodyPr>
          <a:lstStyle/>
          <a:p>
            <a:r>
              <a:rPr lang="fr-FR" sz="1200" i="1">
                <a:solidFill>
                  <a:schemeClr val="tx1">
                    <a:lumMod val="65000"/>
                    <a:lumOff val="35000"/>
                  </a:schemeClr>
                </a:solidFill>
              </a:rPr>
              <a:t>Source image : Pew </a:t>
            </a:r>
            <a:r>
              <a:rPr lang="fr-FR" sz="1200" i="1" err="1">
                <a:solidFill>
                  <a:schemeClr val="tx1">
                    <a:lumMod val="65000"/>
                    <a:lumOff val="35000"/>
                  </a:schemeClr>
                </a:solidFill>
              </a:rPr>
              <a:t>Research</a:t>
            </a:r>
            <a:r>
              <a:rPr lang="fr-FR" sz="1200" i="1">
                <a:solidFill>
                  <a:schemeClr val="tx1">
                    <a:lumMod val="65000"/>
                    <a:lumOff val="35000"/>
                  </a:schemeClr>
                </a:solidFill>
              </a:rPr>
              <a:t> Center</a:t>
            </a:r>
          </a:p>
        </p:txBody>
      </p:sp>
    </p:spTree>
    <p:extLst>
      <p:ext uri="{BB962C8B-B14F-4D97-AF65-F5344CB8AC3E}">
        <p14:creationId xmlns:p14="http://schemas.microsoft.com/office/powerpoint/2010/main" val="2293093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Les limites de la technologie</a:t>
            </a:r>
          </a:p>
        </p:txBody>
      </p:sp>
      <p:sp>
        <p:nvSpPr>
          <p:cNvPr id="4" name="Rectangle 3"/>
          <p:cNvSpPr/>
          <p:nvPr/>
        </p:nvSpPr>
        <p:spPr>
          <a:xfrm>
            <a:off x="625631" y="532400"/>
            <a:ext cx="2911374" cy="461024"/>
          </a:xfrm>
          <a:prstGeom prst="rect">
            <a:avLst/>
          </a:prstGeom>
        </p:spPr>
        <p:txBody>
          <a:bodyPr wrap="none">
            <a:spAutoFit/>
          </a:bodyPr>
          <a:lstStyle/>
          <a:p>
            <a:pPr>
              <a:lnSpc>
                <a:spcPct val="150000"/>
              </a:lnSpc>
            </a:pPr>
            <a:r>
              <a:rPr lang="fr-FR">
                <a:solidFill>
                  <a:schemeClr val="bg1">
                    <a:lumMod val="75000"/>
                  </a:schemeClr>
                </a:solidFill>
                <a:latin typeface="+mj-lt"/>
              </a:rPr>
              <a:t>Résultats et solutions</a:t>
            </a:r>
          </a:p>
        </p:txBody>
      </p:sp>
      <p:sp>
        <p:nvSpPr>
          <p:cNvPr id="5" name="Rectangle 4">
            <a:extLst>
              <a:ext uri="{FF2B5EF4-FFF2-40B4-BE49-F238E27FC236}">
                <a16:creationId xmlns:a16="http://schemas.microsoft.com/office/drawing/2014/main" id="{9EA71655-58F1-0AA0-0925-34B9E2125909}"/>
              </a:ext>
            </a:extLst>
          </p:cNvPr>
          <p:cNvSpPr/>
          <p:nvPr/>
        </p:nvSpPr>
        <p:spPr>
          <a:xfrm>
            <a:off x="623848" y="1302733"/>
            <a:ext cx="3648756" cy="461024"/>
          </a:xfrm>
          <a:prstGeom prst="rect">
            <a:avLst/>
          </a:prstGeom>
        </p:spPr>
        <p:txBody>
          <a:bodyPr wrap="none">
            <a:spAutoFit/>
          </a:bodyPr>
          <a:lstStyle/>
          <a:p>
            <a:pPr>
              <a:lnSpc>
                <a:spcPct val="150000"/>
              </a:lnSpc>
            </a:pPr>
            <a:r>
              <a:rPr lang="fr-FR">
                <a:solidFill>
                  <a:srgbClr val="C8BEFF"/>
                </a:solidFill>
                <a:latin typeface="+mj-lt"/>
              </a:rPr>
              <a:t>Les changements corporels</a:t>
            </a:r>
          </a:p>
        </p:txBody>
      </p:sp>
      <p:sp>
        <p:nvSpPr>
          <p:cNvPr id="6" name="Rectangle 5">
            <a:extLst>
              <a:ext uri="{FF2B5EF4-FFF2-40B4-BE49-F238E27FC236}">
                <a16:creationId xmlns:a16="http://schemas.microsoft.com/office/drawing/2014/main" id="{45D0FC0A-F503-DEFF-5C5B-E87F3526EC63}"/>
              </a:ext>
            </a:extLst>
          </p:cNvPr>
          <p:cNvSpPr/>
          <p:nvPr/>
        </p:nvSpPr>
        <p:spPr>
          <a:xfrm>
            <a:off x="626229" y="3182871"/>
            <a:ext cx="5678318" cy="1477328"/>
          </a:xfrm>
          <a:prstGeom prst="rect">
            <a:avLst/>
          </a:prstGeom>
        </p:spPr>
        <p:txBody>
          <a:bodyPr wrap="square">
            <a:spAutoFit/>
          </a:bodyPr>
          <a:lstStyle/>
          <a:p>
            <a:pPr marL="285750" indent="-285750">
              <a:buFont typeface="Wingdings" pitchFamily="2" charset="2"/>
              <a:buChar char="v"/>
            </a:pPr>
            <a:r>
              <a:rPr lang="fr-FR" dirty="0">
                <a:solidFill>
                  <a:srgbClr val="7030A0"/>
                </a:solidFill>
              </a:rPr>
              <a:t>Changement physique programmé</a:t>
            </a:r>
          </a:p>
          <a:p>
            <a:pPr marL="285750" indent="-285750">
              <a:buFont typeface="Wingdings" pitchFamily="2" charset="2"/>
              <a:buChar char="v"/>
            </a:pPr>
            <a:endParaRPr lang="fr-FR" dirty="0">
              <a:solidFill>
                <a:srgbClr val="7030A0"/>
              </a:solidFill>
            </a:endParaRPr>
          </a:p>
          <a:p>
            <a:pPr marL="285750" indent="-285750">
              <a:buFont typeface="Wingdings" pitchFamily="2" charset="2"/>
              <a:buChar char="v"/>
            </a:pPr>
            <a:r>
              <a:rPr lang="fr-FR" dirty="0">
                <a:solidFill>
                  <a:srgbClr val="7030A0"/>
                </a:solidFill>
              </a:rPr>
              <a:t>Capacité de concentration au quotidien</a:t>
            </a:r>
          </a:p>
          <a:p>
            <a:pPr marL="285750" indent="-285750">
              <a:buFont typeface="Wingdings" pitchFamily="2" charset="2"/>
              <a:buChar char="v"/>
            </a:pPr>
            <a:endParaRPr lang="fr-FR" dirty="0">
              <a:solidFill>
                <a:srgbClr val="7030A0"/>
              </a:solidFill>
            </a:endParaRPr>
          </a:p>
          <a:p>
            <a:pPr marL="285750" indent="-285750">
              <a:buFont typeface="Wingdings" pitchFamily="2" charset="2"/>
              <a:buChar char="v"/>
            </a:pPr>
            <a:r>
              <a:rPr lang="fr-FR" dirty="0">
                <a:solidFill>
                  <a:srgbClr val="7030A0"/>
                </a:solidFill>
              </a:rPr>
              <a:t>Capacité de mémorisation</a:t>
            </a:r>
          </a:p>
        </p:txBody>
      </p:sp>
      <p:sp>
        <p:nvSpPr>
          <p:cNvPr id="3" name="ZoneTexte 2">
            <a:extLst>
              <a:ext uri="{FF2B5EF4-FFF2-40B4-BE49-F238E27FC236}">
                <a16:creationId xmlns:a16="http://schemas.microsoft.com/office/drawing/2014/main" id="{A625827F-107F-41F1-10E7-6970FEA318F3}"/>
              </a:ext>
            </a:extLst>
          </p:cNvPr>
          <p:cNvSpPr txBox="1"/>
          <p:nvPr/>
        </p:nvSpPr>
        <p:spPr>
          <a:xfrm>
            <a:off x="787179" y="5756744"/>
            <a:ext cx="2047355" cy="276999"/>
          </a:xfrm>
          <a:prstGeom prst="rect">
            <a:avLst/>
          </a:prstGeom>
          <a:noFill/>
        </p:spPr>
        <p:txBody>
          <a:bodyPr wrap="none" rtlCol="0">
            <a:spAutoFit/>
          </a:bodyPr>
          <a:lstStyle/>
          <a:p>
            <a:r>
              <a:rPr lang="fr-FR" sz="1200" i="1" dirty="0">
                <a:solidFill>
                  <a:schemeClr val="tx1">
                    <a:lumMod val="65000"/>
                    <a:lumOff val="35000"/>
                  </a:schemeClr>
                </a:solidFill>
              </a:rPr>
              <a:t>Source : </a:t>
            </a:r>
            <a:r>
              <a:rPr lang="fr-FR" sz="1200" i="1" dirty="0" err="1">
                <a:solidFill>
                  <a:schemeClr val="tx1">
                    <a:lumMod val="65000"/>
                    <a:lumOff val="35000"/>
                  </a:schemeClr>
                </a:solidFill>
              </a:rPr>
              <a:t>Toll</a:t>
            </a:r>
            <a:r>
              <a:rPr lang="fr-FR" sz="1200" i="1" dirty="0">
                <a:solidFill>
                  <a:schemeClr val="tx1">
                    <a:lumMod val="65000"/>
                    <a:lumOff val="35000"/>
                  </a:schemeClr>
                </a:solidFill>
              </a:rPr>
              <a:t> Free </a:t>
            </a:r>
            <a:r>
              <a:rPr lang="fr-FR" sz="1200" i="1" dirty="0" err="1">
                <a:solidFill>
                  <a:schemeClr val="tx1">
                    <a:lumMod val="65000"/>
                    <a:lumOff val="35000"/>
                  </a:schemeClr>
                </a:solidFill>
              </a:rPr>
              <a:t>Forwarding</a:t>
            </a:r>
            <a:endParaRPr lang="fr-FR" sz="1200" i="1" dirty="0">
              <a:solidFill>
                <a:schemeClr val="tx1">
                  <a:lumMod val="65000"/>
                  <a:lumOff val="35000"/>
                </a:schemeClr>
              </a:solidFill>
            </a:endParaRPr>
          </a:p>
        </p:txBody>
      </p:sp>
      <p:pic>
        <p:nvPicPr>
          <p:cNvPr id="9" name="Image 8" descr="Une image contenant personne, habits, capture d’écran, Visage humain&#10;&#10;Description générée automatiquement">
            <a:extLst>
              <a:ext uri="{FF2B5EF4-FFF2-40B4-BE49-F238E27FC236}">
                <a16:creationId xmlns:a16="http://schemas.microsoft.com/office/drawing/2014/main" id="{32BFF814-294C-952D-523A-0B977599D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2721246"/>
            <a:ext cx="4343400" cy="2171700"/>
          </a:xfrm>
          <a:prstGeom prst="rect">
            <a:avLst/>
          </a:prstGeom>
        </p:spPr>
      </p:pic>
      <p:sp>
        <p:nvSpPr>
          <p:cNvPr id="10" name="ZoneTexte 9">
            <a:extLst>
              <a:ext uri="{FF2B5EF4-FFF2-40B4-BE49-F238E27FC236}">
                <a16:creationId xmlns:a16="http://schemas.microsoft.com/office/drawing/2014/main" id="{6AE480BF-BE41-2E32-85C4-DE5623896E2C}"/>
              </a:ext>
            </a:extLst>
          </p:cNvPr>
          <p:cNvSpPr txBox="1"/>
          <p:nvPr/>
        </p:nvSpPr>
        <p:spPr>
          <a:xfrm>
            <a:off x="5543271" y="2385699"/>
            <a:ext cx="6099716" cy="261610"/>
          </a:xfrm>
          <a:prstGeom prst="rect">
            <a:avLst/>
          </a:prstGeom>
          <a:noFill/>
        </p:spPr>
        <p:txBody>
          <a:bodyPr wrap="square">
            <a:spAutoFit/>
          </a:bodyPr>
          <a:lstStyle/>
          <a:p>
            <a:r>
              <a:rPr lang="fr-FR" sz="1100" b="1" i="1">
                <a:solidFill>
                  <a:srgbClr val="000000"/>
                </a:solidFill>
                <a:latin typeface="SF Text"/>
              </a:rPr>
              <a:t>L</a:t>
            </a:r>
            <a:r>
              <a:rPr lang="fr-FR" sz="1100" b="1" i="1" u="none" strike="noStrike">
                <a:solidFill>
                  <a:srgbClr val="000000"/>
                </a:solidFill>
                <a:effectLst/>
                <a:latin typeface="SF Text"/>
              </a:rPr>
              <a:t>es contours de l’humain en l’an 3000</a:t>
            </a:r>
            <a:endParaRPr lang="fr-FR" b="1" i="1"/>
          </a:p>
        </p:txBody>
      </p:sp>
    </p:spTree>
    <p:extLst>
      <p:ext uri="{BB962C8B-B14F-4D97-AF65-F5344CB8AC3E}">
        <p14:creationId xmlns:p14="http://schemas.microsoft.com/office/powerpoint/2010/main" val="8090435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Les bienfaits de la technologie</a:t>
            </a:r>
          </a:p>
        </p:txBody>
      </p:sp>
      <p:sp>
        <p:nvSpPr>
          <p:cNvPr id="4" name="Rectangle 3"/>
          <p:cNvSpPr/>
          <p:nvPr/>
        </p:nvSpPr>
        <p:spPr>
          <a:xfrm>
            <a:off x="625631" y="532400"/>
            <a:ext cx="2911374" cy="461024"/>
          </a:xfrm>
          <a:prstGeom prst="rect">
            <a:avLst/>
          </a:prstGeom>
        </p:spPr>
        <p:txBody>
          <a:bodyPr wrap="none">
            <a:spAutoFit/>
          </a:bodyPr>
          <a:lstStyle/>
          <a:p>
            <a:pPr>
              <a:lnSpc>
                <a:spcPct val="150000"/>
              </a:lnSpc>
            </a:pPr>
            <a:r>
              <a:rPr lang="fr-FR">
                <a:solidFill>
                  <a:schemeClr val="bg1">
                    <a:lumMod val="75000"/>
                  </a:schemeClr>
                </a:solidFill>
                <a:latin typeface="+mj-lt"/>
              </a:rPr>
              <a:t>Résultats et solutions</a:t>
            </a:r>
          </a:p>
        </p:txBody>
      </p:sp>
      <p:sp>
        <p:nvSpPr>
          <p:cNvPr id="5" name="Rectangle 4">
            <a:extLst>
              <a:ext uri="{FF2B5EF4-FFF2-40B4-BE49-F238E27FC236}">
                <a16:creationId xmlns:a16="http://schemas.microsoft.com/office/drawing/2014/main" id="{9EA71655-58F1-0AA0-0925-34B9E2125909}"/>
              </a:ext>
            </a:extLst>
          </p:cNvPr>
          <p:cNvSpPr/>
          <p:nvPr/>
        </p:nvSpPr>
        <p:spPr>
          <a:xfrm>
            <a:off x="623848" y="1302733"/>
            <a:ext cx="3028393" cy="461024"/>
          </a:xfrm>
          <a:prstGeom prst="rect">
            <a:avLst/>
          </a:prstGeom>
        </p:spPr>
        <p:txBody>
          <a:bodyPr wrap="none">
            <a:spAutoFit/>
          </a:bodyPr>
          <a:lstStyle/>
          <a:p>
            <a:pPr>
              <a:lnSpc>
                <a:spcPct val="150000"/>
              </a:lnSpc>
            </a:pPr>
            <a:r>
              <a:rPr lang="fr-FR">
                <a:solidFill>
                  <a:srgbClr val="C8BEFF"/>
                </a:solidFill>
                <a:latin typeface="+mj-lt"/>
              </a:rPr>
              <a:t>L’accès à l’information</a:t>
            </a:r>
          </a:p>
        </p:txBody>
      </p:sp>
      <p:sp>
        <p:nvSpPr>
          <p:cNvPr id="6" name="Rectangle 5">
            <a:extLst>
              <a:ext uri="{FF2B5EF4-FFF2-40B4-BE49-F238E27FC236}">
                <a16:creationId xmlns:a16="http://schemas.microsoft.com/office/drawing/2014/main" id="{45D0FC0A-F503-DEFF-5C5B-E87F3526EC63}"/>
              </a:ext>
            </a:extLst>
          </p:cNvPr>
          <p:cNvSpPr/>
          <p:nvPr/>
        </p:nvSpPr>
        <p:spPr>
          <a:xfrm>
            <a:off x="626228" y="3182871"/>
            <a:ext cx="8371515" cy="2031325"/>
          </a:xfrm>
          <a:prstGeom prst="rect">
            <a:avLst/>
          </a:prstGeom>
        </p:spPr>
        <p:txBody>
          <a:bodyPr wrap="square">
            <a:spAutoFit/>
          </a:bodyPr>
          <a:lstStyle/>
          <a:p>
            <a:pPr marL="285750" indent="-285750">
              <a:buFont typeface="Wingdings" pitchFamily="2" charset="2"/>
              <a:buChar char="v"/>
            </a:pPr>
            <a:r>
              <a:rPr lang="fr-FR">
                <a:solidFill>
                  <a:schemeClr val="tx2"/>
                </a:solidFill>
              </a:rPr>
              <a:t>Les quantités d’informations en augmentation</a:t>
            </a:r>
          </a:p>
          <a:p>
            <a:pPr marL="285750" indent="-285750">
              <a:buFont typeface="Wingdings" pitchFamily="2" charset="2"/>
              <a:buChar char="v"/>
            </a:pPr>
            <a:endParaRPr lang="fr-FR">
              <a:solidFill>
                <a:schemeClr val="tx2"/>
              </a:solidFill>
            </a:endParaRPr>
          </a:p>
          <a:p>
            <a:pPr marL="285750" indent="-285750">
              <a:buFont typeface="Wingdings" pitchFamily="2" charset="2"/>
              <a:buChar char="v"/>
            </a:pPr>
            <a:r>
              <a:rPr lang="fr-FR"/>
              <a:t>Les réseaux sociaux (communication rapide avec tout le monde)</a:t>
            </a:r>
          </a:p>
          <a:p>
            <a:pPr marL="285750" indent="-285750">
              <a:buFont typeface="Wingdings" pitchFamily="2" charset="2"/>
              <a:buChar char="v"/>
            </a:pPr>
            <a:endParaRPr lang="fr-FR"/>
          </a:p>
          <a:p>
            <a:pPr marL="285750" indent="-285750">
              <a:buFont typeface="Wingdings" pitchFamily="2" charset="2"/>
              <a:buChar char="v"/>
            </a:pPr>
            <a:r>
              <a:rPr lang="fr-FR">
                <a:solidFill>
                  <a:srgbClr val="7030A0"/>
                </a:solidFill>
              </a:rPr>
              <a:t>L’internet</a:t>
            </a:r>
          </a:p>
          <a:p>
            <a:pPr marL="285750" indent="-285750">
              <a:buFont typeface="Wingdings" pitchFamily="2" charset="2"/>
              <a:buChar char="v"/>
            </a:pPr>
            <a:endParaRPr lang="fr-FR">
              <a:solidFill>
                <a:srgbClr val="7030A0"/>
              </a:solidFill>
            </a:endParaRPr>
          </a:p>
          <a:p>
            <a:pPr marL="285750" indent="-285750">
              <a:buFont typeface="Wingdings" pitchFamily="2" charset="2"/>
              <a:buChar char="v"/>
            </a:pPr>
            <a:endParaRPr lang="fr-FR">
              <a:solidFill>
                <a:srgbClr val="7030A0"/>
              </a:solidFill>
            </a:endParaRPr>
          </a:p>
        </p:txBody>
      </p:sp>
      <p:pic>
        <p:nvPicPr>
          <p:cNvPr id="7" name="Image 6" descr="Une image contenant logo, symbole, Graphique, Police&#10;&#10;Description générée automatiquement">
            <a:extLst>
              <a:ext uri="{FF2B5EF4-FFF2-40B4-BE49-F238E27FC236}">
                <a16:creationId xmlns:a16="http://schemas.microsoft.com/office/drawing/2014/main" id="{2DBEAA02-3035-21A9-8442-CF935E446E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75189" y="4089462"/>
            <a:ext cx="1245107" cy="1245107"/>
          </a:xfrm>
          <a:prstGeom prst="rect">
            <a:avLst/>
          </a:prstGeom>
        </p:spPr>
      </p:pic>
      <p:pic>
        <p:nvPicPr>
          <p:cNvPr id="9" name="Image 8" descr="Une image contenant Graphique, cercle, Caractère coloré, graphisme&#10;&#10;Description générée automatiquement">
            <a:extLst>
              <a:ext uri="{FF2B5EF4-FFF2-40B4-BE49-F238E27FC236}">
                <a16:creationId xmlns:a16="http://schemas.microsoft.com/office/drawing/2014/main" id="{DE900DFE-3789-5EA8-B1E9-7B38023BD5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75189" y="2450677"/>
            <a:ext cx="1250000" cy="1279244"/>
          </a:xfrm>
          <a:prstGeom prst="rect">
            <a:avLst/>
          </a:prstGeom>
        </p:spPr>
      </p:pic>
    </p:spTree>
    <p:extLst>
      <p:ext uri="{BB962C8B-B14F-4D97-AF65-F5344CB8AC3E}">
        <p14:creationId xmlns:p14="http://schemas.microsoft.com/office/powerpoint/2010/main" val="27257476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Les bienfaits de la technologie</a:t>
            </a:r>
          </a:p>
        </p:txBody>
      </p:sp>
      <p:sp>
        <p:nvSpPr>
          <p:cNvPr id="4" name="Rectangle 3"/>
          <p:cNvSpPr/>
          <p:nvPr/>
        </p:nvSpPr>
        <p:spPr>
          <a:xfrm>
            <a:off x="625631" y="532400"/>
            <a:ext cx="2911374" cy="461024"/>
          </a:xfrm>
          <a:prstGeom prst="rect">
            <a:avLst/>
          </a:prstGeom>
        </p:spPr>
        <p:txBody>
          <a:bodyPr wrap="none">
            <a:spAutoFit/>
          </a:bodyPr>
          <a:lstStyle/>
          <a:p>
            <a:pPr>
              <a:lnSpc>
                <a:spcPct val="150000"/>
              </a:lnSpc>
            </a:pPr>
            <a:r>
              <a:rPr lang="fr-FR">
                <a:solidFill>
                  <a:schemeClr val="bg1">
                    <a:lumMod val="75000"/>
                  </a:schemeClr>
                </a:solidFill>
                <a:latin typeface="+mj-lt"/>
              </a:rPr>
              <a:t>Résultats et solutions</a:t>
            </a:r>
          </a:p>
        </p:txBody>
      </p:sp>
      <p:sp>
        <p:nvSpPr>
          <p:cNvPr id="5" name="Rectangle 4">
            <a:extLst>
              <a:ext uri="{FF2B5EF4-FFF2-40B4-BE49-F238E27FC236}">
                <a16:creationId xmlns:a16="http://schemas.microsoft.com/office/drawing/2014/main" id="{9EA71655-58F1-0AA0-0925-34B9E2125909}"/>
              </a:ext>
            </a:extLst>
          </p:cNvPr>
          <p:cNvSpPr/>
          <p:nvPr/>
        </p:nvSpPr>
        <p:spPr>
          <a:xfrm>
            <a:off x="623848" y="1302733"/>
            <a:ext cx="1835759" cy="461024"/>
          </a:xfrm>
          <a:prstGeom prst="rect">
            <a:avLst/>
          </a:prstGeom>
        </p:spPr>
        <p:txBody>
          <a:bodyPr wrap="none">
            <a:spAutoFit/>
          </a:bodyPr>
          <a:lstStyle/>
          <a:p>
            <a:pPr>
              <a:lnSpc>
                <a:spcPct val="150000"/>
              </a:lnSpc>
            </a:pPr>
            <a:r>
              <a:rPr lang="fr-FR">
                <a:solidFill>
                  <a:srgbClr val="C8BEFF"/>
                </a:solidFill>
                <a:latin typeface="+mj-lt"/>
              </a:rPr>
              <a:t>Le télétravail</a:t>
            </a:r>
          </a:p>
        </p:txBody>
      </p:sp>
      <p:sp>
        <p:nvSpPr>
          <p:cNvPr id="6" name="Rectangle 5">
            <a:extLst>
              <a:ext uri="{FF2B5EF4-FFF2-40B4-BE49-F238E27FC236}">
                <a16:creationId xmlns:a16="http://schemas.microsoft.com/office/drawing/2014/main" id="{45D0FC0A-F503-DEFF-5C5B-E87F3526EC63}"/>
              </a:ext>
            </a:extLst>
          </p:cNvPr>
          <p:cNvSpPr/>
          <p:nvPr/>
        </p:nvSpPr>
        <p:spPr>
          <a:xfrm>
            <a:off x="626228" y="3182871"/>
            <a:ext cx="8371515" cy="1754326"/>
          </a:xfrm>
          <a:prstGeom prst="rect">
            <a:avLst/>
          </a:prstGeom>
        </p:spPr>
        <p:txBody>
          <a:bodyPr wrap="square">
            <a:spAutoFit/>
          </a:bodyPr>
          <a:lstStyle/>
          <a:p>
            <a:pPr marL="285750" indent="-285750">
              <a:buFont typeface="Wingdings" pitchFamily="2" charset="2"/>
              <a:buChar char="v"/>
            </a:pPr>
            <a:r>
              <a:rPr lang="fr-FR">
                <a:solidFill>
                  <a:schemeClr val="tx2"/>
                </a:solidFill>
              </a:rPr>
              <a:t>Un gain de temps</a:t>
            </a:r>
          </a:p>
          <a:p>
            <a:pPr marL="285750" indent="-285750">
              <a:buFont typeface="Wingdings" pitchFamily="2" charset="2"/>
              <a:buChar char="v"/>
            </a:pPr>
            <a:endParaRPr lang="fr-FR">
              <a:solidFill>
                <a:schemeClr val="tx2"/>
              </a:solidFill>
            </a:endParaRPr>
          </a:p>
          <a:p>
            <a:pPr marL="285750" indent="-285750">
              <a:buFont typeface="Wingdings" pitchFamily="2" charset="2"/>
              <a:buChar char="v"/>
            </a:pPr>
            <a:r>
              <a:rPr lang="fr-FR"/>
              <a:t>Une limitation des transports</a:t>
            </a:r>
          </a:p>
          <a:p>
            <a:pPr marL="285750" indent="-285750">
              <a:buFont typeface="Wingdings" pitchFamily="2" charset="2"/>
              <a:buChar char="v"/>
            </a:pPr>
            <a:endParaRPr lang="fr-FR"/>
          </a:p>
          <a:p>
            <a:pPr marL="285750" indent="-285750">
              <a:buFont typeface="Wingdings" pitchFamily="2" charset="2"/>
              <a:buChar char="v"/>
            </a:pPr>
            <a:r>
              <a:rPr lang="fr-FR">
                <a:solidFill>
                  <a:srgbClr val="7030A0"/>
                </a:solidFill>
              </a:rPr>
              <a:t>Une meilleure gestion de la vie privée</a:t>
            </a:r>
          </a:p>
          <a:p>
            <a:pPr marL="285750" indent="-285750">
              <a:buFont typeface="Wingdings" pitchFamily="2" charset="2"/>
              <a:buChar char="v"/>
            </a:pPr>
            <a:endParaRPr lang="fr-FR">
              <a:solidFill>
                <a:srgbClr val="7030A0"/>
              </a:solidFill>
            </a:endParaRPr>
          </a:p>
        </p:txBody>
      </p:sp>
      <p:pic>
        <p:nvPicPr>
          <p:cNvPr id="7" name="Image 6" descr="Une image contenant texte, capture d’écran, ligne, diagramme&#10;&#10;Description générée automatiquement">
            <a:extLst>
              <a:ext uri="{FF2B5EF4-FFF2-40B4-BE49-F238E27FC236}">
                <a16:creationId xmlns:a16="http://schemas.microsoft.com/office/drawing/2014/main" id="{EC7306D6-F437-F513-FA9A-0146114F1B5E}"/>
              </a:ext>
            </a:extLst>
          </p:cNvPr>
          <p:cNvPicPr>
            <a:picLocks noChangeAspect="1"/>
          </p:cNvPicPr>
          <p:nvPr/>
        </p:nvPicPr>
        <p:blipFill rotWithShape="1">
          <a:blip r:embed="rId3">
            <a:extLst>
              <a:ext uri="{28A0092B-C50C-407E-A947-70E740481C1C}">
                <a14:useLocalDpi xmlns:a14="http://schemas.microsoft.com/office/drawing/2010/main" val="0"/>
              </a:ext>
            </a:extLst>
          </a:blip>
          <a:srcRect t="6931" b="6926"/>
          <a:stretch/>
        </p:blipFill>
        <p:spPr>
          <a:xfrm>
            <a:off x="6022402" y="2385649"/>
            <a:ext cx="3898163" cy="3591626"/>
          </a:xfrm>
          <a:prstGeom prst="rect">
            <a:avLst/>
          </a:prstGeom>
        </p:spPr>
      </p:pic>
      <p:sp>
        <p:nvSpPr>
          <p:cNvPr id="8" name="ZoneTexte 7">
            <a:extLst>
              <a:ext uri="{FF2B5EF4-FFF2-40B4-BE49-F238E27FC236}">
                <a16:creationId xmlns:a16="http://schemas.microsoft.com/office/drawing/2014/main" id="{1AC4343A-3157-41B3-CEE4-098F442B543E}"/>
              </a:ext>
            </a:extLst>
          </p:cNvPr>
          <p:cNvSpPr txBox="1"/>
          <p:nvPr/>
        </p:nvSpPr>
        <p:spPr>
          <a:xfrm>
            <a:off x="787179" y="5756744"/>
            <a:ext cx="4570482" cy="276999"/>
          </a:xfrm>
          <a:prstGeom prst="rect">
            <a:avLst/>
          </a:prstGeom>
          <a:noFill/>
        </p:spPr>
        <p:txBody>
          <a:bodyPr wrap="none" rtlCol="0">
            <a:spAutoFit/>
          </a:bodyPr>
          <a:lstStyle/>
          <a:p>
            <a:r>
              <a:rPr lang="fr-FR" sz="1200" i="1">
                <a:solidFill>
                  <a:schemeClr val="tx1">
                    <a:lumMod val="65000"/>
                    <a:lumOff val="35000"/>
                  </a:schemeClr>
                </a:solidFill>
              </a:rPr>
              <a:t>Source graphique : Enquête Suisse de l’Office fédéral de la statistique</a:t>
            </a:r>
          </a:p>
        </p:txBody>
      </p:sp>
      <p:sp>
        <p:nvSpPr>
          <p:cNvPr id="11" name="ZoneTexte 10">
            <a:extLst>
              <a:ext uri="{FF2B5EF4-FFF2-40B4-BE49-F238E27FC236}">
                <a16:creationId xmlns:a16="http://schemas.microsoft.com/office/drawing/2014/main" id="{A39A9F35-AB40-5F65-B23B-1E8F84B9BD55}"/>
              </a:ext>
            </a:extLst>
          </p:cNvPr>
          <p:cNvSpPr txBox="1"/>
          <p:nvPr/>
        </p:nvSpPr>
        <p:spPr>
          <a:xfrm>
            <a:off x="5909031" y="2080899"/>
            <a:ext cx="6099716" cy="261610"/>
          </a:xfrm>
          <a:prstGeom prst="rect">
            <a:avLst/>
          </a:prstGeom>
          <a:noFill/>
        </p:spPr>
        <p:txBody>
          <a:bodyPr wrap="square">
            <a:spAutoFit/>
          </a:bodyPr>
          <a:lstStyle/>
          <a:p>
            <a:r>
              <a:rPr lang="fr-FR" sz="1100" b="1" i="1"/>
              <a:t>Télétravail à domicile, évolution</a:t>
            </a:r>
            <a:endParaRPr lang="fr-FR" b="1" i="1"/>
          </a:p>
        </p:txBody>
      </p:sp>
    </p:spTree>
    <p:extLst>
      <p:ext uri="{BB962C8B-B14F-4D97-AF65-F5344CB8AC3E}">
        <p14:creationId xmlns:p14="http://schemas.microsoft.com/office/powerpoint/2010/main" val="4162443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Les bienfaits de la technologie</a:t>
            </a:r>
          </a:p>
        </p:txBody>
      </p:sp>
      <p:sp>
        <p:nvSpPr>
          <p:cNvPr id="4" name="Rectangle 3"/>
          <p:cNvSpPr/>
          <p:nvPr/>
        </p:nvSpPr>
        <p:spPr>
          <a:xfrm>
            <a:off x="625631" y="532400"/>
            <a:ext cx="2911374" cy="461024"/>
          </a:xfrm>
          <a:prstGeom prst="rect">
            <a:avLst/>
          </a:prstGeom>
        </p:spPr>
        <p:txBody>
          <a:bodyPr wrap="none">
            <a:spAutoFit/>
          </a:bodyPr>
          <a:lstStyle/>
          <a:p>
            <a:pPr>
              <a:lnSpc>
                <a:spcPct val="150000"/>
              </a:lnSpc>
            </a:pPr>
            <a:r>
              <a:rPr lang="fr-FR">
                <a:solidFill>
                  <a:schemeClr val="bg1">
                    <a:lumMod val="75000"/>
                  </a:schemeClr>
                </a:solidFill>
                <a:latin typeface="+mj-lt"/>
              </a:rPr>
              <a:t>Résultats et solutions</a:t>
            </a:r>
          </a:p>
        </p:txBody>
      </p:sp>
      <p:sp>
        <p:nvSpPr>
          <p:cNvPr id="5" name="Rectangle 4">
            <a:extLst>
              <a:ext uri="{FF2B5EF4-FFF2-40B4-BE49-F238E27FC236}">
                <a16:creationId xmlns:a16="http://schemas.microsoft.com/office/drawing/2014/main" id="{9EA71655-58F1-0AA0-0925-34B9E2125909}"/>
              </a:ext>
            </a:extLst>
          </p:cNvPr>
          <p:cNvSpPr/>
          <p:nvPr/>
        </p:nvSpPr>
        <p:spPr>
          <a:xfrm>
            <a:off x="623848" y="1302733"/>
            <a:ext cx="3496470" cy="461024"/>
          </a:xfrm>
          <a:prstGeom prst="rect">
            <a:avLst/>
          </a:prstGeom>
        </p:spPr>
        <p:txBody>
          <a:bodyPr wrap="none">
            <a:spAutoFit/>
          </a:bodyPr>
          <a:lstStyle/>
          <a:p>
            <a:pPr>
              <a:lnSpc>
                <a:spcPct val="150000"/>
              </a:lnSpc>
            </a:pPr>
            <a:r>
              <a:rPr lang="fr-FR">
                <a:solidFill>
                  <a:srgbClr val="C8BEFF"/>
                </a:solidFill>
                <a:latin typeface="+mj-lt"/>
              </a:rPr>
              <a:t>L’impact environnemental</a:t>
            </a:r>
          </a:p>
        </p:txBody>
      </p:sp>
      <p:sp>
        <p:nvSpPr>
          <p:cNvPr id="6" name="Rectangle 5">
            <a:extLst>
              <a:ext uri="{FF2B5EF4-FFF2-40B4-BE49-F238E27FC236}">
                <a16:creationId xmlns:a16="http://schemas.microsoft.com/office/drawing/2014/main" id="{45D0FC0A-F503-DEFF-5C5B-E87F3526EC63}"/>
              </a:ext>
            </a:extLst>
          </p:cNvPr>
          <p:cNvSpPr/>
          <p:nvPr/>
        </p:nvSpPr>
        <p:spPr>
          <a:xfrm>
            <a:off x="626228" y="3182871"/>
            <a:ext cx="8371515" cy="1754326"/>
          </a:xfrm>
          <a:prstGeom prst="rect">
            <a:avLst/>
          </a:prstGeom>
        </p:spPr>
        <p:txBody>
          <a:bodyPr wrap="square">
            <a:spAutoFit/>
          </a:bodyPr>
          <a:lstStyle/>
          <a:p>
            <a:pPr marL="285750" indent="-285750">
              <a:buFont typeface="Wingdings" pitchFamily="2" charset="2"/>
              <a:buChar char="v"/>
            </a:pPr>
            <a:r>
              <a:rPr lang="fr-FR">
                <a:solidFill>
                  <a:schemeClr val="tx2"/>
                </a:solidFill>
              </a:rPr>
              <a:t>Recyclage automatisé et reconditionnement</a:t>
            </a:r>
          </a:p>
          <a:p>
            <a:pPr marL="285750" indent="-285750">
              <a:buFont typeface="Wingdings" pitchFamily="2" charset="2"/>
              <a:buChar char="v"/>
            </a:pPr>
            <a:endParaRPr lang="fr-FR">
              <a:solidFill>
                <a:schemeClr val="tx2"/>
              </a:solidFill>
            </a:endParaRPr>
          </a:p>
          <a:p>
            <a:pPr marL="285750" indent="-285750">
              <a:buFont typeface="Wingdings" pitchFamily="2" charset="2"/>
              <a:buChar char="v"/>
            </a:pPr>
            <a:r>
              <a:rPr lang="fr-FR"/>
              <a:t>Les nouvelles énergies – énergie verte</a:t>
            </a:r>
          </a:p>
          <a:p>
            <a:pPr marL="285750" indent="-285750">
              <a:buFont typeface="Wingdings" pitchFamily="2" charset="2"/>
              <a:buChar char="v"/>
            </a:pPr>
            <a:endParaRPr lang="fr-FR"/>
          </a:p>
          <a:p>
            <a:pPr marL="285750" indent="-285750">
              <a:buFont typeface="Wingdings" pitchFamily="2" charset="2"/>
              <a:buChar char="v"/>
            </a:pPr>
            <a:r>
              <a:rPr lang="fr-FR">
                <a:solidFill>
                  <a:srgbClr val="7030A0"/>
                </a:solidFill>
              </a:rPr>
              <a:t>Évolution du BIM et de l’IoT pour le contrôle de l’énergie</a:t>
            </a:r>
          </a:p>
          <a:p>
            <a:pPr marL="285750" indent="-285750">
              <a:buFont typeface="Wingdings" pitchFamily="2" charset="2"/>
              <a:buChar char="v"/>
            </a:pPr>
            <a:endParaRPr lang="fr-FR">
              <a:solidFill>
                <a:srgbClr val="7030A0"/>
              </a:solidFill>
            </a:endParaRPr>
          </a:p>
        </p:txBody>
      </p:sp>
    </p:spTree>
    <p:extLst>
      <p:ext uri="{BB962C8B-B14F-4D97-AF65-F5344CB8AC3E}">
        <p14:creationId xmlns:p14="http://schemas.microsoft.com/office/powerpoint/2010/main" val="3846625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La technologie informatique</a:t>
            </a:r>
          </a:p>
        </p:txBody>
      </p:sp>
      <p:sp>
        <p:nvSpPr>
          <p:cNvPr id="6" name="Content Placeholder 2"/>
          <p:cNvSpPr>
            <a:spLocks noGrp="1"/>
          </p:cNvSpPr>
          <p:nvPr>
            <p:ph idx="1"/>
          </p:nvPr>
        </p:nvSpPr>
        <p:spPr/>
        <p:txBody>
          <a:bodyPr>
            <a:normAutofit/>
          </a:bodyPr>
          <a:lstStyle/>
          <a:p>
            <a:pPr marL="0" indent="0">
              <a:lnSpc>
                <a:spcPct val="100000"/>
              </a:lnSpc>
              <a:spcBef>
                <a:spcPts val="0"/>
              </a:spcBef>
              <a:buNone/>
              <a:tabLst>
                <a:tab pos="2227263" algn="l"/>
              </a:tabLst>
            </a:pPr>
            <a:endParaRPr lang="fr-FR" sz="1400" b="1" dirty="0">
              <a:solidFill>
                <a:schemeClr val="accent1"/>
              </a:solidFill>
              <a:latin typeface="+mj-lt"/>
            </a:endParaRPr>
          </a:p>
          <a:p>
            <a:pPr marL="0" indent="0">
              <a:buNone/>
              <a:tabLst>
                <a:tab pos="2227263" algn="l"/>
              </a:tabLst>
            </a:pPr>
            <a:endParaRPr lang="fr-FR" sz="1400" b="1" dirty="0">
              <a:latin typeface="+mj-lt"/>
            </a:endParaRPr>
          </a:p>
          <a:p>
            <a:pPr marL="0" indent="0">
              <a:buNone/>
              <a:tabLst>
                <a:tab pos="2227263" algn="l"/>
              </a:tabLst>
            </a:pPr>
            <a:r>
              <a:rPr lang="fr-FR" sz="1800" dirty="0"/>
              <a:t>Présentation					</a:t>
            </a:r>
            <a:r>
              <a:rPr lang="fr-FR" sz="1800" dirty="0">
                <a:solidFill>
                  <a:schemeClr val="bg2">
                    <a:lumMod val="90000"/>
                  </a:schemeClr>
                </a:solidFill>
                <a:latin typeface="+mj-lt"/>
              </a:rPr>
              <a:t>03</a:t>
            </a:r>
          </a:p>
          <a:p>
            <a:pPr marL="0" indent="0">
              <a:buNone/>
              <a:tabLst>
                <a:tab pos="2227263" algn="l"/>
              </a:tabLst>
            </a:pPr>
            <a:r>
              <a:rPr lang="fr-FR" sz="1800" dirty="0"/>
              <a:t>Contextualisation					</a:t>
            </a:r>
            <a:r>
              <a:rPr lang="fr-FR" sz="1800" dirty="0">
                <a:solidFill>
                  <a:schemeClr val="bg2">
                    <a:lumMod val="90000"/>
                  </a:schemeClr>
                </a:solidFill>
                <a:latin typeface="+mj-lt"/>
              </a:rPr>
              <a:t>04</a:t>
            </a:r>
          </a:p>
          <a:p>
            <a:pPr marL="0" indent="0">
              <a:buNone/>
              <a:tabLst>
                <a:tab pos="2227263" algn="l"/>
              </a:tabLst>
            </a:pPr>
            <a:r>
              <a:rPr lang="fr-FR" sz="1800" dirty="0"/>
              <a:t>Problématique 					</a:t>
            </a:r>
            <a:r>
              <a:rPr lang="fr-FR" sz="1800" dirty="0">
                <a:solidFill>
                  <a:schemeClr val="bg2">
                    <a:lumMod val="90000"/>
                  </a:schemeClr>
                </a:solidFill>
                <a:latin typeface="+mj-lt"/>
              </a:rPr>
              <a:t>06</a:t>
            </a:r>
          </a:p>
          <a:p>
            <a:pPr marL="0" indent="0">
              <a:buNone/>
              <a:tabLst>
                <a:tab pos="2227263" algn="l"/>
              </a:tabLst>
            </a:pPr>
            <a:r>
              <a:rPr lang="fr-FR" sz="1800" dirty="0"/>
              <a:t>Résultats et solutions 					</a:t>
            </a:r>
            <a:r>
              <a:rPr lang="fr-FR" sz="1800" dirty="0">
                <a:solidFill>
                  <a:schemeClr val="bg2">
                    <a:lumMod val="90000"/>
                  </a:schemeClr>
                </a:solidFill>
                <a:latin typeface="+mj-lt"/>
              </a:rPr>
              <a:t>07</a:t>
            </a:r>
          </a:p>
          <a:p>
            <a:pPr marL="0" indent="0">
              <a:buNone/>
              <a:tabLst>
                <a:tab pos="2227263" algn="l"/>
              </a:tabLst>
            </a:pPr>
            <a:r>
              <a:rPr lang="fr-FR" sz="1800" dirty="0"/>
              <a:t>Les limites de la technologie			</a:t>
            </a:r>
            <a:r>
              <a:rPr lang="fr-FR" sz="1800" dirty="0">
                <a:solidFill>
                  <a:schemeClr val="bg2">
                    <a:lumMod val="90000"/>
                  </a:schemeClr>
                </a:solidFill>
                <a:latin typeface="+mj-lt"/>
              </a:rPr>
              <a:t>14</a:t>
            </a:r>
          </a:p>
          <a:p>
            <a:pPr marL="0" indent="0">
              <a:buNone/>
              <a:tabLst>
                <a:tab pos="2227263" algn="l"/>
              </a:tabLst>
            </a:pPr>
            <a:r>
              <a:rPr lang="fr-FR" sz="1800" dirty="0"/>
              <a:t>Les bienfaits de la technologie			</a:t>
            </a:r>
            <a:r>
              <a:rPr lang="fr-FR" sz="1800" dirty="0">
                <a:solidFill>
                  <a:schemeClr val="bg2">
                    <a:lumMod val="90000"/>
                  </a:schemeClr>
                </a:solidFill>
                <a:latin typeface="+mj-lt"/>
              </a:rPr>
              <a:t>17</a:t>
            </a:r>
          </a:p>
          <a:p>
            <a:pPr marL="0" indent="0">
              <a:buNone/>
              <a:tabLst>
                <a:tab pos="2227263" algn="l"/>
              </a:tabLst>
            </a:pPr>
            <a:r>
              <a:rPr lang="fr-FR" sz="1800" dirty="0"/>
              <a:t>Conclusion				 	</a:t>
            </a:r>
            <a:r>
              <a:rPr lang="fr-FR" sz="1800" dirty="0">
                <a:solidFill>
                  <a:schemeClr val="bg2">
                    <a:lumMod val="90000"/>
                  </a:schemeClr>
                </a:solidFill>
                <a:latin typeface="+mj-lt"/>
              </a:rPr>
              <a:t>21</a:t>
            </a:r>
          </a:p>
          <a:p>
            <a:pPr marL="0" indent="0">
              <a:buNone/>
              <a:tabLst>
                <a:tab pos="2227263" algn="l"/>
              </a:tabLst>
            </a:pPr>
            <a:r>
              <a:rPr lang="fr-FR" sz="1800" dirty="0"/>
              <a:t>Bilan				 	</a:t>
            </a:r>
            <a:r>
              <a:rPr lang="fr-FR" sz="1800" dirty="0">
                <a:solidFill>
                  <a:schemeClr val="bg2">
                    <a:lumMod val="90000"/>
                  </a:schemeClr>
                </a:solidFill>
                <a:latin typeface="+mj-lt"/>
              </a:rPr>
              <a:t>22</a:t>
            </a:r>
          </a:p>
        </p:txBody>
      </p:sp>
      <p:sp>
        <p:nvSpPr>
          <p:cNvPr id="4" name="Rectangle 3"/>
          <p:cNvSpPr/>
          <p:nvPr/>
        </p:nvSpPr>
        <p:spPr>
          <a:xfrm>
            <a:off x="625631" y="532400"/>
            <a:ext cx="4859022" cy="461024"/>
          </a:xfrm>
          <a:prstGeom prst="rect">
            <a:avLst/>
          </a:prstGeom>
        </p:spPr>
        <p:txBody>
          <a:bodyPr wrap="none">
            <a:spAutoFit/>
          </a:bodyPr>
          <a:lstStyle/>
          <a:p>
            <a:pPr>
              <a:lnSpc>
                <a:spcPct val="150000"/>
              </a:lnSpc>
            </a:pPr>
            <a:r>
              <a:rPr lang="fr-FR">
                <a:solidFill>
                  <a:schemeClr val="bg1">
                    <a:lumMod val="75000"/>
                  </a:schemeClr>
                </a:solidFill>
                <a:latin typeface="+mj-lt"/>
              </a:rPr>
              <a:t>Un bienfait ou un frein à l’humanité ?</a:t>
            </a:r>
          </a:p>
        </p:txBody>
      </p:sp>
      <p:sp>
        <p:nvSpPr>
          <p:cNvPr id="9" name="Rectangle 8"/>
          <p:cNvSpPr/>
          <p:nvPr/>
        </p:nvSpPr>
        <p:spPr>
          <a:xfrm>
            <a:off x="734959" y="2315491"/>
            <a:ext cx="737419" cy="5899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6143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Les bienfaits de la technologie</a:t>
            </a:r>
          </a:p>
        </p:txBody>
      </p:sp>
      <p:sp>
        <p:nvSpPr>
          <p:cNvPr id="4" name="Rectangle 3"/>
          <p:cNvSpPr/>
          <p:nvPr/>
        </p:nvSpPr>
        <p:spPr>
          <a:xfrm>
            <a:off x="625631" y="532400"/>
            <a:ext cx="2911374" cy="461024"/>
          </a:xfrm>
          <a:prstGeom prst="rect">
            <a:avLst/>
          </a:prstGeom>
        </p:spPr>
        <p:txBody>
          <a:bodyPr wrap="none">
            <a:spAutoFit/>
          </a:bodyPr>
          <a:lstStyle/>
          <a:p>
            <a:pPr>
              <a:lnSpc>
                <a:spcPct val="150000"/>
              </a:lnSpc>
            </a:pPr>
            <a:r>
              <a:rPr lang="fr-FR">
                <a:solidFill>
                  <a:schemeClr val="bg1">
                    <a:lumMod val="75000"/>
                  </a:schemeClr>
                </a:solidFill>
                <a:latin typeface="+mj-lt"/>
              </a:rPr>
              <a:t>Résultats et solutions</a:t>
            </a:r>
          </a:p>
        </p:txBody>
      </p:sp>
      <p:sp>
        <p:nvSpPr>
          <p:cNvPr id="5" name="Rectangle 4">
            <a:extLst>
              <a:ext uri="{FF2B5EF4-FFF2-40B4-BE49-F238E27FC236}">
                <a16:creationId xmlns:a16="http://schemas.microsoft.com/office/drawing/2014/main" id="{9EA71655-58F1-0AA0-0925-34B9E2125909}"/>
              </a:ext>
            </a:extLst>
          </p:cNvPr>
          <p:cNvSpPr/>
          <p:nvPr/>
        </p:nvSpPr>
        <p:spPr>
          <a:xfrm>
            <a:off x="623848" y="1302733"/>
            <a:ext cx="2794355" cy="461024"/>
          </a:xfrm>
          <a:prstGeom prst="rect">
            <a:avLst/>
          </a:prstGeom>
        </p:spPr>
        <p:txBody>
          <a:bodyPr wrap="none">
            <a:spAutoFit/>
          </a:bodyPr>
          <a:lstStyle/>
          <a:p>
            <a:pPr>
              <a:lnSpc>
                <a:spcPct val="150000"/>
              </a:lnSpc>
            </a:pPr>
            <a:r>
              <a:rPr lang="fr-FR">
                <a:solidFill>
                  <a:srgbClr val="C8BEFF"/>
                </a:solidFill>
                <a:latin typeface="+mj-lt"/>
              </a:rPr>
              <a:t>L’impact sur la santé</a:t>
            </a:r>
          </a:p>
        </p:txBody>
      </p:sp>
      <p:sp>
        <p:nvSpPr>
          <p:cNvPr id="6" name="Rectangle 5">
            <a:extLst>
              <a:ext uri="{FF2B5EF4-FFF2-40B4-BE49-F238E27FC236}">
                <a16:creationId xmlns:a16="http://schemas.microsoft.com/office/drawing/2014/main" id="{45D0FC0A-F503-DEFF-5C5B-E87F3526EC63}"/>
              </a:ext>
            </a:extLst>
          </p:cNvPr>
          <p:cNvSpPr/>
          <p:nvPr/>
        </p:nvSpPr>
        <p:spPr>
          <a:xfrm>
            <a:off x="626228" y="3182871"/>
            <a:ext cx="8371515" cy="2031325"/>
          </a:xfrm>
          <a:prstGeom prst="rect">
            <a:avLst/>
          </a:prstGeom>
        </p:spPr>
        <p:txBody>
          <a:bodyPr wrap="square">
            <a:spAutoFit/>
          </a:bodyPr>
          <a:lstStyle/>
          <a:p>
            <a:pPr marL="285750" indent="-285750">
              <a:buFont typeface="Wingdings" pitchFamily="2" charset="2"/>
              <a:buChar char="v"/>
            </a:pPr>
            <a:r>
              <a:rPr lang="fr-FR">
                <a:solidFill>
                  <a:schemeClr val="tx2"/>
                </a:solidFill>
              </a:rPr>
              <a:t>Robotisation et impression 3D</a:t>
            </a:r>
          </a:p>
          <a:p>
            <a:pPr marL="285750" indent="-285750">
              <a:buFont typeface="Wingdings" pitchFamily="2" charset="2"/>
              <a:buChar char="v"/>
            </a:pPr>
            <a:endParaRPr lang="fr-FR">
              <a:solidFill>
                <a:schemeClr val="tx2"/>
              </a:solidFill>
            </a:endParaRPr>
          </a:p>
          <a:p>
            <a:pPr marL="285750" indent="-285750">
              <a:buFont typeface="Wingdings" pitchFamily="2" charset="2"/>
              <a:buChar char="v"/>
            </a:pPr>
            <a:r>
              <a:rPr lang="fr-FR"/>
              <a:t>Nanotechnologie</a:t>
            </a:r>
          </a:p>
          <a:p>
            <a:pPr marL="285750" indent="-285750">
              <a:buFont typeface="Wingdings" pitchFamily="2" charset="2"/>
              <a:buChar char="v"/>
            </a:pPr>
            <a:endParaRPr lang="fr-FR"/>
          </a:p>
          <a:p>
            <a:pPr marL="285750" indent="-285750">
              <a:buFont typeface="Wingdings" pitchFamily="2" charset="2"/>
              <a:buChar char="v"/>
            </a:pPr>
            <a:r>
              <a:rPr lang="fr-FR">
                <a:solidFill>
                  <a:srgbClr val="7030A0"/>
                </a:solidFill>
              </a:rPr>
              <a:t>Automatisation et repérage </a:t>
            </a:r>
            <a:br>
              <a:rPr lang="fr-FR">
                <a:solidFill>
                  <a:srgbClr val="7030A0"/>
                </a:solidFill>
              </a:rPr>
            </a:br>
            <a:r>
              <a:rPr lang="fr-FR">
                <a:solidFill>
                  <a:srgbClr val="7030A0"/>
                </a:solidFill>
              </a:rPr>
              <a:t>de cellules malsaines via la technologie</a:t>
            </a:r>
          </a:p>
          <a:p>
            <a:pPr marL="285750" indent="-285750">
              <a:buFont typeface="Wingdings" pitchFamily="2" charset="2"/>
              <a:buChar char="v"/>
            </a:pPr>
            <a:endParaRPr lang="fr-FR">
              <a:solidFill>
                <a:srgbClr val="7030A0"/>
              </a:solidFill>
            </a:endParaRPr>
          </a:p>
        </p:txBody>
      </p:sp>
      <p:pic>
        <p:nvPicPr>
          <p:cNvPr id="7" name="Image 6" descr="Une image contenant intérieur, jouet&#10;&#10;Description générée automatiquement">
            <a:extLst>
              <a:ext uri="{FF2B5EF4-FFF2-40B4-BE49-F238E27FC236}">
                <a16:creationId xmlns:a16="http://schemas.microsoft.com/office/drawing/2014/main" id="{232E51A9-3D99-92E4-A356-6A8EEF416FB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428" r="8690"/>
          <a:stretch/>
        </p:blipFill>
        <p:spPr>
          <a:xfrm>
            <a:off x="5750560" y="2692341"/>
            <a:ext cx="4094480" cy="3141785"/>
          </a:xfrm>
          <a:prstGeom prst="rect">
            <a:avLst/>
          </a:prstGeom>
        </p:spPr>
      </p:pic>
      <p:sp>
        <p:nvSpPr>
          <p:cNvPr id="8" name="ZoneTexte 7">
            <a:extLst>
              <a:ext uri="{FF2B5EF4-FFF2-40B4-BE49-F238E27FC236}">
                <a16:creationId xmlns:a16="http://schemas.microsoft.com/office/drawing/2014/main" id="{BD4D750E-2CC1-1733-FFA1-798F8656ADDE}"/>
              </a:ext>
            </a:extLst>
          </p:cNvPr>
          <p:cNvSpPr txBox="1"/>
          <p:nvPr/>
        </p:nvSpPr>
        <p:spPr>
          <a:xfrm>
            <a:off x="787179" y="5756744"/>
            <a:ext cx="1962397" cy="276999"/>
          </a:xfrm>
          <a:prstGeom prst="rect">
            <a:avLst/>
          </a:prstGeom>
          <a:noFill/>
        </p:spPr>
        <p:txBody>
          <a:bodyPr wrap="none" rtlCol="0">
            <a:spAutoFit/>
          </a:bodyPr>
          <a:lstStyle/>
          <a:p>
            <a:r>
              <a:rPr lang="fr-FR" sz="1200" i="1">
                <a:solidFill>
                  <a:schemeClr val="tx1">
                    <a:lumMod val="65000"/>
                    <a:lumOff val="35000"/>
                  </a:schemeClr>
                </a:solidFill>
              </a:rPr>
              <a:t>Source image : </a:t>
            </a:r>
            <a:r>
              <a:rPr lang="fr-FR" sz="1200" i="1" err="1">
                <a:solidFill>
                  <a:schemeClr val="tx1">
                    <a:lumMod val="65000"/>
                    <a:lumOff val="35000"/>
                  </a:schemeClr>
                </a:solidFill>
              </a:rPr>
              <a:t>esante.tech</a:t>
            </a:r>
            <a:endParaRPr lang="fr-FR" sz="1200" i="1">
              <a:solidFill>
                <a:schemeClr val="tx1">
                  <a:lumMod val="65000"/>
                  <a:lumOff val="35000"/>
                </a:schemeClr>
              </a:solidFill>
            </a:endParaRPr>
          </a:p>
        </p:txBody>
      </p:sp>
      <p:sp>
        <p:nvSpPr>
          <p:cNvPr id="10" name="ZoneTexte 9">
            <a:extLst>
              <a:ext uri="{FF2B5EF4-FFF2-40B4-BE49-F238E27FC236}">
                <a16:creationId xmlns:a16="http://schemas.microsoft.com/office/drawing/2014/main" id="{64BA0F67-8ACA-6588-73D6-4754C3E67140}"/>
              </a:ext>
            </a:extLst>
          </p:cNvPr>
          <p:cNvSpPr txBox="1"/>
          <p:nvPr/>
        </p:nvSpPr>
        <p:spPr>
          <a:xfrm>
            <a:off x="5655031" y="2284099"/>
            <a:ext cx="6099716" cy="261610"/>
          </a:xfrm>
          <a:prstGeom prst="rect">
            <a:avLst/>
          </a:prstGeom>
          <a:noFill/>
        </p:spPr>
        <p:txBody>
          <a:bodyPr wrap="square">
            <a:spAutoFit/>
          </a:bodyPr>
          <a:lstStyle/>
          <a:p>
            <a:r>
              <a:rPr lang="fr-FR" sz="1100" b="1" i="1"/>
              <a:t>Impression 3D d’un cœur pour l’entrainement des chirurgiens</a:t>
            </a:r>
            <a:endParaRPr lang="fr-FR" b="1" i="1"/>
          </a:p>
        </p:txBody>
      </p:sp>
    </p:spTree>
    <p:extLst>
      <p:ext uri="{BB962C8B-B14F-4D97-AF65-F5344CB8AC3E}">
        <p14:creationId xmlns:p14="http://schemas.microsoft.com/office/powerpoint/2010/main" val="99141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Un bienfait ou un frein ?</a:t>
            </a:r>
          </a:p>
        </p:txBody>
      </p:sp>
      <p:sp>
        <p:nvSpPr>
          <p:cNvPr id="4" name="Rectangle 3"/>
          <p:cNvSpPr/>
          <p:nvPr/>
        </p:nvSpPr>
        <p:spPr>
          <a:xfrm>
            <a:off x="625631" y="532400"/>
            <a:ext cx="1579278" cy="461024"/>
          </a:xfrm>
          <a:prstGeom prst="rect">
            <a:avLst/>
          </a:prstGeom>
        </p:spPr>
        <p:txBody>
          <a:bodyPr wrap="none">
            <a:spAutoFit/>
          </a:bodyPr>
          <a:lstStyle/>
          <a:p>
            <a:pPr>
              <a:lnSpc>
                <a:spcPct val="150000"/>
              </a:lnSpc>
            </a:pPr>
            <a:r>
              <a:rPr lang="fr-FR">
                <a:solidFill>
                  <a:schemeClr val="bg1">
                    <a:lumMod val="75000"/>
                  </a:schemeClr>
                </a:solidFill>
                <a:latin typeface="+mj-lt"/>
              </a:rPr>
              <a:t>Conclusion</a:t>
            </a:r>
          </a:p>
        </p:txBody>
      </p:sp>
      <p:sp>
        <p:nvSpPr>
          <p:cNvPr id="5" name="Rectangle 4">
            <a:extLst>
              <a:ext uri="{FF2B5EF4-FFF2-40B4-BE49-F238E27FC236}">
                <a16:creationId xmlns:a16="http://schemas.microsoft.com/office/drawing/2014/main" id="{9EA71655-58F1-0AA0-0925-34B9E2125909}"/>
              </a:ext>
            </a:extLst>
          </p:cNvPr>
          <p:cNvSpPr/>
          <p:nvPr/>
        </p:nvSpPr>
        <p:spPr>
          <a:xfrm>
            <a:off x="623848" y="1302733"/>
            <a:ext cx="5099473" cy="461024"/>
          </a:xfrm>
          <a:prstGeom prst="rect">
            <a:avLst/>
          </a:prstGeom>
        </p:spPr>
        <p:txBody>
          <a:bodyPr wrap="none">
            <a:spAutoFit/>
          </a:bodyPr>
          <a:lstStyle/>
          <a:p>
            <a:pPr>
              <a:lnSpc>
                <a:spcPct val="150000"/>
              </a:lnSpc>
            </a:pPr>
            <a:r>
              <a:rPr lang="fr-FR">
                <a:solidFill>
                  <a:srgbClr val="C8BEFF"/>
                </a:solidFill>
                <a:latin typeface="+mj-lt"/>
              </a:rPr>
              <a:t>Une évolution économique et sociétale</a:t>
            </a:r>
          </a:p>
        </p:txBody>
      </p:sp>
      <p:sp>
        <p:nvSpPr>
          <p:cNvPr id="6" name="Rectangle 5">
            <a:extLst>
              <a:ext uri="{FF2B5EF4-FFF2-40B4-BE49-F238E27FC236}">
                <a16:creationId xmlns:a16="http://schemas.microsoft.com/office/drawing/2014/main" id="{45D0FC0A-F503-DEFF-5C5B-E87F3526EC63}"/>
              </a:ext>
            </a:extLst>
          </p:cNvPr>
          <p:cNvSpPr/>
          <p:nvPr/>
        </p:nvSpPr>
        <p:spPr>
          <a:xfrm>
            <a:off x="626228" y="3182871"/>
            <a:ext cx="8371515" cy="2308324"/>
          </a:xfrm>
          <a:prstGeom prst="rect">
            <a:avLst/>
          </a:prstGeom>
        </p:spPr>
        <p:txBody>
          <a:bodyPr wrap="square">
            <a:spAutoFit/>
          </a:bodyPr>
          <a:lstStyle/>
          <a:p>
            <a:pPr marL="285750" indent="-285750">
              <a:buFont typeface="Wingdings" pitchFamily="2" charset="2"/>
              <a:buChar char="v"/>
            </a:pPr>
            <a:r>
              <a:rPr lang="fr-FR">
                <a:solidFill>
                  <a:schemeClr val="tx2"/>
                </a:solidFill>
              </a:rPr>
              <a:t>Apporte un confort dans notre société</a:t>
            </a:r>
          </a:p>
          <a:p>
            <a:pPr marL="285750" indent="-285750">
              <a:buFont typeface="Wingdings" pitchFamily="2" charset="2"/>
              <a:buChar char="v"/>
            </a:pPr>
            <a:endParaRPr lang="fr-FR">
              <a:solidFill>
                <a:schemeClr val="tx2"/>
              </a:solidFill>
            </a:endParaRPr>
          </a:p>
          <a:p>
            <a:pPr marL="285750" indent="-285750">
              <a:buFont typeface="Wingdings" pitchFamily="2" charset="2"/>
              <a:buChar char="v"/>
            </a:pPr>
            <a:r>
              <a:rPr lang="fr-FR"/>
              <a:t>Rapidité d’exécution des tâches pour un vrai gain de temps</a:t>
            </a:r>
          </a:p>
          <a:p>
            <a:pPr marL="285750" indent="-285750">
              <a:buFont typeface="Wingdings" pitchFamily="2" charset="2"/>
              <a:buChar char="v"/>
            </a:pPr>
            <a:endParaRPr lang="fr-FR"/>
          </a:p>
          <a:p>
            <a:pPr marL="285750" indent="-285750">
              <a:buFont typeface="Wingdings" pitchFamily="2" charset="2"/>
              <a:buChar char="v"/>
            </a:pPr>
            <a:r>
              <a:rPr lang="fr-FR">
                <a:solidFill>
                  <a:srgbClr val="7030A0"/>
                </a:solidFill>
              </a:rPr>
              <a:t>Évolution des emplois</a:t>
            </a:r>
          </a:p>
          <a:p>
            <a:pPr marL="285750" indent="-285750">
              <a:buFont typeface="Wingdings" pitchFamily="2" charset="2"/>
              <a:buChar char="v"/>
            </a:pPr>
            <a:endParaRPr lang="fr-FR">
              <a:solidFill>
                <a:srgbClr val="7030A0"/>
              </a:solidFill>
            </a:endParaRPr>
          </a:p>
          <a:p>
            <a:pPr marL="285750" indent="-285750">
              <a:buFont typeface="Wingdings" pitchFamily="2" charset="2"/>
              <a:buChar char="v"/>
            </a:pPr>
            <a:r>
              <a:rPr lang="fr-FR">
                <a:solidFill>
                  <a:srgbClr val="7030A0"/>
                </a:solidFill>
              </a:rPr>
              <a:t>De nouveaux métiers émergents et plus gratifiants</a:t>
            </a:r>
          </a:p>
          <a:p>
            <a:pPr marL="285750" indent="-285750">
              <a:buFont typeface="Wingdings" pitchFamily="2" charset="2"/>
              <a:buChar char="v"/>
            </a:pPr>
            <a:endParaRPr lang="fr-FR">
              <a:solidFill>
                <a:srgbClr val="7030A0"/>
              </a:solidFill>
            </a:endParaRPr>
          </a:p>
        </p:txBody>
      </p:sp>
    </p:spTree>
    <p:extLst>
      <p:ext uri="{BB962C8B-B14F-4D97-AF65-F5344CB8AC3E}">
        <p14:creationId xmlns:p14="http://schemas.microsoft.com/office/powerpoint/2010/main" val="4029721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5" y="897140"/>
            <a:ext cx="6518342" cy="900438"/>
          </a:xfrm>
        </p:spPr>
        <p:txBody>
          <a:bodyPr>
            <a:normAutofit/>
          </a:bodyPr>
          <a:lstStyle/>
          <a:p>
            <a:r>
              <a:rPr lang="fr-FR"/>
              <a:t>Un bienfait et un frein ?</a:t>
            </a:r>
          </a:p>
        </p:txBody>
      </p:sp>
      <p:sp>
        <p:nvSpPr>
          <p:cNvPr id="4" name="Rectangle 3"/>
          <p:cNvSpPr/>
          <p:nvPr/>
        </p:nvSpPr>
        <p:spPr>
          <a:xfrm>
            <a:off x="625631" y="532400"/>
            <a:ext cx="822661" cy="461024"/>
          </a:xfrm>
          <a:prstGeom prst="rect">
            <a:avLst/>
          </a:prstGeom>
        </p:spPr>
        <p:txBody>
          <a:bodyPr wrap="none">
            <a:spAutoFit/>
          </a:bodyPr>
          <a:lstStyle/>
          <a:p>
            <a:pPr>
              <a:lnSpc>
                <a:spcPct val="150000"/>
              </a:lnSpc>
            </a:pPr>
            <a:r>
              <a:rPr lang="fr-FR">
                <a:solidFill>
                  <a:schemeClr val="bg1">
                    <a:lumMod val="75000"/>
                  </a:schemeClr>
                </a:solidFill>
                <a:latin typeface="+mj-lt"/>
              </a:rPr>
              <a:t>Bilan</a:t>
            </a:r>
          </a:p>
        </p:txBody>
      </p:sp>
      <p:sp>
        <p:nvSpPr>
          <p:cNvPr id="6" name="Rectangle 5">
            <a:extLst>
              <a:ext uri="{FF2B5EF4-FFF2-40B4-BE49-F238E27FC236}">
                <a16:creationId xmlns:a16="http://schemas.microsoft.com/office/drawing/2014/main" id="{C3082401-1C3F-3BC2-2A33-16E2E8E31FE9}"/>
              </a:ext>
            </a:extLst>
          </p:cNvPr>
          <p:cNvSpPr/>
          <p:nvPr/>
        </p:nvSpPr>
        <p:spPr>
          <a:xfrm>
            <a:off x="626229" y="3182871"/>
            <a:ext cx="6352087" cy="1477328"/>
          </a:xfrm>
          <a:prstGeom prst="rect">
            <a:avLst/>
          </a:prstGeom>
        </p:spPr>
        <p:txBody>
          <a:bodyPr wrap="square">
            <a:spAutoFit/>
          </a:bodyPr>
          <a:lstStyle/>
          <a:p>
            <a:pPr marL="285750" indent="-285750">
              <a:buFont typeface="Wingdings" pitchFamily="2" charset="2"/>
              <a:buChar char="v"/>
            </a:pPr>
            <a:r>
              <a:rPr lang="fr-FR">
                <a:solidFill>
                  <a:schemeClr val="tx2"/>
                </a:solidFill>
              </a:rPr>
              <a:t>Un enjeu économique et sociétal dans certains domaines</a:t>
            </a:r>
          </a:p>
          <a:p>
            <a:pPr marL="285750" indent="-285750">
              <a:buFont typeface="Wingdings" pitchFamily="2" charset="2"/>
              <a:buChar char="v"/>
            </a:pPr>
            <a:endParaRPr lang="fr-FR">
              <a:solidFill>
                <a:schemeClr val="tx2"/>
              </a:solidFill>
            </a:endParaRPr>
          </a:p>
          <a:p>
            <a:pPr marL="285750" indent="-285750">
              <a:buFont typeface="Wingdings" pitchFamily="2" charset="2"/>
              <a:buChar char="v"/>
            </a:pPr>
            <a:r>
              <a:rPr lang="fr-FR">
                <a:solidFill>
                  <a:srgbClr val="7030A0"/>
                </a:solidFill>
              </a:rPr>
              <a:t>Des solutions diverses pour de nombreuses entreprises</a:t>
            </a:r>
          </a:p>
          <a:p>
            <a:endParaRPr lang="fr-FR">
              <a:solidFill>
                <a:srgbClr val="7030A0"/>
              </a:solidFill>
            </a:endParaRPr>
          </a:p>
          <a:p>
            <a:pPr marL="285750" indent="-285750">
              <a:buFont typeface="Wingdings" pitchFamily="2" charset="2"/>
              <a:buChar char="v"/>
            </a:pPr>
            <a:r>
              <a:rPr lang="fr-FR" b="1">
                <a:solidFill>
                  <a:srgbClr val="7030A0"/>
                </a:solidFill>
              </a:rPr>
              <a:t>Attention : l’éthique rentrera toujours en jeu</a:t>
            </a:r>
          </a:p>
        </p:txBody>
      </p:sp>
    </p:spTree>
    <p:extLst>
      <p:ext uri="{BB962C8B-B14F-4D97-AF65-F5344CB8AC3E}">
        <p14:creationId xmlns:p14="http://schemas.microsoft.com/office/powerpoint/2010/main" val="3982500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Quelles perspectives ?</a:t>
            </a:r>
          </a:p>
        </p:txBody>
      </p:sp>
      <p:sp>
        <p:nvSpPr>
          <p:cNvPr id="4" name="Rectangle 3"/>
          <p:cNvSpPr/>
          <p:nvPr/>
        </p:nvSpPr>
        <p:spPr>
          <a:xfrm>
            <a:off x="625631" y="532400"/>
            <a:ext cx="822661" cy="461024"/>
          </a:xfrm>
          <a:prstGeom prst="rect">
            <a:avLst/>
          </a:prstGeom>
        </p:spPr>
        <p:txBody>
          <a:bodyPr wrap="none">
            <a:spAutoFit/>
          </a:bodyPr>
          <a:lstStyle/>
          <a:p>
            <a:pPr>
              <a:lnSpc>
                <a:spcPct val="150000"/>
              </a:lnSpc>
            </a:pPr>
            <a:r>
              <a:rPr lang="fr-FR">
                <a:solidFill>
                  <a:schemeClr val="bg1">
                    <a:lumMod val="75000"/>
                  </a:schemeClr>
                </a:solidFill>
                <a:latin typeface="+mj-lt"/>
              </a:rPr>
              <a:t>Bilan</a:t>
            </a:r>
          </a:p>
        </p:txBody>
      </p:sp>
      <p:sp>
        <p:nvSpPr>
          <p:cNvPr id="6" name="Rectangle 5">
            <a:extLst>
              <a:ext uri="{FF2B5EF4-FFF2-40B4-BE49-F238E27FC236}">
                <a16:creationId xmlns:a16="http://schemas.microsoft.com/office/drawing/2014/main" id="{C3082401-1C3F-3BC2-2A33-16E2E8E31FE9}"/>
              </a:ext>
            </a:extLst>
          </p:cNvPr>
          <p:cNvSpPr/>
          <p:nvPr/>
        </p:nvSpPr>
        <p:spPr>
          <a:xfrm>
            <a:off x="622763" y="2847725"/>
            <a:ext cx="8374982" cy="3477875"/>
          </a:xfrm>
          <a:prstGeom prst="rect">
            <a:avLst/>
          </a:prstGeom>
        </p:spPr>
        <p:txBody>
          <a:bodyPr wrap="square">
            <a:spAutoFit/>
          </a:bodyPr>
          <a:lstStyle/>
          <a:p>
            <a:pPr marL="285750" indent="-285750">
              <a:buFont typeface="Wingdings" pitchFamily="2" charset="2"/>
              <a:buChar char="v"/>
            </a:pPr>
            <a:r>
              <a:rPr lang="fr-FR" b="1">
                <a:solidFill>
                  <a:schemeClr val="tx2"/>
                </a:solidFill>
              </a:rPr>
              <a:t>Fin de cycle</a:t>
            </a:r>
          </a:p>
          <a:p>
            <a:pPr marL="742950" lvl="1" indent="-285750">
              <a:buFont typeface="Wingdings" pitchFamily="2" charset="2"/>
              <a:buChar char="§"/>
            </a:pPr>
            <a:r>
              <a:rPr lang="fr-FR" sz="1600">
                <a:solidFill>
                  <a:schemeClr val="tx2"/>
                </a:solidFill>
              </a:rPr>
              <a:t>2 ans d’apprentissage – </a:t>
            </a:r>
            <a:r>
              <a:rPr lang="fr-FR" sz="1600" err="1">
                <a:solidFill>
                  <a:schemeClr val="tx2"/>
                </a:solidFill>
              </a:rPr>
              <a:t>Ecritel</a:t>
            </a:r>
            <a:endParaRPr lang="fr-FR" sz="1600">
              <a:solidFill>
                <a:schemeClr val="tx2"/>
              </a:solidFill>
            </a:endParaRPr>
          </a:p>
          <a:p>
            <a:pPr marL="742950" lvl="1" indent="-285750">
              <a:buFont typeface="Wingdings" pitchFamily="2" charset="2"/>
              <a:buChar char="§"/>
            </a:pPr>
            <a:r>
              <a:rPr lang="fr-FR" sz="1600">
                <a:solidFill>
                  <a:schemeClr val="tx2"/>
                </a:solidFill>
              </a:rPr>
              <a:t>Fin étude – Embauche chez </a:t>
            </a:r>
            <a:r>
              <a:rPr lang="fr-FR" sz="1600" err="1">
                <a:solidFill>
                  <a:schemeClr val="tx2"/>
                </a:solidFill>
              </a:rPr>
              <a:t>Ecritel</a:t>
            </a:r>
            <a:endParaRPr lang="fr-FR" sz="1600">
              <a:solidFill>
                <a:schemeClr val="tx2"/>
              </a:solidFill>
            </a:endParaRPr>
          </a:p>
          <a:p>
            <a:endParaRPr lang="fr-FR" b="1">
              <a:solidFill>
                <a:schemeClr val="tx2"/>
              </a:solidFill>
            </a:endParaRPr>
          </a:p>
          <a:p>
            <a:pPr marL="285750" indent="-285750">
              <a:buFont typeface="Wingdings" pitchFamily="2" charset="2"/>
              <a:buChar char="v"/>
            </a:pPr>
            <a:r>
              <a:rPr lang="fr-FR" b="1">
                <a:solidFill>
                  <a:srgbClr val="7030A0"/>
                </a:solidFill>
              </a:rPr>
              <a:t>Ingénieur réseau</a:t>
            </a:r>
          </a:p>
          <a:p>
            <a:pPr marL="742950" lvl="1" indent="-285750">
              <a:buFont typeface="Wingdings" pitchFamily="2" charset="2"/>
              <a:buChar char="§"/>
            </a:pPr>
            <a:r>
              <a:rPr lang="fr-FR" sz="1600">
                <a:solidFill>
                  <a:srgbClr val="7030A0"/>
                </a:solidFill>
              </a:rPr>
              <a:t>Intégration d’une équipe d’ingénieur à temps plein</a:t>
            </a:r>
          </a:p>
          <a:p>
            <a:pPr marL="742950" lvl="1" indent="-285750">
              <a:buFont typeface="Wingdings" pitchFamily="2" charset="2"/>
              <a:buChar char="§"/>
            </a:pPr>
            <a:r>
              <a:rPr lang="fr-FR" sz="1600">
                <a:solidFill>
                  <a:srgbClr val="7030A0"/>
                </a:solidFill>
              </a:rPr>
              <a:t>Recherche de solutions pour automatiser certaines tâches répétitives dans l’équipe</a:t>
            </a:r>
          </a:p>
          <a:p>
            <a:pPr marL="285750" indent="-285750">
              <a:buFont typeface="Wingdings" pitchFamily="2" charset="2"/>
              <a:buChar char="v"/>
            </a:pPr>
            <a:endParaRPr lang="fr-FR" b="1">
              <a:solidFill>
                <a:srgbClr val="7030A0"/>
              </a:solidFill>
            </a:endParaRPr>
          </a:p>
          <a:p>
            <a:pPr marL="285750" indent="-285750">
              <a:buFont typeface="Wingdings" pitchFamily="2" charset="2"/>
              <a:buChar char="v"/>
            </a:pPr>
            <a:r>
              <a:rPr lang="fr-FR" b="1">
                <a:solidFill>
                  <a:srgbClr val="7030A0"/>
                </a:solidFill>
              </a:rPr>
              <a:t>Les bienfaits de la technologie ?</a:t>
            </a:r>
          </a:p>
          <a:p>
            <a:pPr marL="742950" lvl="1" indent="-285750">
              <a:buFont typeface="Wingdings" pitchFamily="2" charset="2"/>
              <a:buChar char="§"/>
            </a:pPr>
            <a:r>
              <a:rPr lang="fr-FR" sz="1600">
                <a:solidFill>
                  <a:srgbClr val="7030A0"/>
                </a:solidFill>
              </a:rPr>
              <a:t>En lien avec mon travail depuis plusieurs semaines</a:t>
            </a:r>
          </a:p>
          <a:p>
            <a:pPr marL="742950" lvl="1" indent="-285750">
              <a:buFont typeface="Wingdings" pitchFamily="2" charset="2"/>
              <a:buChar char="§"/>
            </a:pPr>
            <a:r>
              <a:rPr lang="fr-FR" sz="1600">
                <a:solidFill>
                  <a:srgbClr val="7030A0"/>
                </a:solidFill>
              </a:rPr>
              <a:t>Automatisation et Scripting en cours pour améliorer le système et le déploiement des équipements réseaux</a:t>
            </a:r>
          </a:p>
          <a:p>
            <a:pPr marL="742950" lvl="1" indent="-285750">
              <a:buFont typeface="Wingdings" pitchFamily="2" charset="2"/>
              <a:buChar char="v"/>
            </a:pPr>
            <a:endParaRPr lang="fr-FR" b="1">
              <a:solidFill>
                <a:srgbClr val="84A887"/>
              </a:solidFill>
            </a:endParaRPr>
          </a:p>
        </p:txBody>
      </p:sp>
    </p:spTree>
    <p:extLst>
      <p:ext uri="{BB962C8B-B14F-4D97-AF65-F5344CB8AC3E}">
        <p14:creationId xmlns:p14="http://schemas.microsoft.com/office/powerpoint/2010/main" val="2722229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435012A5-5752-7239-BB0B-F3289B26E2B1}"/>
              </a:ext>
            </a:extLst>
          </p:cNvPr>
          <p:cNvSpPr>
            <a:spLocks noGrp="1"/>
          </p:cNvSpPr>
          <p:nvPr>
            <p:ph type="ctrTitle"/>
          </p:nvPr>
        </p:nvSpPr>
        <p:spPr/>
        <p:txBody>
          <a:bodyPr/>
          <a:lstStyle/>
          <a:p>
            <a:endParaRPr lang="fr-FR"/>
          </a:p>
        </p:txBody>
      </p:sp>
      <p:pic>
        <p:nvPicPr>
          <p:cNvPr id="7" name="Image 6" descr="Une image contenant capture d’écran, obscurité, léger, nuit&#10;&#10;Description générée automatiquement">
            <a:extLst>
              <a:ext uri="{FF2B5EF4-FFF2-40B4-BE49-F238E27FC236}">
                <a16:creationId xmlns:a16="http://schemas.microsoft.com/office/drawing/2014/main" id="{2A27F1BB-F5EC-617E-6DED-094788FED3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80" y="0"/>
            <a:ext cx="12273278" cy="6858000"/>
          </a:xfrm>
          <a:prstGeom prst="rect">
            <a:avLst/>
          </a:prstGeom>
        </p:spPr>
      </p:pic>
      <p:sp>
        <p:nvSpPr>
          <p:cNvPr id="10" name="Rectangle 9">
            <a:extLst>
              <a:ext uri="{FF2B5EF4-FFF2-40B4-BE49-F238E27FC236}">
                <a16:creationId xmlns:a16="http://schemas.microsoft.com/office/drawing/2014/main" id="{02049504-C884-F0D0-5DE3-A855521C9F8A}"/>
              </a:ext>
            </a:extLst>
          </p:cNvPr>
          <p:cNvSpPr/>
          <p:nvPr/>
        </p:nvSpPr>
        <p:spPr>
          <a:xfrm>
            <a:off x="-81280" y="0"/>
            <a:ext cx="12435839" cy="6858000"/>
          </a:xfrm>
          <a:prstGeom prst="rect">
            <a:avLst/>
          </a:prstGeom>
          <a:solidFill>
            <a:srgbClr val="7030A0">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7030A0"/>
              </a:solidFill>
            </a:endParaRPr>
          </a:p>
        </p:txBody>
      </p:sp>
      <p:sp>
        <p:nvSpPr>
          <p:cNvPr id="12" name="Title 1">
            <a:extLst>
              <a:ext uri="{FF2B5EF4-FFF2-40B4-BE49-F238E27FC236}">
                <a16:creationId xmlns:a16="http://schemas.microsoft.com/office/drawing/2014/main" id="{72DDB071-1BAE-69DF-B3D7-9DE0F2B7755B}"/>
              </a:ext>
            </a:extLst>
          </p:cNvPr>
          <p:cNvSpPr txBox="1">
            <a:spLocks/>
          </p:cNvSpPr>
          <p:nvPr/>
        </p:nvSpPr>
        <p:spPr>
          <a:xfrm>
            <a:off x="2344316" y="3150860"/>
            <a:ext cx="7713406" cy="24629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rgbClr val="7030A0"/>
                </a:solidFill>
                <a:latin typeface="+mj-lt"/>
                <a:ea typeface="+mj-ea"/>
                <a:cs typeface="+mj-cs"/>
              </a:defRPr>
            </a:lvl1pPr>
          </a:lstStyle>
          <a:p>
            <a:pPr>
              <a:lnSpc>
                <a:spcPct val="100000"/>
              </a:lnSpc>
            </a:pPr>
            <a:r>
              <a:rPr lang="fr-FR" sz="7200" b="1">
                <a:solidFill>
                  <a:srgbClr val="FFE600"/>
                </a:solidFill>
              </a:rPr>
              <a:t>Merci de votre attention</a:t>
            </a:r>
            <a:endParaRPr lang="fr-FR" sz="1800" b="1">
              <a:solidFill>
                <a:srgbClr val="FFE600"/>
              </a:solidFill>
            </a:endParaRPr>
          </a:p>
        </p:txBody>
      </p:sp>
      <p:pic>
        <p:nvPicPr>
          <p:cNvPr id="16" name="Graphique 15">
            <a:extLst>
              <a:ext uri="{FF2B5EF4-FFF2-40B4-BE49-F238E27FC236}">
                <a16:creationId xmlns:a16="http://schemas.microsoft.com/office/drawing/2014/main" id="{78A8D013-D808-5328-63B5-C9CAF4ABE5B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66588" y="863714"/>
            <a:ext cx="1668862" cy="606614"/>
          </a:xfrm>
          <a:prstGeom prst="rect">
            <a:avLst/>
          </a:prstGeom>
        </p:spPr>
      </p:pic>
    </p:spTree>
    <p:extLst>
      <p:ext uri="{BB962C8B-B14F-4D97-AF65-F5344CB8AC3E}">
        <p14:creationId xmlns:p14="http://schemas.microsoft.com/office/powerpoint/2010/main" val="145208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4" y="883072"/>
            <a:ext cx="6707186" cy="622171"/>
          </a:xfrm>
        </p:spPr>
        <p:txBody>
          <a:bodyPr>
            <a:normAutofit/>
          </a:bodyPr>
          <a:lstStyle/>
          <a:p>
            <a:r>
              <a:rPr lang="fr-FR"/>
              <a:t>Gérald LARONCHE</a:t>
            </a:r>
          </a:p>
        </p:txBody>
      </p:sp>
      <p:sp>
        <p:nvSpPr>
          <p:cNvPr id="4" name="Rectangle 3"/>
          <p:cNvSpPr/>
          <p:nvPr/>
        </p:nvSpPr>
        <p:spPr>
          <a:xfrm>
            <a:off x="625631" y="532400"/>
            <a:ext cx="1808508" cy="461024"/>
          </a:xfrm>
          <a:prstGeom prst="rect">
            <a:avLst/>
          </a:prstGeom>
        </p:spPr>
        <p:txBody>
          <a:bodyPr wrap="none">
            <a:spAutoFit/>
          </a:bodyPr>
          <a:lstStyle/>
          <a:p>
            <a:pPr>
              <a:lnSpc>
                <a:spcPct val="150000"/>
              </a:lnSpc>
            </a:pPr>
            <a:r>
              <a:rPr lang="fr-FR">
                <a:solidFill>
                  <a:schemeClr val="bg1">
                    <a:lumMod val="75000"/>
                  </a:schemeClr>
                </a:solidFill>
                <a:latin typeface="+mj-lt"/>
              </a:rPr>
              <a:t>Présentation</a:t>
            </a:r>
          </a:p>
        </p:txBody>
      </p:sp>
      <p:sp>
        <p:nvSpPr>
          <p:cNvPr id="11" name="Content Placeholder 2">
            <a:extLst>
              <a:ext uri="{FF2B5EF4-FFF2-40B4-BE49-F238E27FC236}">
                <a16:creationId xmlns:a16="http://schemas.microsoft.com/office/drawing/2014/main" id="{32B12F63-42F3-B9BD-016C-FD1A748C8576}"/>
              </a:ext>
            </a:extLst>
          </p:cNvPr>
          <p:cNvSpPr>
            <a:spLocks noGrp="1"/>
          </p:cNvSpPr>
          <p:nvPr>
            <p:ph idx="1"/>
          </p:nvPr>
        </p:nvSpPr>
        <p:spPr>
          <a:xfrm>
            <a:off x="608014" y="2315491"/>
            <a:ext cx="10515600" cy="4351338"/>
          </a:xfrm>
        </p:spPr>
        <p:txBody>
          <a:bodyPr>
            <a:normAutofit/>
          </a:bodyPr>
          <a:lstStyle/>
          <a:p>
            <a:pPr marL="0" indent="0">
              <a:buNone/>
              <a:tabLst>
                <a:tab pos="2227263" algn="l"/>
              </a:tabLst>
            </a:pPr>
            <a:endParaRPr lang="fr-FR" sz="1800" b="1">
              <a:latin typeface="+mj-lt"/>
            </a:endParaRPr>
          </a:p>
          <a:p>
            <a:pPr>
              <a:buFont typeface="Wingdings" pitchFamily="2" charset="2"/>
              <a:buChar char="v"/>
              <a:tabLst>
                <a:tab pos="2227263" algn="l"/>
              </a:tabLst>
            </a:pPr>
            <a:r>
              <a:rPr lang="fr-FR" sz="1800">
                <a:solidFill>
                  <a:schemeClr val="accent3"/>
                </a:solidFill>
              </a:rPr>
              <a:t> 37 ans</a:t>
            </a:r>
          </a:p>
          <a:p>
            <a:pPr>
              <a:buFont typeface="Wingdings" pitchFamily="2" charset="2"/>
              <a:buChar char="v"/>
              <a:tabLst>
                <a:tab pos="2227263" algn="l"/>
              </a:tabLst>
            </a:pPr>
            <a:endParaRPr lang="fr-FR" sz="1800">
              <a:solidFill>
                <a:schemeClr val="accent3"/>
              </a:solidFill>
            </a:endParaRPr>
          </a:p>
          <a:p>
            <a:pPr>
              <a:buFont typeface="Wingdings" pitchFamily="2" charset="2"/>
              <a:buChar char="v"/>
              <a:tabLst>
                <a:tab pos="2227263" algn="l"/>
              </a:tabLst>
            </a:pPr>
            <a:r>
              <a:rPr lang="fr-FR" sz="1800">
                <a:solidFill>
                  <a:schemeClr val="accent3"/>
                </a:solidFill>
              </a:rPr>
              <a:t>Reconversion professionnelle</a:t>
            </a:r>
          </a:p>
          <a:p>
            <a:pPr>
              <a:buFont typeface="Wingdings" pitchFamily="2" charset="2"/>
              <a:buChar char="v"/>
              <a:tabLst>
                <a:tab pos="2227263" algn="l"/>
              </a:tabLst>
            </a:pPr>
            <a:endParaRPr lang="fr-FR" sz="1800">
              <a:solidFill>
                <a:schemeClr val="bg2">
                  <a:lumMod val="90000"/>
                </a:schemeClr>
              </a:solidFill>
              <a:latin typeface="+mj-lt"/>
            </a:endParaRPr>
          </a:p>
          <a:p>
            <a:pPr>
              <a:buFont typeface="Wingdings" pitchFamily="2" charset="2"/>
              <a:buChar char="v"/>
              <a:tabLst>
                <a:tab pos="2227263" algn="l"/>
              </a:tabLst>
            </a:pPr>
            <a:r>
              <a:rPr lang="fr-FR" sz="1800">
                <a:solidFill>
                  <a:schemeClr val="accent3"/>
                </a:solidFill>
              </a:rPr>
              <a:t> Administrateur réseau</a:t>
            </a:r>
          </a:p>
          <a:p>
            <a:pPr>
              <a:buFont typeface="Wingdings" pitchFamily="2" charset="2"/>
              <a:buChar char="v"/>
              <a:tabLst>
                <a:tab pos="2227263" algn="l"/>
              </a:tabLst>
            </a:pPr>
            <a:endParaRPr lang="fr-FR" sz="1800"/>
          </a:p>
          <a:p>
            <a:pPr>
              <a:buFont typeface="Wingdings" pitchFamily="2" charset="2"/>
              <a:buChar char="v"/>
              <a:tabLst>
                <a:tab pos="2227263" algn="l"/>
              </a:tabLst>
            </a:pPr>
            <a:r>
              <a:rPr lang="fr-FR" sz="1800">
                <a:solidFill>
                  <a:schemeClr val="accent3"/>
                </a:solidFill>
              </a:rPr>
              <a:t> Alternant chez </a:t>
            </a:r>
            <a:r>
              <a:rPr lang="fr-FR" sz="1800" err="1">
                <a:solidFill>
                  <a:schemeClr val="accent3"/>
                </a:solidFill>
              </a:rPr>
              <a:t>Ecritel</a:t>
            </a:r>
            <a:r>
              <a:rPr lang="fr-FR" sz="1800">
                <a:solidFill>
                  <a:schemeClr val="accent3"/>
                </a:solidFill>
              </a:rPr>
              <a:t> depuis 2 ans</a:t>
            </a:r>
          </a:p>
        </p:txBody>
      </p:sp>
    </p:spTree>
    <p:extLst>
      <p:ext uri="{BB962C8B-B14F-4D97-AF65-F5344CB8AC3E}">
        <p14:creationId xmlns:p14="http://schemas.microsoft.com/office/powerpoint/2010/main" val="4154608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47" y="774936"/>
            <a:ext cx="5633829" cy="785466"/>
          </a:xfrm>
        </p:spPr>
        <p:txBody>
          <a:bodyPr>
            <a:normAutofit/>
          </a:bodyPr>
          <a:lstStyle/>
          <a:p>
            <a:pPr>
              <a:lnSpc>
                <a:spcPct val="100000"/>
              </a:lnSpc>
            </a:pPr>
            <a:r>
              <a:rPr lang="fr-FR" sz="4000" b="1"/>
              <a:t>Contextualisation</a:t>
            </a:r>
          </a:p>
        </p:txBody>
      </p:sp>
      <p:sp>
        <p:nvSpPr>
          <p:cNvPr id="4" name="Rectangle 3"/>
          <p:cNvSpPr/>
          <p:nvPr/>
        </p:nvSpPr>
        <p:spPr>
          <a:xfrm>
            <a:off x="623848" y="1302733"/>
            <a:ext cx="4992072" cy="461024"/>
          </a:xfrm>
          <a:prstGeom prst="rect">
            <a:avLst/>
          </a:prstGeom>
        </p:spPr>
        <p:txBody>
          <a:bodyPr wrap="none">
            <a:spAutoFit/>
          </a:bodyPr>
          <a:lstStyle/>
          <a:p>
            <a:pPr>
              <a:lnSpc>
                <a:spcPct val="150000"/>
              </a:lnSpc>
            </a:pPr>
            <a:r>
              <a:rPr lang="fr-FR">
                <a:solidFill>
                  <a:schemeClr val="bg1">
                    <a:lumMod val="75000"/>
                  </a:schemeClr>
                </a:solidFill>
                <a:latin typeface="+mj-lt"/>
              </a:rPr>
              <a:t>Pourquoi l’évolution de la technologie</a:t>
            </a:r>
          </a:p>
        </p:txBody>
      </p:sp>
      <p:sp>
        <p:nvSpPr>
          <p:cNvPr id="5" name="Content Placeholder 2">
            <a:extLst>
              <a:ext uri="{FF2B5EF4-FFF2-40B4-BE49-F238E27FC236}">
                <a16:creationId xmlns:a16="http://schemas.microsoft.com/office/drawing/2014/main" id="{7FF5A51F-A116-FFE2-C9B7-CF9B0F166E05}"/>
              </a:ext>
            </a:extLst>
          </p:cNvPr>
          <p:cNvSpPr>
            <a:spLocks noGrp="1"/>
          </p:cNvSpPr>
          <p:nvPr>
            <p:ph idx="1"/>
          </p:nvPr>
        </p:nvSpPr>
        <p:spPr>
          <a:xfrm>
            <a:off x="608014" y="2315491"/>
            <a:ext cx="10515600" cy="4351338"/>
          </a:xfrm>
        </p:spPr>
        <p:txBody>
          <a:bodyPr>
            <a:normAutofit/>
          </a:bodyPr>
          <a:lstStyle/>
          <a:p>
            <a:pPr>
              <a:lnSpc>
                <a:spcPct val="100000"/>
              </a:lnSpc>
              <a:spcBef>
                <a:spcPts val="0"/>
              </a:spcBef>
              <a:buFont typeface="Wingdings" pitchFamily="2" charset="2"/>
              <a:buChar char="v"/>
              <a:tabLst>
                <a:tab pos="2227263" algn="l"/>
              </a:tabLst>
            </a:pPr>
            <a:endParaRPr lang="fr-FR" sz="1800" b="1">
              <a:solidFill>
                <a:schemeClr val="accent1"/>
              </a:solidFill>
              <a:latin typeface="+mj-lt"/>
            </a:endParaRPr>
          </a:p>
          <a:p>
            <a:pPr>
              <a:buFont typeface="Wingdings" pitchFamily="2" charset="2"/>
              <a:buChar char="v"/>
              <a:tabLst>
                <a:tab pos="2227263" algn="l"/>
              </a:tabLst>
            </a:pPr>
            <a:endParaRPr lang="fr-FR" sz="1800" b="1">
              <a:latin typeface="+mj-lt"/>
            </a:endParaRPr>
          </a:p>
          <a:p>
            <a:pPr>
              <a:buFont typeface="Wingdings" pitchFamily="2" charset="2"/>
              <a:buChar char="v"/>
              <a:tabLst>
                <a:tab pos="2227263" algn="l"/>
              </a:tabLst>
            </a:pPr>
            <a:r>
              <a:rPr lang="fr-FR" sz="1800">
                <a:solidFill>
                  <a:schemeClr val="accent3"/>
                </a:solidFill>
              </a:rPr>
              <a:t>Un travail répétitif</a:t>
            </a:r>
          </a:p>
          <a:p>
            <a:pPr>
              <a:buFont typeface="Wingdings" pitchFamily="2" charset="2"/>
              <a:buChar char="v"/>
              <a:tabLst>
                <a:tab pos="2227263" algn="l"/>
              </a:tabLst>
            </a:pPr>
            <a:endParaRPr lang="fr-FR" sz="1800">
              <a:solidFill>
                <a:schemeClr val="accent3"/>
              </a:solidFill>
            </a:endParaRPr>
          </a:p>
          <a:p>
            <a:pPr>
              <a:buFont typeface="Wingdings" pitchFamily="2" charset="2"/>
              <a:buChar char="v"/>
              <a:tabLst>
                <a:tab pos="2227263" algn="l"/>
              </a:tabLst>
            </a:pPr>
            <a:r>
              <a:rPr lang="fr-FR" sz="1800">
                <a:solidFill>
                  <a:schemeClr val="accent3"/>
                </a:solidFill>
              </a:rPr>
              <a:t>Des contraintes : santé, fatigue</a:t>
            </a:r>
          </a:p>
          <a:p>
            <a:pPr>
              <a:buFont typeface="Wingdings" pitchFamily="2" charset="2"/>
              <a:buChar char="v"/>
              <a:tabLst>
                <a:tab pos="2227263" algn="l"/>
              </a:tabLst>
            </a:pPr>
            <a:endParaRPr lang="fr-FR" sz="1800">
              <a:solidFill>
                <a:schemeClr val="bg2">
                  <a:lumMod val="90000"/>
                </a:schemeClr>
              </a:solidFill>
              <a:latin typeface="+mj-lt"/>
            </a:endParaRPr>
          </a:p>
          <a:p>
            <a:pPr>
              <a:buFont typeface="Wingdings" pitchFamily="2" charset="2"/>
              <a:buChar char="v"/>
              <a:tabLst>
                <a:tab pos="2227263" algn="l"/>
              </a:tabLst>
            </a:pPr>
            <a:r>
              <a:rPr lang="fr-FR" sz="1800">
                <a:solidFill>
                  <a:schemeClr val="accent3"/>
                </a:solidFill>
              </a:rPr>
              <a:t>Un coût salarial non négligeable</a:t>
            </a:r>
          </a:p>
        </p:txBody>
      </p:sp>
    </p:spTree>
    <p:extLst>
      <p:ext uri="{BB962C8B-B14F-4D97-AF65-F5344CB8AC3E}">
        <p14:creationId xmlns:p14="http://schemas.microsoft.com/office/powerpoint/2010/main" val="3153603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00000"/>
              </a:lnSpc>
            </a:pPr>
            <a:r>
              <a:rPr lang="fr-FR" sz="4000" b="1"/>
              <a:t>État de l’art</a:t>
            </a:r>
          </a:p>
        </p:txBody>
      </p:sp>
      <p:sp>
        <p:nvSpPr>
          <p:cNvPr id="3" name="Rectangle 2"/>
          <p:cNvSpPr/>
          <p:nvPr/>
        </p:nvSpPr>
        <p:spPr>
          <a:xfrm>
            <a:off x="617869" y="1330571"/>
            <a:ext cx="7635424" cy="461024"/>
          </a:xfrm>
          <a:prstGeom prst="rect">
            <a:avLst/>
          </a:prstGeom>
        </p:spPr>
        <p:txBody>
          <a:bodyPr wrap="none">
            <a:spAutoFit/>
          </a:bodyPr>
          <a:lstStyle/>
          <a:p>
            <a:pPr>
              <a:lnSpc>
                <a:spcPct val="150000"/>
              </a:lnSpc>
            </a:pPr>
            <a:r>
              <a:rPr lang="fr-FR">
                <a:solidFill>
                  <a:schemeClr val="bg1">
                    <a:lumMod val="75000"/>
                  </a:schemeClr>
                </a:solidFill>
                <a:latin typeface="+mj-lt"/>
              </a:rPr>
              <a:t>La technologie informatique et l’automatisation des tâches</a:t>
            </a:r>
          </a:p>
        </p:txBody>
      </p:sp>
      <p:sp>
        <p:nvSpPr>
          <p:cNvPr id="103" name="Rectangle 102"/>
          <p:cNvSpPr/>
          <p:nvPr/>
        </p:nvSpPr>
        <p:spPr>
          <a:xfrm>
            <a:off x="4987450" y="4408736"/>
            <a:ext cx="2217099" cy="338554"/>
          </a:xfrm>
          <a:prstGeom prst="rect">
            <a:avLst/>
          </a:prstGeom>
        </p:spPr>
        <p:txBody>
          <a:bodyPr wrap="square">
            <a:spAutoFit/>
          </a:bodyPr>
          <a:lstStyle/>
          <a:p>
            <a:pPr algn="ctr"/>
            <a:endParaRPr lang="fr-FR" sz="1600">
              <a:solidFill>
                <a:schemeClr val="tx1">
                  <a:lumMod val="65000"/>
                  <a:lumOff val="35000"/>
                </a:schemeClr>
              </a:solidFill>
            </a:endParaRPr>
          </a:p>
        </p:txBody>
      </p:sp>
      <p:sp>
        <p:nvSpPr>
          <p:cNvPr id="106" name="Rectangle 105"/>
          <p:cNvSpPr/>
          <p:nvPr/>
        </p:nvSpPr>
        <p:spPr>
          <a:xfrm>
            <a:off x="5424492" y="2674838"/>
            <a:ext cx="1419217" cy="4311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p:cNvSpPr/>
          <p:nvPr/>
        </p:nvSpPr>
        <p:spPr>
          <a:xfrm>
            <a:off x="1635767" y="3202329"/>
            <a:ext cx="7177157" cy="1477328"/>
          </a:xfrm>
          <a:prstGeom prst="rect">
            <a:avLst/>
          </a:prstGeom>
        </p:spPr>
        <p:txBody>
          <a:bodyPr wrap="square">
            <a:spAutoFit/>
          </a:bodyPr>
          <a:lstStyle/>
          <a:p>
            <a:pPr algn="ctr"/>
            <a:r>
              <a:rPr lang="fr-FR"/>
              <a:t>« </a:t>
            </a:r>
            <a:r>
              <a:rPr lang="fr-FR" i="1"/>
              <a:t>L’automatisation est le terme qui décrit les applications technologiques où l'apport humain est minimisé. Cela inclut l'automatisation des processus métier (BPA, Business Process Automation), l'automatisation de l'informatique, les applications personnelles telles que la domotique, entre autres </a:t>
            </a:r>
            <a:r>
              <a:rPr lang="fr-FR"/>
              <a:t>»</a:t>
            </a:r>
            <a:endParaRPr lang="fr-FR">
              <a:solidFill>
                <a:schemeClr val="tx1">
                  <a:lumMod val="65000"/>
                  <a:lumOff val="35000"/>
                </a:schemeClr>
              </a:solidFill>
            </a:endParaRPr>
          </a:p>
        </p:txBody>
      </p:sp>
      <p:sp>
        <p:nvSpPr>
          <p:cNvPr id="128" name="Rectangle 127"/>
          <p:cNvSpPr/>
          <p:nvPr/>
        </p:nvSpPr>
        <p:spPr>
          <a:xfrm>
            <a:off x="3018370" y="2223582"/>
            <a:ext cx="1436612" cy="369332"/>
          </a:xfrm>
          <a:prstGeom prst="rect">
            <a:avLst/>
          </a:prstGeom>
        </p:spPr>
        <p:txBody>
          <a:bodyPr wrap="none">
            <a:spAutoFit/>
          </a:bodyPr>
          <a:lstStyle/>
          <a:p>
            <a:pPr algn="ctr"/>
            <a:r>
              <a:rPr lang="fr-FR" b="1">
                <a:solidFill>
                  <a:srgbClr val="44546A"/>
                </a:solidFill>
                <a:latin typeface="Montserrat Black"/>
              </a:rPr>
              <a:t>Définition</a:t>
            </a:r>
            <a:endParaRPr lang="fr-FR">
              <a:solidFill>
                <a:schemeClr val="tx2"/>
              </a:solidFill>
              <a:latin typeface="+mj-lt"/>
            </a:endParaRPr>
          </a:p>
        </p:txBody>
      </p:sp>
      <p:sp>
        <p:nvSpPr>
          <p:cNvPr id="129" name="Rectangle 128"/>
          <p:cNvSpPr/>
          <p:nvPr/>
        </p:nvSpPr>
        <p:spPr>
          <a:xfrm>
            <a:off x="1401862" y="2674838"/>
            <a:ext cx="7884027" cy="2391568"/>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Rectangle 129"/>
          <p:cNvSpPr/>
          <p:nvPr/>
        </p:nvSpPr>
        <p:spPr>
          <a:xfrm>
            <a:off x="1911455" y="2430818"/>
            <a:ext cx="743295" cy="4311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7" name="Groupe 531">
            <a:extLst>
              <a:ext uri="{FF2B5EF4-FFF2-40B4-BE49-F238E27FC236}">
                <a16:creationId xmlns:a16="http://schemas.microsoft.com/office/drawing/2014/main" id="{0040DBA3-1FBE-7421-A932-B617D1B84C2B}"/>
              </a:ext>
            </a:extLst>
          </p:cNvPr>
          <p:cNvGrpSpPr>
            <a:grpSpLocks/>
          </p:cNvGrpSpPr>
          <p:nvPr/>
        </p:nvGrpSpPr>
        <p:grpSpPr bwMode="auto">
          <a:xfrm>
            <a:off x="2200185" y="2244458"/>
            <a:ext cx="846138" cy="847725"/>
            <a:chOff x="1956595" y="2651127"/>
            <a:chExt cx="846138" cy="847725"/>
          </a:xfrm>
        </p:grpSpPr>
        <p:sp>
          <p:nvSpPr>
            <p:cNvPr id="98" name="Oval 517">
              <a:extLst>
                <a:ext uri="{FF2B5EF4-FFF2-40B4-BE49-F238E27FC236}">
                  <a16:creationId xmlns:a16="http://schemas.microsoft.com/office/drawing/2014/main" id="{69C6DED3-C35F-10AD-3835-B7AC4377E729}"/>
                </a:ext>
              </a:extLst>
            </p:cNvPr>
            <p:cNvSpPr>
              <a:spLocks noChangeArrowheads="1"/>
            </p:cNvSpPr>
            <p:nvPr/>
          </p:nvSpPr>
          <p:spPr bwMode="auto">
            <a:xfrm>
              <a:off x="1956595" y="2651127"/>
              <a:ext cx="846138" cy="847725"/>
            </a:xfrm>
            <a:prstGeom prst="ellipse">
              <a:avLst/>
            </a:prstGeom>
            <a:solidFill>
              <a:srgbClr val="70958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endParaRPr lang="fr-FR" altLang="fr-FR"/>
            </a:p>
          </p:txBody>
        </p:sp>
        <p:sp>
          <p:nvSpPr>
            <p:cNvPr id="99" name="Freeform 518">
              <a:extLst>
                <a:ext uri="{FF2B5EF4-FFF2-40B4-BE49-F238E27FC236}">
                  <a16:creationId xmlns:a16="http://schemas.microsoft.com/office/drawing/2014/main" id="{0604837A-14D2-A4C2-94C9-0EBAE5708385}"/>
                </a:ext>
              </a:extLst>
            </p:cNvPr>
            <p:cNvSpPr>
              <a:spLocks/>
            </p:cNvSpPr>
            <p:nvPr/>
          </p:nvSpPr>
          <p:spPr bwMode="auto">
            <a:xfrm>
              <a:off x="2118520" y="2708277"/>
              <a:ext cx="582613" cy="582613"/>
            </a:xfrm>
            <a:custGeom>
              <a:avLst/>
              <a:gdLst>
                <a:gd name="T0" fmla="*/ 439738 w 367"/>
                <a:gd name="T1" fmla="*/ 0 h 367"/>
                <a:gd name="T2" fmla="*/ 61913 w 367"/>
                <a:gd name="T3" fmla="*/ 377825 h 367"/>
                <a:gd name="T4" fmla="*/ 15875 w 367"/>
                <a:gd name="T5" fmla="*/ 525463 h 367"/>
                <a:gd name="T6" fmla="*/ 0 w 367"/>
                <a:gd name="T7" fmla="*/ 582613 h 367"/>
                <a:gd name="T8" fmla="*/ 1588 w 367"/>
                <a:gd name="T9" fmla="*/ 582613 h 367"/>
                <a:gd name="T10" fmla="*/ 0 w 367"/>
                <a:gd name="T11" fmla="*/ 582613 h 367"/>
                <a:gd name="T12" fmla="*/ 577850 w 367"/>
                <a:gd name="T13" fmla="*/ 582613 h 367"/>
                <a:gd name="T14" fmla="*/ 577850 w 367"/>
                <a:gd name="T15" fmla="*/ 558800 h 367"/>
                <a:gd name="T16" fmla="*/ 87313 w 367"/>
                <a:gd name="T17" fmla="*/ 558800 h 367"/>
                <a:gd name="T18" fmla="*/ 204788 w 367"/>
                <a:gd name="T19" fmla="*/ 520700 h 367"/>
                <a:gd name="T20" fmla="*/ 582613 w 367"/>
                <a:gd name="T21" fmla="*/ 142875 h 367"/>
                <a:gd name="T22" fmla="*/ 439738 w 367"/>
                <a:gd name="T23" fmla="*/ 0 h 3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67" h="367">
                  <a:moveTo>
                    <a:pt x="277" y="0"/>
                  </a:moveTo>
                  <a:lnTo>
                    <a:pt x="39" y="238"/>
                  </a:lnTo>
                  <a:lnTo>
                    <a:pt x="10" y="331"/>
                  </a:lnTo>
                  <a:lnTo>
                    <a:pt x="0" y="367"/>
                  </a:lnTo>
                  <a:lnTo>
                    <a:pt x="1" y="367"/>
                  </a:lnTo>
                  <a:lnTo>
                    <a:pt x="0" y="367"/>
                  </a:lnTo>
                  <a:lnTo>
                    <a:pt x="364" y="367"/>
                  </a:lnTo>
                  <a:lnTo>
                    <a:pt x="364" y="352"/>
                  </a:lnTo>
                  <a:lnTo>
                    <a:pt x="55" y="352"/>
                  </a:lnTo>
                  <a:lnTo>
                    <a:pt x="129" y="328"/>
                  </a:lnTo>
                  <a:lnTo>
                    <a:pt x="367" y="90"/>
                  </a:lnTo>
                  <a:lnTo>
                    <a:pt x="277" y="0"/>
                  </a:lnTo>
                  <a:close/>
                </a:path>
              </a:pathLst>
            </a:custGeom>
            <a:solidFill>
              <a:srgbClr val="5A77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0" name="Freeform 519">
              <a:extLst>
                <a:ext uri="{FF2B5EF4-FFF2-40B4-BE49-F238E27FC236}">
                  <a16:creationId xmlns:a16="http://schemas.microsoft.com/office/drawing/2014/main" id="{2C2A6643-664F-F43B-A561-BA98E12EB8DC}"/>
                </a:ext>
              </a:extLst>
            </p:cNvPr>
            <p:cNvSpPr>
              <a:spLocks/>
            </p:cNvSpPr>
            <p:nvPr/>
          </p:nvSpPr>
          <p:spPr bwMode="auto">
            <a:xfrm>
              <a:off x="2118520" y="2708277"/>
              <a:ext cx="582613" cy="582613"/>
            </a:xfrm>
            <a:custGeom>
              <a:avLst/>
              <a:gdLst>
                <a:gd name="T0" fmla="*/ 439738 w 367"/>
                <a:gd name="T1" fmla="*/ 0 h 367"/>
                <a:gd name="T2" fmla="*/ 61913 w 367"/>
                <a:gd name="T3" fmla="*/ 377825 h 367"/>
                <a:gd name="T4" fmla="*/ 15875 w 367"/>
                <a:gd name="T5" fmla="*/ 525463 h 367"/>
                <a:gd name="T6" fmla="*/ 0 w 367"/>
                <a:gd name="T7" fmla="*/ 582613 h 367"/>
                <a:gd name="T8" fmla="*/ 1588 w 367"/>
                <a:gd name="T9" fmla="*/ 582613 h 367"/>
                <a:gd name="T10" fmla="*/ 0 w 367"/>
                <a:gd name="T11" fmla="*/ 582613 h 367"/>
                <a:gd name="T12" fmla="*/ 577850 w 367"/>
                <a:gd name="T13" fmla="*/ 582613 h 367"/>
                <a:gd name="T14" fmla="*/ 577850 w 367"/>
                <a:gd name="T15" fmla="*/ 558800 h 367"/>
                <a:gd name="T16" fmla="*/ 87313 w 367"/>
                <a:gd name="T17" fmla="*/ 558800 h 367"/>
                <a:gd name="T18" fmla="*/ 204788 w 367"/>
                <a:gd name="T19" fmla="*/ 520700 h 367"/>
                <a:gd name="T20" fmla="*/ 582613 w 367"/>
                <a:gd name="T21" fmla="*/ 142875 h 367"/>
                <a:gd name="T22" fmla="*/ 439738 w 367"/>
                <a:gd name="T23" fmla="*/ 0 h 3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67" h="367">
                  <a:moveTo>
                    <a:pt x="277" y="0"/>
                  </a:moveTo>
                  <a:lnTo>
                    <a:pt x="39" y="238"/>
                  </a:lnTo>
                  <a:lnTo>
                    <a:pt x="10" y="331"/>
                  </a:lnTo>
                  <a:lnTo>
                    <a:pt x="0" y="367"/>
                  </a:lnTo>
                  <a:lnTo>
                    <a:pt x="1" y="367"/>
                  </a:lnTo>
                  <a:lnTo>
                    <a:pt x="0" y="367"/>
                  </a:lnTo>
                  <a:lnTo>
                    <a:pt x="364" y="367"/>
                  </a:lnTo>
                  <a:lnTo>
                    <a:pt x="364" y="352"/>
                  </a:lnTo>
                  <a:lnTo>
                    <a:pt x="55" y="352"/>
                  </a:lnTo>
                  <a:lnTo>
                    <a:pt x="129" y="328"/>
                  </a:lnTo>
                  <a:lnTo>
                    <a:pt x="367" y="90"/>
                  </a:lnTo>
                  <a:lnTo>
                    <a:pt x="2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1" name="Freeform 520">
              <a:extLst>
                <a:ext uri="{FF2B5EF4-FFF2-40B4-BE49-F238E27FC236}">
                  <a16:creationId xmlns:a16="http://schemas.microsoft.com/office/drawing/2014/main" id="{947E7162-CEBC-AD5C-48F4-64C4F979CF0D}"/>
                </a:ext>
              </a:extLst>
            </p:cNvPr>
            <p:cNvSpPr>
              <a:spLocks/>
            </p:cNvSpPr>
            <p:nvPr/>
          </p:nvSpPr>
          <p:spPr bwMode="auto">
            <a:xfrm>
              <a:off x="2097883" y="3244852"/>
              <a:ext cx="577850" cy="25400"/>
            </a:xfrm>
            <a:custGeom>
              <a:avLst/>
              <a:gdLst>
                <a:gd name="T0" fmla="*/ 0 w 364"/>
                <a:gd name="T1" fmla="*/ 25400 h 16"/>
                <a:gd name="T2" fmla="*/ 577850 w 364"/>
                <a:gd name="T3" fmla="*/ 25400 h 16"/>
                <a:gd name="T4" fmla="*/ 577850 w 364"/>
                <a:gd name="T5" fmla="*/ 0 h 16"/>
                <a:gd name="T6" fmla="*/ 50800 w 364"/>
                <a:gd name="T7" fmla="*/ 0 h 16"/>
                <a:gd name="T8" fmla="*/ 0 w 364"/>
                <a:gd name="T9" fmla="*/ 25400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4" h="16">
                  <a:moveTo>
                    <a:pt x="0" y="16"/>
                  </a:moveTo>
                  <a:lnTo>
                    <a:pt x="364" y="16"/>
                  </a:lnTo>
                  <a:lnTo>
                    <a:pt x="364" y="0"/>
                  </a:lnTo>
                  <a:lnTo>
                    <a:pt x="32" y="0"/>
                  </a:lnTo>
                  <a:lnTo>
                    <a:pt x="0" y="16"/>
                  </a:lnTo>
                  <a:close/>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7" name="Freeform 521">
              <a:extLst>
                <a:ext uri="{FF2B5EF4-FFF2-40B4-BE49-F238E27FC236}">
                  <a16:creationId xmlns:a16="http://schemas.microsoft.com/office/drawing/2014/main" id="{32A101D3-A840-DFEC-4A2D-870249166217}"/>
                </a:ext>
              </a:extLst>
            </p:cNvPr>
            <p:cNvSpPr>
              <a:spLocks/>
            </p:cNvSpPr>
            <p:nvPr/>
          </p:nvSpPr>
          <p:spPr bwMode="auto">
            <a:xfrm>
              <a:off x="2159795" y="2687639"/>
              <a:ext cx="519113" cy="520700"/>
            </a:xfrm>
            <a:custGeom>
              <a:avLst/>
              <a:gdLst>
                <a:gd name="T0" fmla="*/ 142875 w 327"/>
                <a:gd name="T1" fmla="*/ 520700 h 328"/>
                <a:gd name="T2" fmla="*/ 71438 w 327"/>
                <a:gd name="T3" fmla="*/ 504825 h 328"/>
                <a:gd name="T4" fmla="*/ 14288 w 327"/>
                <a:gd name="T5" fmla="*/ 447675 h 328"/>
                <a:gd name="T6" fmla="*/ 0 w 327"/>
                <a:gd name="T7" fmla="*/ 376238 h 328"/>
                <a:gd name="T8" fmla="*/ 376238 w 327"/>
                <a:gd name="T9" fmla="*/ 0 h 328"/>
                <a:gd name="T10" fmla="*/ 519113 w 327"/>
                <a:gd name="T11" fmla="*/ 144463 h 328"/>
                <a:gd name="T12" fmla="*/ 142875 w 327"/>
                <a:gd name="T13" fmla="*/ 520700 h 3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7" h="328">
                  <a:moveTo>
                    <a:pt x="90" y="328"/>
                  </a:moveTo>
                  <a:lnTo>
                    <a:pt x="45" y="318"/>
                  </a:lnTo>
                  <a:lnTo>
                    <a:pt x="9" y="282"/>
                  </a:lnTo>
                  <a:lnTo>
                    <a:pt x="0" y="237"/>
                  </a:lnTo>
                  <a:lnTo>
                    <a:pt x="237" y="0"/>
                  </a:lnTo>
                  <a:lnTo>
                    <a:pt x="327" y="91"/>
                  </a:lnTo>
                  <a:lnTo>
                    <a:pt x="90" y="328"/>
                  </a:lnTo>
                  <a:close/>
                </a:path>
              </a:pathLst>
            </a:custGeom>
            <a:solidFill>
              <a:srgbClr val="922D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8" name="Freeform 522">
              <a:extLst>
                <a:ext uri="{FF2B5EF4-FFF2-40B4-BE49-F238E27FC236}">
                  <a16:creationId xmlns:a16="http://schemas.microsoft.com/office/drawing/2014/main" id="{7B234C0C-C308-5E7C-9B6F-640F0B8550B7}"/>
                </a:ext>
              </a:extLst>
            </p:cNvPr>
            <p:cNvSpPr>
              <a:spLocks/>
            </p:cNvSpPr>
            <p:nvPr/>
          </p:nvSpPr>
          <p:spPr bwMode="auto">
            <a:xfrm>
              <a:off x="2174083" y="2730502"/>
              <a:ext cx="461963" cy="461963"/>
            </a:xfrm>
            <a:custGeom>
              <a:avLst/>
              <a:gdLst>
                <a:gd name="T0" fmla="*/ 461963 w 291"/>
                <a:gd name="T1" fmla="*/ 57150 h 291"/>
                <a:gd name="T2" fmla="*/ 404813 w 291"/>
                <a:gd name="T3" fmla="*/ 0 h 291"/>
                <a:gd name="T4" fmla="*/ 0 w 291"/>
                <a:gd name="T5" fmla="*/ 404813 h 291"/>
                <a:gd name="T6" fmla="*/ 57150 w 291"/>
                <a:gd name="T7" fmla="*/ 461963 h 291"/>
                <a:gd name="T8" fmla="*/ 461963 w 291"/>
                <a:gd name="T9" fmla="*/ 5715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1">
                  <a:moveTo>
                    <a:pt x="291" y="36"/>
                  </a:moveTo>
                  <a:lnTo>
                    <a:pt x="255" y="0"/>
                  </a:lnTo>
                  <a:lnTo>
                    <a:pt x="0" y="255"/>
                  </a:lnTo>
                  <a:lnTo>
                    <a:pt x="36" y="291"/>
                  </a:lnTo>
                  <a:lnTo>
                    <a:pt x="291" y="36"/>
                  </a:lnTo>
                  <a:close/>
                </a:path>
              </a:pathLst>
            </a:custGeom>
            <a:solidFill>
              <a:srgbClr val="A438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9" name="Freeform 523">
              <a:extLst>
                <a:ext uri="{FF2B5EF4-FFF2-40B4-BE49-F238E27FC236}">
                  <a16:creationId xmlns:a16="http://schemas.microsoft.com/office/drawing/2014/main" id="{04321010-2D49-828F-35A8-387DF3DAA135}"/>
                </a:ext>
              </a:extLst>
            </p:cNvPr>
            <p:cNvSpPr>
              <a:spLocks/>
            </p:cNvSpPr>
            <p:nvPr/>
          </p:nvSpPr>
          <p:spPr bwMode="auto">
            <a:xfrm>
              <a:off x="2112170" y="3059114"/>
              <a:ext cx="127000" cy="174625"/>
            </a:xfrm>
            <a:custGeom>
              <a:avLst/>
              <a:gdLst>
                <a:gd name="T0" fmla="*/ 47625 w 80"/>
                <a:gd name="T1" fmla="*/ 4763 h 110"/>
                <a:gd name="T2" fmla="*/ 77788 w 80"/>
                <a:gd name="T3" fmla="*/ 0 h 110"/>
                <a:gd name="T4" fmla="*/ 69850 w 80"/>
                <a:gd name="T5" fmla="*/ 68263 h 110"/>
                <a:gd name="T6" fmla="*/ 127000 w 80"/>
                <a:gd name="T7" fmla="*/ 69850 h 110"/>
                <a:gd name="T8" fmla="*/ 22225 w 80"/>
                <a:gd name="T9" fmla="*/ 174625 h 110"/>
                <a:gd name="T10" fmla="*/ 0 w 80"/>
                <a:gd name="T11" fmla="*/ 153988 h 110"/>
                <a:gd name="T12" fmla="*/ 47625 w 80"/>
                <a:gd name="T13" fmla="*/ 4763 h 1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 h="110">
                  <a:moveTo>
                    <a:pt x="30" y="3"/>
                  </a:moveTo>
                  <a:lnTo>
                    <a:pt x="49" y="0"/>
                  </a:lnTo>
                  <a:lnTo>
                    <a:pt x="44" y="43"/>
                  </a:lnTo>
                  <a:lnTo>
                    <a:pt x="80" y="44"/>
                  </a:lnTo>
                  <a:lnTo>
                    <a:pt x="14" y="110"/>
                  </a:lnTo>
                  <a:lnTo>
                    <a:pt x="0" y="97"/>
                  </a:lnTo>
                  <a:lnTo>
                    <a:pt x="30" y="3"/>
                  </a:lnTo>
                  <a:close/>
                </a:path>
              </a:pathLst>
            </a:custGeom>
            <a:solidFill>
              <a:srgbClr val="BFB7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0" name="Freeform 524">
              <a:extLst>
                <a:ext uri="{FF2B5EF4-FFF2-40B4-BE49-F238E27FC236}">
                  <a16:creationId xmlns:a16="http://schemas.microsoft.com/office/drawing/2014/main" id="{B1DA671C-C776-83BE-2EFB-651A55085420}"/>
                </a:ext>
              </a:extLst>
            </p:cNvPr>
            <p:cNvSpPr>
              <a:spLocks/>
            </p:cNvSpPr>
            <p:nvPr/>
          </p:nvSpPr>
          <p:spPr bwMode="auto">
            <a:xfrm>
              <a:off x="2134395" y="3128964"/>
              <a:ext cx="174625" cy="127000"/>
            </a:xfrm>
            <a:custGeom>
              <a:avLst/>
              <a:gdLst>
                <a:gd name="T0" fmla="*/ 168275 w 110"/>
                <a:gd name="T1" fmla="*/ 79375 h 80"/>
                <a:gd name="T2" fmla="*/ 174625 w 110"/>
                <a:gd name="T3" fmla="*/ 49213 h 80"/>
                <a:gd name="T4" fmla="*/ 106363 w 110"/>
                <a:gd name="T5" fmla="*/ 57150 h 80"/>
                <a:gd name="T6" fmla="*/ 104775 w 110"/>
                <a:gd name="T7" fmla="*/ 0 h 80"/>
                <a:gd name="T8" fmla="*/ 0 w 110"/>
                <a:gd name="T9" fmla="*/ 104775 h 80"/>
                <a:gd name="T10" fmla="*/ 20638 w 110"/>
                <a:gd name="T11" fmla="*/ 127000 h 80"/>
                <a:gd name="T12" fmla="*/ 168275 w 110"/>
                <a:gd name="T13" fmla="*/ 79375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0" h="80">
                  <a:moveTo>
                    <a:pt x="106" y="50"/>
                  </a:moveTo>
                  <a:lnTo>
                    <a:pt x="110" y="31"/>
                  </a:lnTo>
                  <a:lnTo>
                    <a:pt x="67" y="36"/>
                  </a:lnTo>
                  <a:lnTo>
                    <a:pt x="66" y="0"/>
                  </a:lnTo>
                  <a:lnTo>
                    <a:pt x="0" y="66"/>
                  </a:lnTo>
                  <a:lnTo>
                    <a:pt x="13" y="80"/>
                  </a:lnTo>
                  <a:lnTo>
                    <a:pt x="106" y="50"/>
                  </a:lnTo>
                  <a:close/>
                </a:path>
              </a:pathLst>
            </a:custGeom>
            <a:solidFill>
              <a:srgbClr val="AFA7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1" name="Freeform 525">
              <a:extLst>
                <a:ext uri="{FF2B5EF4-FFF2-40B4-BE49-F238E27FC236}">
                  <a16:creationId xmlns:a16="http://schemas.microsoft.com/office/drawing/2014/main" id="{42CB431B-4BEB-A0FA-A7F3-483D6E2D8FFF}"/>
                </a:ext>
              </a:extLst>
            </p:cNvPr>
            <p:cNvSpPr>
              <a:spLocks/>
            </p:cNvSpPr>
            <p:nvPr/>
          </p:nvSpPr>
          <p:spPr bwMode="auto">
            <a:xfrm>
              <a:off x="2097883" y="3213102"/>
              <a:ext cx="57150" cy="57150"/>
            </a:xfrm>
            <a:custGeom>
              <a:avLst/>
              <a:gdLst>
                <a:gd name="T0" fmla="*/ 14288 w 36"/>
                <a:gd name="T1" fmla="*/ 0 h 36"/>
                <a:gd name="T2" fmla="*/ 0 w 36"/>
                <a:gd name="T3" fmla="*/ 57150 h 36"/>
                <a:gd name="T4" fmla="*/ 57150 w 36"/>
                <a:gd name="T5" fmla="*/ 42863 h 36"/>
                <a:gd name="T6" fmla="*/ 14288 w 36"/>
                <a:gd name="T7" fmla="*/ 0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36">
                  <a:moveTo>
                    <a:pt x="9" y="0"/>
                  </a:moveTo>
                  <a:lnTo>
                    <a:pt x="0" y="36"/>
                  </a:lnTo>
                  <a:lnTo>
                    <a:pt x="36" y="27"/>
                  </a:lnTo>
                  <a:lnTo>
                    <a:pt x="9" y="0"/>
                  </a:lnTo>
                  <a:close/>
                </a:path>
              </a:pathLst>
            </a:custGeom>
            <a:solidFill>
              <a:srgbClr val="4443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2" name="Freeform 526">
              <a:extLst>
                <a:ext uri="{FF2B5EF4-FFF2-40B4-BE49-F238E27FC236}">
                  <a16:creationId xmlns:a16="http://schemas.microsoft.com/office/drawing/2014/main" id="{3EE229E9-6BD7-9157-9316-929247BADC68}"/>
                </a:ext>
              </a:extLst>
            </p:cNvPr>
            <p:cNvSpPr>
              <a:spLocks noEditPoints="1"/>
            </p:cNvSpPr>
            <p:nvPr/>
          </p:nvSpPr>
          <p:spPr bwMode="auto">
            <a:xfrm>
              <a:off x="1956595" y="2651127"/>
              <a:ext cx="846138" cy="847725"/>
            </a:xfrm>
            <a:custGeom>
              <a:avLst/>
              <a:gdLst>
                <a:gd name="T0" fmla="*/ 423069 w 462"/>
                <a:gd name="T1" fmla="*/ 64222 h 462"/>
                <a:gd name="T2" fmla="*/ 564092 w 462"/>
                <a:gd name="T3" fmla="*/ 91745 h 462"/>
                <a:gd name="T4" fmla="*/ 677643 w 462"/>
                <a:gd name="T5" fmla="*/ 168811 h 462"/>
                <a:gd name="T6" fmla="*/ 754565 w 462"/>
                <a:gd name="T7" fmla="*/ 284410 h 462"/>
                <a:gd name="T8" fmla="*/ 783868 w 462"/>
                <a:gd name="T9" fmla="*/ 423863 h 462"/>
                <a:gd name="T10" fmla="*/ 754565 w 462"/>
                <a:gd name="T11" fmla="*/ 565150 h 462"/>
                <a:gd name="T12" fmla="*/ 677643 w 462"/>
                <a:gd name="T13" fmla="*/ 678914 h 462"/>
                <a:gd name="T14" fmla="*/ 564092 w 462"/>
                <a:gd name="T15" fmla="*/ 755980 h 462"/>
                <a:gd name="T16" fmla="*/ 423069 w 462"/>
                <a:gd name="T17" fmla="*/ 785338 h 462"/>
                <a:gd name="T18" fmla="*/ 283877 w 462"/>
                <a:gd name="T19" fmla="*/ 755980 h 462"/>
                <a:gd name="T20" fmla="*/ 168495 w 462"/>
                <a:gd name="T21" fmla="*/ 678914 h 462"/>
                <a:gd name="T22" fmla="*/ 91573 w 462"/>
                <a:gd name="T23" fmla="*/ 565150 h 462"/>
                <a:gd name="T24" fmla="*/ 64101 w 462"/>
                <a:gd name="T25" fmla="*/ 423863 h 462"/>
                <a:gd name="T26" fmla="*/ 91573 w 462"/>
                <a:gd name="T27" fmla="*/ 284410 h 462"/>
                <a:gd name="T28" fmla="*/ 168495 w 462"/>
                <a:gd name="T29" fmla="*/ 168811 h 462"/>
                <a:gd name="T30" fmla="*/ 283877 w 462"/>
                <a:gd name="T31" fmla="*/ 91745 h 462"/>
                <a:gd name="T32" fmla="*/ 423069 w 462"/>
                <a:gd name="T33" fmla="*/ 64222 h 462"/>
                <a:gd name="T34" fmla="*/ 423069 w 462"/>
                <a:gd name="T35" fmla="*/ 0 h 462"/>
                <a:gd name="T36" fmla="*/ 0 w 462"/>
                <a:gd name="T37" fmla="*/ 423863 h 462"/>
                <a:gd name="T38" fmla="*/ 423069 w 462"/>
                <a:gd name="T39" fmla="*/ 847725 h 462"/>
                <a:gd name="T40" fmla="*/ 846138 w 462"/>
                <a:gd name="T41" fmla="*/ 423863 h 462"/>
                <a:gd name="T42" fmla="*/ 423069 w 462"/>
                <a:gd name="T43" fmla="*/ 0 h 46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62" h="462">
                  <a:moveTo>
                    <a:pt x="231" y="35"/>
                  </a:moveTo>
                  <a:cubicBezTo>
                    <a:pt x="258" y="35"/>
                    <a:pt x="283" y="40"/>
                    <a:pt x="308" y="50"/>
                  </a:cubicBezTo>
                  <a:cubicBezTo>
                    <a:pt x="331" y="60"/>
                    <a:pt x="352" y="74"/>
                    <a:pt x="370" y="92"/>
                  </a:cubicBezTo>
                  <a:cubicBezTo>
                    <a:pt x="388" y="110"/>
                    <a:pt x="402" y="131"/>
                    <a:pt x="412" y="155"/>
                  </a:cubicBezTo>
                  <a:cubicBezTo>
                    <a:pt x="422" y="179"/>
                    <a:pt x="428" y="205"/>
                    <a:pt x="428" y="231"/>
                  </a:cubicBezTo>
                  <a:cubicBezTo>
                    <a:pt x="428" y="258"/>
                    <a:pt x="422" y="284"/>
                    <a:pt x="412" y="308"/>
                  </a:cubicBezTo>
                  <a:cubicBezTo>
                    <a:pt x="402" y="331"/>
                    <a:pt x="388" y="352"/>
                    <a:pt x="370" y="370"/>
                  </a:cubicBezTo>
                  <a:cubicBezTo>
                    <a:pt x="352" y="388"/>
                    <a:pt x="331" y="403"/>
                    <a:pt x="308" y="412"/>
                  </a:cubicBezTo>
                  <a:cubicBezTo>
                    <a:pt x="283" y="423"/>
                    <a:pt x="258" y="428"/>
                    <a:pt x="231" y="428"/>
                  </a:cubicBezTo>
                  <a:cubicBezTo>
                    <a:pt x="205" y="428"/>
                    <a:pt x="179" y="423"/>
                    <a:pt x="155" y="412"/>
                  </a:cubicBezTo>
                  <a:cubicBezTo>
                    <a:pt x="131" y="403"/>
                    <a:pt x="110" y="388"/>
                    <a:pt x="92" y="370"/>
                  </a:cubicBezTo>
                  <a:cubicBezTo>
                    <a:pt x="74" y="352"/>
                    <a:pt x="60" y="331"/>
                    <a:pt x="50" y="308"/>
                  </a:cubicBezTo>
                  <a:cubicBezTo>
                    <a:pt x="40" y="284"/>
                    <a:pt x="35" y="258"/>
                    <a:pt x="35" y="231"/>
                  </a:cubicBezTo>
                  <a:cubicBezTo>
                    <a:pt x="35" y="205"/>
                    <a:pt x="40" y="179"/>
                    <a:pt x="50" y="155"/>
                  </a:cubicBezTo>
                  <a:cubicBezTo>
                    <a:pt x="60" y="131"/>
                    <a:pt x="74" y="110"/>
                    <a:pt x="92" y="92"/>
                  </a:cubicBezTo>
                  <a:cubicBezTo>
                    <a:pt x="110" y="74"/>
                    <a:pt x="131" y="60"/>
                    <a:pt x="155" y="50"/>
                  </a:cubicBezTo>
                  <a:cubicBezTo>
                    <a:pt x="179" y="40"/>
                    <a:pt x="205" y="35"/>
                    <a:pt x="231" y="35"/>
                  </a:cubicBezTo>
                  <a:moveTo>
                    <a:pt x="231" y="0"/>
                  </a:moveTo>
                  <a:cubicBezTo>
                    <a:pt x="104" y="0"/>
                    <a:pt x="0" y="104"/>
                    <a:pt x="0" y="231"/>
                  </a:cubicBezTo>
                  <a:cubicBezTo>
                    <a:pt x="0" y="359"/>
                    <a:pt x="104" y="462"/>
                    <a:pt x="231" y="462"/>
                  </a:cubicBezTo>
                  <a:cubicBezTo>
                    <a:pt x="359" y="462"/>
                    <a:pt x="462" y="359"/>
                    <a:pt x="462" y="231"/>
                  </a:cubicBezTo>
                  <a:cubicBezTo>
                    <a:pt x="462" y="104"/>
                    <a:pt x="359" y="0"/>
                    <a:pt x="231" y="0"/>
                  </a:cubicBezTo>
                  <a:close/>
                </a:path>
              </a:pathLst>
            </a:custGeom>
            <a:solidFill>
              <a:srgbClr val="7095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6" name="ZoneTexte 5">
            <a:extLst>
              <a:ext uri="{FF2B5EF4-FFF2-40B4-BE49-F238E27FC236}">
                <a16:creationId xmlns:a16="http://schemas.microsoft.com/office/drawing/2014/main" id="{52388F02-75E0-74CC-6A26-B5D7002CCBF2}"/>
              </a:ext>
            </a:extLst>
          </p:cNvPr>
          <p:cNvSpPr txBox="1"/>
          <p:nvPr/>
        </p:nvSpPr>
        <p:spPr>
          <a:xfrm>
            <a:off x="787179" y="5756744"/>
            <a:ext cx="963725" cy="276999"/>
          </a:xfrm>
          <a:prstGeom prst="rect">
            <a:avLst/>
          </a:prstGeom>
          <a:noFill/>
        </p:spPr>
        <p:txBody>
          <a:bodyPr wrap="none" rtlCol="0">
            <a:spAutoFit/>
          </a:bodyPr>
          <a:lstStyle/>
          <a:p>
            <a:r>
              <a:rPr lang="fr-FR" sz="1200" i="1">
                <a:solidFill>
                  <a:schemeClr val="tx1">
                    <a:lumMod val="65000"/>
                    <a:lumOff val="35000"/>
                  </a:schemeClr>
                </a:solidFill>
              </a:rPr>
              <a:t>Source: IBM</a:t>
            </a:r>
          </a:p>
        </p:txBody>
      </p:sp>
    </p:spTree>
    <p:extLst>
      <p:ext uri="{BB962C8B-B14F-4D97-AF65-F5344CB8AC3E}">
        <p14:creationId xmlns:p14="http://schemas.microsoft.com/office/powerpoint/2010/main" val="4106941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626229" y="3182871"/>
            <a:ext cx="7256530" cy="523220"/>
          </a:xfrm>
          <a:prstGeom prst="rect">
            <a:avLst/>
          </a:prstGeom>
        </p:spPr>
        <p:txBody>
          <a:bodyPr wrap="square">
            <a:spAutoFit/>
          </a:bodyPr>
          <a:lstStyle/>
          <a:p>
            <a:r>
              <a:rPr lang="fr-FR" sz="2800" b="1">
                <a:solidFill>
                  <a:schemeClr val="tx2"/>
                </a:solidFill>
              </a:rPr>
              <a:t>Est-elle un bienfait ou un frein à l’humanité ?</a:t>
            </a:r>
          </a:p>
        </p:txBody>
      </p:sp>
      <p:sp>
        <p:nvSpPr>
          <p:cNvPr id="26" name="Title 1">
            <a:extLst>
              <a:ext uri="{FF2B5EF4-FFF2-40B4-BE49-F238E27FC236}">
                <a16:creationId xmlns:a16="http://schemas.microsoft.com/office/drawing/2014/main" id="{51DCAD68-041A-9F07-DDFF-341F2F0CB7A3}"/>
              </a:ext>
            </a:extLst>
          </p:cNvPr>
          <p:cNvSpPr txBox="1">
            <a:spLocks/>
          </p:cNvSpPr>
          <p:nvPr/>
        </p:nvSpPr>
        <p:spPr>
          <a:xfrm>
            <a:off x="631725" y="793407"/>
            <a:ext cx="8076177" cy="782175"/>
          </a:xfrm>
          <a:prstGeom prst="rect">
            <a:avLst/>
          </a:prstGeom>
        </p:spPr>
        <p:txBody>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lnSpc>
                <a:spcPct val="100000"/>
              </a:lnSpc>
            </a:pPr>
            <a:r>
              <a:rPr lang="fr-FR" sz="4000" b="1">
                <a:solidFill>
                  <a:srgbClr val="7030A0"/>
                </a:solidFill>
              </a:rPr>
              <a:t>La technologie informatique</a:t>
            </a:r>
          </a:p>
        </p:txBody>
      </p:sp>
      <p:sp>
        <p:nvSpPr>
          <p:cNvPr id="27" name="Rectangle 26">
            <a:extLst>
              <a:ext uri="{FF2B5EF4-FFF2-40B4-BE49-F238E27FC236}">
                <a16:creationId xmlns:a16="http://schemas.microsoft.com/office/drawing/2014/main" id="{D0A5CD7B-EE30-7AE6-81F9-6BF0DBE15B1C}"/>
              </a:ext>
            </a:extLst>
          </p:cNvPr>
          <p:cNvSpPr/>
          <p:nvPr/>
        </p:nvSpPr>
        <p:spPr>
          <a:xfrm>
            <a:off x="617869" y="1330571"/>
            <a:ext cx="2050561" cy="461024"/>
          </a:xfrm>
          <a:prstGeom prst="rect">
            <a:avLst/>
          </a:prstGeom>
        </p:spPr>
        <p:txBody>
          <a:bodyPr wrap="none">
            <a:spAutoFit/>
          </a:bodyPr>
          <a:lstStyle/>
          <a:p>
            <a:pPr>
              <a:lnSpc>
                <a:spcPct val="150000"/>
              </a:lnSpc>
            </a:pPr>
            <a:r>
              <a:rPr lang="fr-FR">
                <a:solidFill>
                  <a:schemeClr val="bg1">
                    <a:lumMod val="75000"/>
                  </a:schemeClr>
                </a:solidFill>
                <a:latin typeface="+mj-lt"/>
              </a:rPr>
              <a:t>Problématique</a:t>
            </a:r>
          </a:p>
        </p:txBody>
      </p:sp>
    </p:spTree>
    <p:extLst>
      <p:ext uri="{BB962C8B-B14F-4D97-AF65-F5344CB8AC3E}">
        <p14:creationId xmlns:p14="http://schemas.microsoft.com/office/powerpoint/2010/main" val="3770995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Des enjeux économiques</a:t>
            </a:r>
          </a:p>
        </p:txBody>
      </p:sp>
      <p:sp>
        <p:nvSpPr>
          <p:cNvPr id="4" name="Rectangle 3"/>
          <p:cNvSpPr/>
          <p:nvPr/>
        </p:nvSpPr>
        <p:spPr>
          <a:xfrm>
            <a:off x="625631" y="532400"/>
            <a:ext cx="2911374" cy="461024"/>
          </a:xfrm>
          <a:prstGeom prst="rect">
            <a:avLst/>
          </a:prstGeom>
        </p:spPr>
        <p:txBody>
          <a:bodyPr wrap="none">
            <a:spAutoFit/>
          </a:bodyPr>
          <a:lstStyle/>
          <a:p>
            <a:pPr>
              <a:lnSpc>
                <a:spcPct val="150000"/>
              </a:lnSpc>
            </a:pPr>
            <a:r>
              <a:rPr lang="fr-FR">
                <a:solidFill>
                  <a:schemeClr val="bg1">
                    <a:lumMod val="75000"/>
                  </a:schemeClr>
                </a:solidFill>
                <a:latin typeface="+mj-lt"/>
              </a:rPr>
              <a:t>Résultats et solutions</a:t>
            </a:r>
          </a:p>
        </p:txBody>
      </p:sp>
      <p:sp>
        <p:nvSpPr>
          <p:cNvPr id="5" name="Rectangle 4">
            <a:extLst>
              <a:ext uri="{FF2B5EF4-FFF2-40B4-BE49-F238E27FC236}">
                <a16:creationId xmlns:a16="http://schemas.microsoft.com/office/drawing/2014/main" id="{A6097B4A-CE89-0FEE-56F3-A2E3CCB5EC5A}"/>
              </a:ext>
            </a:extLst>
          </p:cNvPr>
          <p:cNvSpPr/>
          <p:nvPr/>
        </p:nvSpPr>
        <p:spPr>
          <a:xfrm>
            <a:off x="626229" y="3182871"/>
            <a:ext cx="4691325" cy="2308324"/>
          </a:xfrm>
          <a:prstGeom prst="rect">
            <a:avLst/>
          </a:prstGeom>
        </p:spPr>
        <p:txBody>
          <a:bodyPr wrap="square">
            <a:spAutoFit/>
          </a:bodyPr>
          <a:lstStyle/>
          <a:p>
            <a:pPr marL="285750" indent="-285750">
              <a:buFont typeface="Wingdings" pitchFamily="2" charset="2"/>
              <a:buChar char="v"/>
            </a:pPr>
            <a:r>
              <a:rPr lang="fr-FR">
                <a:solidFill>
                  <a:schemeClr val="tx2"/>
                </a:solidFill>
              </a:rPr>
              <a:t>Modèle de production de masse : </a:t>
            </a:r>
            <a:br>
              <a:rPr lang="fr-FR">
                <a:solidFill>
                  <a:schemeClr val="tx2"/>
                </a:solidFill>
              </a:rPr>
            </a:br>
            <a:r>
              <a:rPr lang="fr-FR">
                <a:solidFill>
                  <a:schemeClr val="tx2"/>
                </a:solidFill>
              </a:rPr>
              <a:t>Henry FORD et le fordisme</a:t>
            </a:r>
          </a:p>
          <a:p>
            <a:pPr marL="285750" indent="-285750">
              <a:buFont typeface="Wingdings" pitchFamily="2" charset="2"/>
              <a:buChar char="v"/>
            </a:pPr>
            <a:endParaRPr lang="fr-FR">
              <a:solidFill>
                <a:schemeClr val="tx2"/>
              </a:solidFill>
            </a:endParaRPr>
          </a:p>
          <a:p>
            <a:pPr marL="285750" indent="-285750">
              <a:buFont typeface="Wingdings" pitchFamily="2" charset="2"/>
              <a:buChar char="v"/>
            </a:pPr>
            <a:r>
              <a:rPr lang="fr-FR">
                <a:solidFill>
                  <a:srgbClr val="7030A0"/>
                </a:solidFill>
              </a:rPr>
              <a:t>Production à grande échelle</a:t>
            </a:r>
          </a:p>
          <a:p>
            <a:pPr marL="285750" indent="-285750">
              <a:buFont typeface="Wingdings" pitchFamily="2" charset="2"/>
              <a:buChar char="v"/>
            </a:pPr>
            <a:endParaRPr lang="fr-FR">
              <a:solidFill>
                <a:srgbClr val="7030A0"/>
              </a:solidFill>
            </a:endParaRPr>
          </a:p>
          <a:p>
            <a:pPr marL="285750" indent="-285750">
              <a:buFont typeface="Wingdings" pitchFamily="2" charset="2"/>
              <a:buChar char="v"/>
            </a:pPr>
            <a:r>
              <a:rPr lang="fr-FR">
                <a:solidFill>
                  <a:srgbClr val="7030A0"/>
                </a:solidFill>
              </a:rPr>
              <a:t>Tâches répétitives et standardisées</a:t>
            </a:r>
          </a:p>
          <a:p>
            <a:pPr marL="285750" indent="-285750">
              <a:buFont typeface="Wingdings" pitchFamily="2" charset="2"/>
              <a:buChar char="v"/>
            </a:pPr>
            <a:endParaRPr lang="fr-FR">
              <a:solidFill>
                <a:srgbClr val="7030A0"/>
              </a:solidFill>
            </a:endParaRPr>
          </a:p>
          <a:p>
            <a:pPr marL="285750" indent="-285750">
              <a:buFont typeface="Wingdings" pitchFamily="2" charset="2"/>
              <a:buChar char="v"/>
            </a:pPr>
            <a:r>
              <a:rPr lang="fr-FR">
                <a:solidFill>
                  <a:srgbClr val="7030A0"/>
                </a:solidFill>
              </a:rPr>
              <a:t>Assemblages de produits en série</a:t>
            </a:r>
          </a:p>
        </p:txBody>
      </p:sp>
      <p:sp>
        <p:nvSpPr>
          <p:cNvPr id="6" name="Rectangle 5">
            <a:extLst>
              <a:ext uri="{FF2B5EF4-FFF2-40B4-BE49-F238E27FC236}">
                <a16:creationId xmlns:a16="http://schemas.microsoft.com/office/drawing/2014/main" id="{ED14F24A-4990-12B3-C240-72116A51A88F}"/>
              </a:ext>
            </a:extLst>
          </p:cNvPr>
          <p:cNvSpPr/>
          <p:nvPr/>
        </p:nvSpPr>
        <p:spPr>
          <a:xfrm>
            <a:off x="623848" y="1302733"/>
            <a:ext cx="9151864" cy="461024"/>
          </a:xfrm>
          <a:prstGeom prst="rect">
            <a:avLst/>
          </a:prstGeom>
        </p:spPr>
        <p:txBody>
          <a:bodyPr wrap="none">
            <a:spAutoFit/>
          </a:bodyPr>
          <a:lstStyle/>
          <a:p>
            <a:pPr>
              <a:lnSpc>
                <a:spcPct val="150000"/>
              </a:lnSpc>
            </a:pPr>
            <a:r>
              <a:rPr lang="fr-FR">
                <a:solidFill>
                  <a:srgbClr val="C8BEFF"/>
                </a:solidFill>
                <a:latin typeface="+mj-lt"/>
              </a:rPr>
              <a:t>L’exemple de l’automatisation des chaines de production automobile</a:t>
            </a:r>
          </a:p>
        </p:txBody>
      </p:sp>
      <p:sp>
        <p:nvSpPr>
          <p:cNvPr id="9" name="ZoneTexte 8">
            <a:extLst>
              <a:ext uri="{FF2B5EF4-FFF2-40B4-BE49-F238E27FC236}">
                <a16:creationId xmlns:a16="http://schemas.microsoft.com/office/drawing/2014/main" id="{99D11DB7-C80C-CDEE-E5A0-98EBC9611739}"/>
              </a:ext>
            </a:extLst>
          </p:cNvPr>
          <p:cNvSpPr txBox="1"/>
          <p:nvPr/>
        </p:nvSpPr>
        <p:spPr>
          <a:xfrm>
            <a:off x="787179" y="5756744"/>
            <a:ext cx="2417650" cy="276999"/>
          </a:xfrm>
          <a:prstGeom prst="rect">
            <a:avLst/>
          </a:prstGeom>
          <a:noFill/>
        </p:spPr>
        <p:txBody>
          <a:bodyPr wrap="none" rtlCol="0">
            <a:spAutoFit/>
          </a:bodyPr>
          <a:lstStyle/>
          <a:p>
            <a:r>
              <a:rPr lang="fr-FR" sz="1200" i="1">
                <a:solidFill>
                  <a:schemeClr val="tx1">
                    <a:lumMod val="65000"/>
                    <a:lumOff val="35000"/>
                  </a:schemeClr>
                </a:solidFill>
              </a:rPr>
              <a:t>Source: Henry FORD et le fordisme</a:t>
            </a:r>
          </a:p>
        </p:txBody>
      </p:sp>
      <p:pic>
        <p:nvPicPr>
          <p:cNvPr id="7" name="Image 6" descr="Une image contenant noir et blanc, roue, usine, bâtiment&#10;&#10;Description générée automatiquement">
            <a:extLst>
              <a:ext uri="{FF2B5EF4-FFF2-40B4-BE49-F238E27FC236}">
                <a16:creationId xmlns:a16="http://schemas.microsoft.com/office/drawing/2014/main" id="{105EE94A-93D9-4186-00BA-DFA62C7D26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73899" y="2356959"/>
            <a:ext cx="2543941" cy="1438881"/>
          </a:xfrm>
          <a:prstGeom prst="rect">
            <a:avLst/>
          </a:prstGeom>
        </p:spPr>
      </p:pic>
      <p:pic>
        <p:nvPicPr>
          <p:cNvPr id="10" name="Image 9" descr="Une image contenant usine, bâtiment, roue, Pièce auto&#10;&#10;Description générée automatiquement">
            <a:extLst>
              <a:ext uri="{FF2B5EF4-FFF2-40B4-BE49-F238E27FC236}">
                <a16:creationId xmlns:a16="http://schemas.microsoft.com/office/drawing/2014/main" id="{88E1FEBC-5507-F2B3-04FF-2DCBC58B396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5066"/>
          <a:stretch/>
        </p:blipFill>
        <p:spPr>
          <a:xfrm>
            <a:off x="5573756" y="2351719"/>
            <a:ext cx="2543941" cy="1438881"/>
          </a:xfrm>
          <a:prstGeom prst="rect">
            <a:avLst/>
          </a:prstGeom>
        </p:spPr>
      </p:pic>
      <p:sp>
        <p:nvSpPr>
          <p:cNvPr id="12" name="Rectangle 11">
            <a:extLst>
              <a:ext uri="{FF2B5EF4-FFF2-40B4-BE49-F238E27FC236}">
                <a16:creationId xmlns:a16="http://schemas.microsoft.com/office/drawing/2014/main" id="{65D487C8-6981-849F-2669-3F67722597E7}"/>
              </a:ext>
            </a:extLst>
          </p:cNvPr>
          <p:cNvSpPr/>
          <p:nvPr/>
        </p:nvSpPr>
        <p:spPr>
          <a:xfrm>
            <a:off x="625631" y="2455793"/>
            <a:ext cx="3068469" cy="461024"/>
          </a:xfrm>
          <a:prstGeom prst="rect">
            <a:avLst/>
          </a:prstGeom>
        </p:spPr>
        <p:txBody>
          <a:bodyPr wrap="none">
            <a:spAutoFit/>
          </a:bodyPr>
          <a:lstStyle/>
          <a:p>
            <a:pPr>
              <a:lnSpc>
                <a:spcPct val="150000"/>
              </a:lnSpc>
            </a:pPr>
            <a:r>
              <a:rPr lang="fr-FR">
                <a:solidFill>
                  <a:srgbClr val="7030A0"/>
                </a:solidFill>
                <a:latin typeface="+mj-lt"/>
              </a:rPr>
              <a:t>Avant l’automatisation</a:t>
            </a:r>
          </a:p>
        </p:txBody>
      </p:sp>
    </p:spTree>
    <p:extLst>
      <p:ext uri="{BB962C8B-B14F-4D97-AF65-F5344CB8AC3E}">
        <p14:creationId xmlns:p14="http://schemas.microsoft.com/office/powerpoint/2010/main" val="386919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Des enjeux économiques</a:t>
            </a:r>
          </a:p>
        </p:txBody>
      </p:sp>
      <p:sp>
        <p:nvSpPr>
          <p:cNvPr id="4" name="Rectangle 3"/>
          <p:cNvSpPr/>
          <p:nvPr/>
        </p:nvSpPr>
        <p:spPr>
          <a:xfrm>
            <a:off x="625631" y="532400"/>
            <a:ext cx="2911374" cy="461024"/>
          </a:xfrm>
          <a:prstGeom prst="rect">
            <a:avLst/>
          </a:prstGeom>
        </p:spPr>
        <p:txBody>
          <a:bodyPr wrap="none">
            <a:spAutoFit/>
          </a:bodyPr>
          <a:lstStyle/>
          <a:p>
            <a:pPr>
              <a:lnSpc>
                <a:spcPct val="150000"/>
              </a:lnSpc>
            </a:pPr>
            <a:r>
              <a:rPr lang="fr-FR">
                <a:solidFill>
                  <a:schemeClr val="bg1">
                    <a:lumMod val="75000"/>
                  </a:schemeClr>
                </a:solidFill>
                <a:latin typeface="+mj-lt"/>
              </a:rPr>
              <a:t>Résultats et solutions</a:t>
            </a:r>
          </a:p>
        </p:txBody>
      </p:sp>
      <p:sp>
        <p:nvSpPr>
          <p:cNvPr id="5" name="Rectangle 4">
            <a:extLst>
              <a:ext uri="{FF2B5EF4-FFF2-40B4-BE49-F238E27FC236}">
                <a16:creationId xmlns:a16="http://schemas.microsoft.com/office/drawing/2014/main" id="{A6097B4A-CE89-0FEE-56F3-A2E3CCB5EC5A}"/>
              </a:ext>
            </a:extLst>
          </p:cNvPr>
          <p:cNvSpPr/>
          <p:nvPr/>
        </p:nvSpPr>
        <p:spPr>
          <a:xfrm>
            <a:off x="626229" y="3182871"/>
            <a:ext cx="4691325" cy="2308324"/>
          </a:xfrm>
          <a:prstGeom prst="rect">
            <a:avLst/>
          </a:prstGeom>
        </p:spPr>
        <p:txBody>
          <a:bodyPr wrap="square">
            <a:spAutoFit/>
          </a:bodyPr>
          <a:lstStyle/>
          <a:p>
            <a:pPr marL="285750" indent="-285750">
              <a:buFont typeface="Wingdings" pitchFamily="2" charset="2"/>
              <a:buChar char="v"/>
            </a:pPr>
            <a:r>
              <a:rPr lang="fr-FR">
                <a:solidFill>
                  <a:schemeClr val="tx2"/>
                </a:solidFill>
              </a:rPr>
              <a:t>Modèle de production avec la robotisation et l’automatisation :</a:t>
            </a:r>
          </a:p>
          <a:p>
            <a:pPr marL="285750" indent="-285750">
              <a:buFont typeface="Wingdings" pitchFamily="2" charset="2"/>
              <a:buChar char="v"/>
            </a:pPr>
            <a:endParaRPr lang="fr-FR">
              <a:solidFill>
                <a:schemeClr val="tx2"/>
              </a:solidFill>
            </a:endParaRPr>
          </a:p>
          <a:p>
            <a:pPr marL="285750" indent="-285750">
              <a:buFont typeface="Wingdings" pitchFamily="2" charset="2"/>
              <a:buChar char="v"/>
            </a:pPr>
            <a:r>
              <a:rPr lang="fr-FR">
                <a:solidFill>
                  <a:srgbClr val="7030A0"/>
                </a:solidFill>
              </a:rPr>
              <a:t>Coût du personnel réduit</a:t>
            </a:r>
          </a:p>
          <a:p>
            <a:pPr marL="285750" indent="-285750">
              <a:buFont typeface="Wingdings" pitchFamily="2" charset="2"/>
              <a:buChar char="v"/>
            </a:pPr>
            <a:endParaRPr lang="fr-FR">
              <a:solidFill>
                <a:srgbClr val="7030A0"/>
              </a:solidFill>
            </a:endParaRPr>
          </a:p>
          <a:p>
            <a:pPr marL="285750" indent="-285750">
              <a:buFont typeface="Wingdings" pitchFamily="2" charset="2"/>
              <a:buChar char="v"/>
            </a:pPr>
            <a:r>
              <a:rPr lang="fr-FR">
                <a:solidFill>
                  <a:srgbClr val="7030A0"/>
                </a:solidFill>
              </a:rPr>
              <a:t>Production 24/24</a:t>
            </a:r>
          </a:p>
          <a:p>
            <a:pPr marL="285750" indent="-285750">
              <a:buFont typeface="Wingdings" pitchFamily="2" charset="2"/>
              <a:buChar char="v"/>
            </a:pPr>
            <a:endParaRPr lang="fr-FR">
              <a:solidFill>
                <a:srgbClr val="7030A0"/>
              </a:solidFill>
            </a:endParaRPr>
          </a:p>
          <a:p>
            <a:pPr marL="285750" indent="-285750">
              <a:buFont typeface="Wingdings" pitchFamily="2" charset="2"/>
              <a:buChar char="v"/>
            </a:pPr>
            <a:r>
              <a:rPr lang="fr-FR">
                <a:solidFill>
                  <a:srgbClr val="7030A0"/>
                </a:solidFill>
              </a:rPr>
              <a:t>Pas de réglementation salarial</a:t>
            </a:r>
          </a:p>
        </p:txBody>
      </p:sp>
      <p:sp>
        <p:nvSpPr>
          <p:cNvPr id="6" name="Rectangle 5">
            <a:extLst>
              <a:ext uri="{FF2B5EF4-FFF2-40B4-BE49-F238E27FC236}">
                <a16:creationId xmlns:a16="http://schemas.microsoft.com/office/drawing/2014/main" id="{ED14F24A-4990-12B3-C240-72116A51A88F}"/>
              </a:ext>
            </a:extLst>
          </p:cNvPr>
          <p:cNvSpPr/>
          <p:nvPr/>
        </p:nvSpPr>
        <p:spPr>
          <a:xfrm>
            <a:off x="623848" y="1302733"/>
            <a:ext cx="9151864" cy="461024"/>
          </a:xfrm>
          <a:prstGeom prst="rect">
            <a:avLst/>
          </a:prstGeom>
        </p:spPr>
        <p:txBody>
          <a:bodyPr wrap="none">
            <a:spAutoFit/>
          </a:bodyPr>
          <a:lstStyle/>
          <a:p>
            <a:pPr>
              <a:lnSpc>
                <a:spcPct val="150000"/>
              </a:lnSpc>
            </a:pPr>
            <a:r>
              <a:rPr lang="fr-FR">
                <a:solidFill>
                  <a:srgbClr val="C8BEFF"/>
                </a:solidFill>
                <a:latin typeface="+mj-lt"/>
              </a:rPr>
              <a:t>L’exemple de l’automatisation des chaines de production automobile</a:t>
            </a:r>
          </a:p>
        </p:txBody>
      </p:sp>
      <p:sp>
        <p:nvSpPr>
          <p:cNvPr id="12" name="Rectangle 11">
            <a:extLst>
              <a:ext uri="{FF2B5EF4-FFF2-40B4-BE49-F238E27FC236}">
                <a16:creationId xmlns:a16="http://schemas.microsoft.com/office/drawing/2014/main" id="{65D487C8-6981-849F-2669-3F67722597E7}"/>
              </a:ext>
            </a:extLst>
          </p:cNvPr>
          <p:cNvSpPr/>
          <p:nvPr/>
        </p:nvSpPr>
        <p:spPr>
          <a:xfrm>
            <a:off x="625631" y="2455793"/>
            <a:ext cx="2946640" cy="461024"/>
          </a:xfrm>
          <a:prstGeom prst="rect">
            <a:avLst/>
          </a:prstGeom>
        </p:spPr>
        <p:txBody>
          <a:bodyPr wrap="none">
            <a:spAutoFit/>
          </a:bodyPr>
          <a:lstStyle/>
          <a:p>
            <a:pPr>
              <a:lnSpc>
                <a:spcPct val="150000"/>
              </a:lnSpc>
            </a:pPr>
            <a:r>
              <a:rPr lang="fr-FR">
                <a:solidFill>
                  <a:srgbClr val="7030A0"/>
                </a:solidFill>
                <a:latin typeface="+mj-lt"/>
              </a:rPr>
              <a:t>Avec l’automatisation</a:t>
            </a:r>
          </a:p>
        </p:txBody>
      </p:sp>
      <p:pic>
        <p:nvPicPr>
          <p:cNvPr id="3" name="Image 2" descr="Une image contenant bâtiment, ingénierie, machine, usine&#10;&#10;Description générée automatiquement">
            <a:extLst>
              <a:ext uri="{FF2B5EF4-FFF2-40B4-BE49-F238E27FC236}">
                <a16:creationId xmlns:a16="http://schemas.microsoft.com/office/drawing/2014/main" id="{28DA3F7D-AD41-6FD9-DDD3-36E8F86C77A8}"/>
              </a:ext>
            </a:extLst>
          </p:cNvPr>
          <p:cNvPicPr>
            <a:picLocks noChangeAspect="1"/>
          </p:cNvPicPr>
          <p:nvPr/>
        </p:nvPicPr>
        <p:blipFill>
          <a:blip r:embed="rId3"/>
          <a:stretch>
            <a:fillRect/>
          </a:stretch>
        </p:blipFill>
        <p:spPr>
          <a:xfrm>
            <a:off x="5589726" y="2686305"/>
            <a:ext cx="3408018" cy="2275009"/>
          </a:xfrm>
          <a:prstGeom prst="rect">
            <a:avLst/>
          </a:prstGeom>
        </p:spPr>
      </p:pic>
    </p:spTree>
    <p:extLst>
      <p:ext uri="{BB962C8B-B14F-4D97-AF65-F5344CB8AC3E}">
        <p14:creationId xmlns:p14="http://schemas.microsoft.com/office/powerpoint/2010/main" val="78934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Des enjeux économiques</a:t>
            </a:r>
          </a:p>
        </p:txBody>
      </p:sp>
      <p:sp>
        <p:nvSpPr>
          <p:cNvPr id="4" name="Rectangle 3"/>
          <p:cNvSpPr/>
          <p:nvPr/>
        </p:nvSpPr>
        <p:spPr>
          <a:xfrm>
            <a:off x="625631" y="532400"/>
            <a:ext cx="2911374" cy="461024"/>
          </a:xfrm>
          <a:prstGeom prst="rect">
            <a:avLst/>
          </a:prstGeom>
        </p:spPr>
        <p:txBody>
          <a:bodyPr wrap="none">
            <a:spAutoFit/>
          </a:bodyPr>
          <a:lstStyle/>
          <a:p>
            <a:pPr>
              <a:lnSpc>
                <a:spcPct val="150000"/>
              </a:lnSpc>
            </a:pPr>
            <a:r>
              <a:rPr lang="fr-FR">
                <a:solidFill>
                  <a:schemeClr val="bg1">
                    <a:lumMod val="75000"/>
                  </a:schemeClr>
                </a:solidFill>
                <a:latin typeface="+mj-lt"/>
              </a:rPr>
              <a:t>Résultats et solutions</a:t>
            </a:r>
          </a:p>
        </p:txBody>
      </p:sp>
      <p:sp>
        <p:nvSpPr>
          <p:cNvPr id="5" name="Rectangle 4">
            <a:extLst>
              <a:ext uri="{FF2B5EF4-FFF2-40B4-BE49-F238E27FC236}">
                <a16:creationId xmlns:a16="http://schemas.microsoft.com/office/drawing/2014/main" id="{A6097B4A-CE89-0FEE-56F3-A2E3CCB5EC5A}"/>
              </a:ext>
            </a:extLst>
          </p:cNvPr>
          <p:cNvSpPr/>
          <p:nvPr/>
        </p:nvSpPr>
        <p:spPr>
          <a:xfrm>
            <a:off x="626229" y="3182871"/>
            <a:ext cx="6031245" cy="2031325"/>
          </a:xfrm>
          <a:prstGeom prst="rect">
            <a:avLst/>
          </a:prstGeom>
        </p:spPr>
        <p:txBody>
          <a:bodyPr wrap="square">
            <a:spAutoFit/>
          </a:bodyPr>
          <a:lstStyle/>
          <a:p>
            <a:pPr marL="285750" indent="-285750">
              <a:buFont typeface="Wingdings" pitchFamily="2" charset="2"/>
              <a:buChar char="v"/>
            </a:pPr>
            <a:r>
              <a:rPr lang="fr-FR">
                <a:solidFill>
                  <a:schemeClr val="tx2"/>
                </a:solidFill>
              </a:rPr>
              <a:t>Erreur humaine limitée</a:t>
            </a:r>
          </a:p>
          <a:p>
            <a:pPr marL="285750" indent="-285750">
              <a:buFont typeface="Wingdings" pitchFamily="2" charset="2"/>
              <a:buChar char="v"/>
            </a:pPr>
            <a:endParaRPr lang="fr-FR">
              <a:solidFill>
                <a:schemeClr val="tx2"/>
              </a:solidFill>
            </a:endParaRPr>
          </a:p>
          <a:p>
            <a:pPr marL="285750" indent="-285750">
              <a:buFont typeface="Wingdings" pitchFamily="2" charset="2"/>
              <a:buChar char="v"/>
            </a:pPr>
            <a:r>
              <a:rPr lang="fr-FR">
                <a:solidFill>
                  <a:schemeClr val="tx2"/>
                </a:solidFill>
              </a:rPr>
              <a:t>Production augmentée</a:t>
            </a:r>
          </a:p>
          <a:p>
            <a:pPr marL="285750" indent="-285750">
              <a:buFont typeface="Wingdings" pitchFamily="2" charset="2"/>
              <a:buChar char="v"/>
            </a:pPr>
            <a:endParaRPr lang="fr-FR">
              <a:solidFill>
                <a:schemeClr val="tx2"/>
              </a:solidFill>
            </a:endParaRPr>
          </a:p>
          <a:p>
            <a:pPr marL="285750" indent="-285750">
              <a:buFont typeface="Wingdings" pitchFamily="2" charset="2"/>
              <a:buChar char="v"/>
            </a:pPr>
            <a:r>
              <a:rPr lang="fr-FR">
                <a:solidFill>
                  <a:srgbClr val="7030A0"/>
                </a:solidFill>
              </a:rPr>
              <a:t>Pénibilité humaine réduite</a:t>
            </a:r>
          </a:p>
          <a:p>
            <a:pPr marL="285750" indent="-285750">
              <a:buFont typeface="Wingdings" pitchFamily="2" charset="2"/>
              <a:buChar char="v"/>
            </a:pPr>
            <a:endParaRPr lang="fr-FR">
              <a:solidFill>
                <a:schemeClr val="accent1"/>
              </a:solidFill>
            </a:endParaRPr>
          </a:p>
          <a:p>
            <a:pPr marL="285750" indent="-285750">
              <a:buFont typeface="Wingdings" pitchFamily="2" charset="2"/>
              <a:buChar char="v"/>
            </a:pPr>
            <a:r>
              <a:rPr lang="fr-FR">
                <a:solidFill>
                  <a:srgbClr val="7030A0"/>
                </a:solidFill>
              </a:rPr>
              <a:t>Création d’emploi avec évolution des métiers</a:t>
            </a:r>
          </a:p>
        </p:txBody>
      </p:sp>
      <p:sp>
        <p:nvSpPr>
          <p:cNvPr id="6" name="Rectangle 5">
            <a:extLst>
              <a:ext uri="{FF2B5EF4-FFF2-40B4-BE49-F238E27FC236}">
                <a16:creationId xmlns:a16="http://schemas.microsoft.com/office/drawing/2014/main" id="{ED14F24A-4990-12B3-C240-72116A51A88F}"/>
              </a:ext>
            </a:extLst>
          </p:cNvPr>
          <p:cNvSpPr/>
          <p:nvPr/>
        </p:nvSpPr>
        <p:spPr>
          <a:xfrm>
            <a:off x="623848" y="1302733"/>
            <a:ext cx="9151864" cy="461024"/>
          </a:xfrm>
          <a:prstGeom prst="rect">
            <a:avLst/>
          </a:prstGeom>
        </p:spPr>
        <p:txBody>
          <a:bodyPr wrap="none">
            <a:spAutoFit/>
          </a:bodyPr>
          <a:lstStyle/>
          <a:p>
            <a:pPr>
              <a:lnSpc>
                <a:spcPct val="150000"/>
              </a:lnSpc>
            </a:pPr>
            <a:r>
              <a:rPr lang="fr-FR">
                <a:solidFill>
                  <a:srgbClr val="C8BEFF"/>
                </a:solidFill>
                <a:latin typeface="+mj-lt"/>
              </a:rPr>
              <a:t>L’exemple de l’automatisation des chaines de production automobile</a:t>
            </a:r>
          </a:p>
        </p:txBody>
      </p:sp>
      <p:sp>
        <p:nvSpPr>
          <p:cNvPr id="3" name="Rectangle 2">
            <a:extLst>
              <a:ext uri="{FF2B5EF4-FFF2-40B4-BE49-F238E27FC236}">
                <a16:creationId xmlns:a16="http://schemas.microsoft.com/office/drawing/2014/main" id="{8DFFAF5C-7FCA-131A-F076-4DE725351CF6}"/>
              </a:ext>
            </a:extLst>
          </p:cNvPr>
          <p:cNvSpPr/>
          <p:nvPr/>
        </p:nvSpPr>
        <p:spPr>
          <a:xfrm>
            <a:off x="625631" y="2455793"/>
            <a:ext cx="1782860" cy="461024"/>
          </a:xfrm>
          <a:prstGeom prst="rect">
            <a:avLst/>
          </a:prstGeom>
        </p:spPr>
        <p:txBody>
          <a:bodyPr wrap="none">
            <a:spAutoFit/>
          </a:bodyPr>
          <a:lstStyle/>
          <a:p>
            <a:pPr>
              <a:lnSpc>
                <a:spcPct val="150000"/>
              </a:lnSpc>
            </a:pPr>
            <a:r>
              <a:rPr lang="fr-FR">
                <a:solidFill>
                  <a:srgbClr val="7030A0"/>
                </a:solidFill>
                <a:latin typeface="+mj-lt"/>
              </a:rPr>
              <a:t>Les bienfaits</a:t>
            </a:r>
          </a:p>
        </p:txBody>
      </p:sp>
      <p:pic>
        <p:nvPicPr>
          <p:cNvPr id="7" name="Image 6" descr="Une image contenant graphique&#10;&#10;Description générée automatiquement">
            <a:extLst>
              <a:ext uri="{FF2B5EF4-FFF2-40B4-BE49-F238E27FC236}">
                <a16:creationId xmlns:a16="http://schemas.microsoft.com/office/drawing/2014/main" id="{2D24BF62-B429-9CF7-8236-4149C5B91A49}"/>
              </a:ext>
            </a:extLst>
          </p:cNvPr>
          <p:cNvPicPr>
            <a:picLocks noChangeAspect="1"/>
          </p:cNvPicPr>
          <p:nvPr/>
        </p:nvPicPr>
        <p:blipFill rotWithShape="1">
          <a:blip r:embed="rId3">
            <a:extLst>
              <a:ext uri="{28A0092B-C50C-407E-A947-70E740481C1C}">
                <a14:useLocalDpi xmlns:a14="http://schemas.microsoft.com/office/drawing/2010/main" val="0"/>
              </a:ext>
            </a:extLst>
          </a:blip>
          <a:srcRect t="10491" b="6311"/>
          <a:stretch/>
        </p:blipFill>
        <p:spPr bwMode="auto">
          <a:xfrm>
            <a:off x="6096000" y="2826951"/>
            <a:ext cx="4692507" cy="2929793"/>
          </a:xfrm>
          <a:prstGeom prst="rect">
            <a:avLst/>
          </a:prstGeom>
          <a:noFill/>
          <a:ln>
            <a:noFill/>
          </a:ln>
        </p:spPr>
      </p:pic>
      <p:sp>
        <p:nvSpPr>
          <p:cNvPr id="8" name="ZoneTexte 7">
            <a:extLst>
              <a:ext uri="{FF2B5EF4-FFF2-40B4-BE49-F238E27FC236}">
                <a16:creationId xmlns:a16="http://schemas.microsoft.com/office/drawing/2014/main" id="{942A22F0-8C39-C4C1-3414-5BF031F96C9F}"/>
              </a:ext>
            </a:extLst>
          </p:cNvPr>
          <p:cNvSpPr txBox="1"/>
          <p:nvPr/>
        </p:nvSpPr>
        <p:spPr>
          <a:xfrm>
            <a:off x="787179" y="5756744"/>
            <a:ext cx="4153701" cy="276999"/>
          </a:xfrm>
          <a:prstGeom prst="rect">
            <a:avLst/>
          </a:prstGeom>
          <a:noFill/>
        </p:spPr>
        <p:txBody>
          <a:bodyPr wrap="none" rtlCol="0">
            <a:spAutoFit/>
          </a:bodyPr>
          <a:lstStyle/>
          <a:p>
            <a:r>
              <a:rPr lang="fr-FR" sz="1200" i="1">
                <a:solidFill>
                  <a:schemeClr val="tx1">
                    <a:lumMod val="65000"/>
                    <a:lumOff val="35000"/>
                  </a:schemeClr>
                </a:solidFill>
              </a:rPr>
              <a:t>Source graphique : Production automobile depuis 1900 - OICA</a:t>
            </a:r>
          </a:p>
        </p:txBody>
      </p:sp>
      <p:sp>
        <p:nvSpPr>
          <p:cNvPr id="10" name="ZoneTexte 9">
            <a:extLst>
              <a:ext uri="{FF2B5EF4-FFF2-40B4-BE49-F238E27FC236}">
                <a16:creationId xmlns:a16="http://schemas.microsoft.com/office/drawing/2014/main" id="{3493C75F-DEEE-33CB-16F4-6BE1B66D81BA}"/>
              </a:ext>
            </a:extLst>
          </p:cNvPr>
          <p:cNvSpPr txBox="1"/>
          <p:nvPr/>
        </p:nvSpPr>
        <p:spPr>
          <a:xfrm>
            <a:off x="5999201" y="2448109"/>
            <a:ext cx="6099716" cy="261610"/>
          </a:xfrm>
          <a:prstGeom prst="rect">
            <a:avLst/>
          </a:prstGeom>
          <a:noFill/>
        </p:spPr>
        <p:txBody>
          <a:bodyPr wrap="square">
            <a:spAutoFit/>
          </a:bodyPr>
          <a:lstStyle/>
          <a:p>
            <a:r>
              <a:rPr lang="fr-FR" sz="1100" b="1" i="1"/>
              <a:t>La production automobile depuis 1900</a:t>
            </a:r>
            <a:endParaRPr lang="fr-FR" b="1" i="1"/>
          </a:p>
        </p:txBody>
      </p:sp>
    </p:spTree>
    <p:extLst>
      <p:ext uri="{BB962C8B-B14F-4D97-AF65-F5344CB8AC3E}">
        <p14:creationId xmlns:p14="http://schemas.microsoft.com/office/powerpoint/2010/main" val="2059295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Personnalisé 1">
      <a:dk1>
        <a:srgbClr val="000000"/>
      </a:dk1>
      <a:lt1>
        <a:srgbClr val="FFFFFF"/>
      </a:lt1>
      <a:dk2>
        <a:srgbClr val="44546A"/>
      </a:dk2>
      <a:lt2>
        <a:srgbClr val="E7E6E6"/>
      </a:lt2>
      <a:accent1>
        <a:srgbClr val="179419"/>
      </a:accent1>
      <a:accent2>
        <a:srgbClr val="454545"/>
      </a:accent2>
      <a:accent3>
        <a:srgbClr val="5F5F5F"/>
      </a:accent3>
      <a:accent4>
        <a:srgbClr val="848484"/>
      </a:accent4>
      <a:accent5>
        <a:srgbClr val="A0A0A0"/>
      </a:accent5>
      <a:accent6>
        <a:srgbClr val="E3E3E3"/>
      </a:accent6>
      <a:hlink>
        <a:srgbClr val="0563C1"/>
      </a:hlink>
      <a:folHlink>
        <a:srgbClr val="954F72"/>
      </a:folHlink>
    </a:clrScheme>
    <a:fontScheme name="Custom 35">
      <a:majorFont>
        <a:latin typeface="Montserrat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Personnalisé 1">
      <a:dk1>
        <a:srgbClr val="000000"/>
      </a:dk1>
      <a:lt1>
        <a:srgbClr val="FFFFFF"/>
      </a:lt1>
      <a:dk2>
        <a:srgbClr val="44546A"/>
      </a:dk2>
      <a:lt2>
        <a:srgbClr val="E7E6E6"/>
      </a:lt2>
      <a:accent1>
        <a:srgbClr val="179419"/>
      </a:accent1>
      <a:accent2>
        <a:srgbClr val="454545"/>
      </a:accent2>
      <a:accent3>
        <a:srgbClr val="5F5F5F"/>
      </a:accent3>
      <a:accent4>
        <a:srgbClr val="848484"/>
      </a:accent4>
      <a:accent5>
        <a:srgbClr val="A0A0A0"/>
      </a:accent5>
      <a:accent6>
        <a:srgbClr val="E3E3E3"/>
      </a:accent6>
      <a:hlink>
        <a:srgbClr val="0563C1"/>
      </a:hlink>
      <a:folHlink>
        <a:srgbClr val="954F72"/>
      </a:folHlink>
    </a:clrScheme>
    <a:fontScheme name="Custom 35">
      <a:majorFont>
        <a:latin typeface="Montserrat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1394</Words>
  <Application>Microsoft Office PowerPoint</Application>
  <PresentationFormat>Grand écran</PresentationFormat>
  <Paragraphs>337</Paragraphs>
  <Slides>24</Slides>
  <Notes>23</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24</vt:i4>
      </vt:variant>
    </vt:vector>
  </HeadingPairs>
  <TitlesOfParts>
    <vt:vector size="33" baseType="lpstr">
      <vt:lpstr>Arial</vt:lpstr>
      <vt:lpstr>Calibri</vt:lpstr>
      <vt:lpstr>Lato</vt:lpstr>
      <vt:lpstr>Montserrat Black</vt:lpstr>
      <vt:lpstr>Roboto</vt:lpstr>
      <vt:lpstr>SF Text</vt:lpstr>
      <vt:lpstr>Wingdings</vt:lpstr>
      <vt:lpstr>Office Theme</vt:lpstr>
      <vt:lpstr>2_Office Theme</vt:lpstr>
      <vt:lpstr>La technologie :  une évolution dans le domaine de l’informatique</vt:lpstr>
      <vt:lpstr>La technologie informatique</vt:lpstr>
      <vt:lpstr>Gérald LARONCHE</vt:lpstr>
      <vt:lpstr>Contextualisation</vt:lpstr>
      <vt:lpstr>État de l’art</vt:lpstr>
      <vt:lpstr>Présentation PowerPoint</vt:lpstr>
      <vt:lpstr>Des enjeux économiques</vt:lpstr>
      <vt:lpstr>Des enjeux économiques</vt:lpstr>
      <vt:lpstr>Des enjeux économiques</vt:lpstr>
      <vt:lpstr>Des enjeux économiques</vt:lpstr>
      <vt:lpstr>Un atout pour les entreprises</vt:lpstr>
      <vt:lpstr>Un atout pour les entreprises</vt:lpstr>
      <vt:lpstr>Un atout pour les entreprises</vt:lpstr>
      <vt:lpstr>Les Limites de la technologie</vt:lpstr>
      <vt:lpstr>Les Limites de la technologie</vt:lpstr>
      <vt:lpstr>Les limites de la technologie</vt:lpstr>
      <vt:lpstr>Les bienfaits de la technologie</vt:lpstr>
      <vt:lpstr>Les bienfaits de la technologie</vt:lpstr>
      <vt:lpstr>Les bienfaits de la technologie</vt:lpstr>
      <vt:lpstr>Les bienfaits de la technologie</vt:lpstr>
      <vt:lpstr>Un bienfait ou un frein ?</vt:lpstr>
      <vt:lpstr>Un bienfait et un frein ?</vt:lpstr>
      <vt:lpstr>Quelles perspectives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Design a Sales Process  for B2B Sales</dc:title>
  <dc:creator>qeis</dc:creator>
  <cp:lastModifiedBy>Gérald LARONCHE</cp:lastModifiedBy>
  <cp:revision>3</cp:revision>
  <dcterms:created xsi:type="dcterms:W3CDTF">2018-07-05T04:48:45Z</dcterms:created>
  <dcterms:modified xsi:type="dcterms:W3CDTF">2023-06-14T00:20:01Z</dcterms:modified>
</cp:coreProperties>
</file>