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313" r:id="rId5"/>
    <p:sldId id="306" r:id="rId6"/>
    <p:sldId id="311" r:id="rId7"/>
    <p:sldId id="308" r:id="rId8"/>
    <p:sldId id="332" r:id="rId9"/>
    <p:sldId id="314" r:id="rId10"/>
    <p:sldId id="333" r:id="rId11"/>
    <p:sldId id="315" r:id="rId12"/>
    <p:sldId id="334" r:id="rId13"/>
    <p:sldId id="317" r:id="rId14"/>
    <p:sldId id="335" r:id="rId15"/>
    <p:sldId id="316" r:id="rId16"/>
    <p:sldId id="336" r:id="rId17"/>
    <p:sldId id="318" r:id="rId18"/>
    <p:sldId id="337" r:id="rId19"/>
    <p:sldId id="319" r:id="rId20"/>
    <p:sldId id="338" r:id="rId21"/>
    <p:sldId id="320" r:id="rId22"/>
    <p:sldId id="339" r:id="rId23"/>
    <p:sldId id="321" r:id="rId24"/>
    <p:sldId id="340" r:id="rId25"/>
    <p:sldId id="322" r:id="rId26"/>
    <p:sldId id="341" r:id="rId27"/>
    <p:sldId id="331" r:id="rId28"/>
    <p:sldId id="342" r:id="rId29"/>
    <p:sldId id="323" r:id="rId30"/>
    <p:sldId id="343" r:id="rId31"/>
    <p:sldId id="344" r:id="rId32"/>
    <p:sldId id="324" r:id="rId33"/>
    <p:sldId id="359" r:id="rId34"/>
    <p:sldId id="360" r:id="rId35"/>
    <p:sldId id="361" r:id="rId36"/>
    <p:sldId id="326" r:id="rId37"/>
    <p:sldId id="345" r:id="rId38"/>
    <p:sldId id="325" r:id="rId39"/>
    <p:sldId id="346" r:id="rId40"/>
    <p:sldId id="348" r:id="rId41"/>
    <p:sldId id="349" r:id="rId42"/>
    <p:sldId id="350" r:id="rId43"/>
    <p:sldId id="351" r:id="rId44"/>
    <p:sldId id="352" r:id="rId45"/>
    <p:sldId id="353" r:id="rId46"/>
    <p:sldId id="355" r:id="rId47"/>
    <p:sldId id="354" r:id="rId48"/>
    <p:sldId id="356" r:id="rId49"/>
    <p:sldId id="357" r:id="rId50"/>
    <p:sldId id="358" r:id="rId51"/>
    <p:sldId id="31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BCB"/>
    <a:srgbClr val="F58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18" autoAdjust="0"/>
    <p:restoredTop sz="91280" autoAdjust="0"/>
  </p:normalViewPr>
  <p:slideViewPr>
    <p:cSldViewPr snapToGrid="0">
      <p:cViewPr>
        <p:scale>
          <a:sx n="75" d="100"/>
          <a:sy n="75" d="100"/>
        </p:scale>
        <p:origin x="36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55A82-B1AB-3F31-BD49-B6D6C24E6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88BE8-4E29-1E6C-99C0-F77A653872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43E1D-F937-48CA-BCEE-544D067EF15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118B6-87AA-32F6-E938-2871F28BAC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DFBAE-AFDB-5BA2-FA04-2B660F7430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00746-497D-4A67-B5CF-434456AB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1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6B765-E20E-4498-B253-97F8E953FA2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A5177-9C21-48EC-8B6E-EFC359CF3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358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A5177-9C21-48EC-8B6E-EFC359CF3E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9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Jansa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A5177-9C21-48EC-8B6E-EFC359CF3E2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1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Shivesh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A5177-9C21-48EC-8B6E-EFC359CF3E2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9AFE-7BE7-C1F1-504F-F1D88BEF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181FB-808B-F2F5-82C8-3AC60AF65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5C7A-52EE-C2E2-5D59-DD3047E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CCEF-C014-4A3A-BAB8-1F9444DC4EAF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3F8A-B610-8B94-1135-E91C78B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2B20-ADFD-CFE5-2A52-23E073F3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8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0B2D-5999-821C-3EA9-02C8203C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7D1CC-45DE-6FB0-2813-526EA77F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9922-CC90-1D15-7B35-36D3FA0D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C449-8A79-484C-8E1C-4D9FD2026FAA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4713-1F96-C132-339E-99D771B4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1EB5B-98A8-CBDF-D106-48D1AF47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A81CC-5550-DCAE-3EE3-DB9EDE11F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63E52-1A7C-2700-3468-723CAFF9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CA86-A38F-13C2-387D-72D962E9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D18-86DC-41BB-A4EA-6DC7ADA73E06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7F38-E6DF-97FE-8955-FA701310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E82E-BE6B-11E5-3ECC-0E1BB277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E2EF-887D-5BDB-FB18-56BDF8FF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7F2-CA85-D3AF-0211-A37C5F62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C16A-BE77-A648-BC00-A3C1DF1F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8530-7C19-4DAA-A180-E1E22011FA25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CA1A-957C-2333-582C-D708F6B8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904E-0743-2E07-563B-020DAD29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6AA4-FFB1-3A61-4246-780CA725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DC1D-D79C-164C-2909-BBF8A505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C5B2-6A3F-15EF-165F-99B69369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B8C1-05E3-4DA7-8197-4ED0EA88FDFD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5C54-49BA-63C5-A0BB-2B8C587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382E-8AA7-A51B-21E7-FEDEE6B7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1952-552B-A893-E4CB-C80A829C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0725-D59E-A5CA-D24D-4CEA4494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F0AEA-47AF-8C83-1393-6306CFB6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C0CC-526B-81B5-23EE-7AF9EF5A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15D-A4B7-4F01-AA4E-42CA1F0C2808}" type="datetime1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7AC5B-929E-2BFA-F4A4-50E57796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931D-DFB7-1C5F-3348-B3D56E9B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4893-AA1A-E471-64AE-2ADC039E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B7847-96CF-6FE8-FE00-A2B26408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08C9-FA6D-97AB-7698-69913F691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53293-BE62-AECA-CD6D-B19CF2088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9FCA5-CFD5-EE02-7470-0204ACFA7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A5156-A04E-32B5-8A3A-B0876596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127-BB08-4F44-BF64-4E3DFCD91437}" type="datetime1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A8133-7323-7624-7437-FF996ED6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45C3F-8991-0B74-6DD7-0D0FF1F3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654C-42DD-2CC3-C349-1A71F41D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DD2CB-D964-C03C-0469-62D85E41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4106-DF7D-4132-9E0E-CA504E8CADC1}" type="datetime1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555D-B4F8-DC0B-C1BC-1F8B8C9F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49346-6CDD-D736-F03A-630155B8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9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D06B2-26CE-3F34-0BB9-AF384C69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9ED4-86D8-4D2F-8F95-802B9208C8E2}" type="datetime1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880CA-3401-7CE4-0010-B1C0A274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99FD3-529E-1DF1-64AF-BF945CE9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8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63DD-DE4B-74BA-E1A2-1508EA1F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B69E-503D-DD6F-30BA-0A2282C9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B36B4-98D7-1B6C-2EE3-F2F96163D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83D2-1E00-896C-AC47-E3C53E6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DB67-9608-4D83-A071-E95B2F9A8D90}" type="datetime1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5436-298C-33D7-D253-5344F880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F8F6-818E-BC43-57B9-99828837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10C-2E63-1184-0B8D-DD92C6FD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FE6C3-0EAF-DC33-8DF3-2907B078D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CEED-5E20-A243-43D9-1FFA77140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F59F9-EDAB-A418-F521-3A3BAE9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B107-4D04-4572-B4B0-1A06FBF2873E}" type="datetime1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60F8-2D39-FCD2-4CCB-BB7C8F7F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F5025-D7FD-5A09-3907-52EDDE11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6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DABF0-E3AC-D10E-A6CB-EDBEA33F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0CA2A-D8B2-5731-337F-F8A4B408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6168-3BDD-EADD-CC15-251BCB4A0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C3A6-96B0-453F-92D5-C786E8D3EC30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B5D67-57CA-D5A5-5E85-3DAE971DF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BFD0-3B04-3E23-6366-E3D5DE075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61EC-C30A-4180-815B-CE70C9A13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DE6664A-844A-C55E-C0D6-09E2DCD59524}"/>
              </a:ext>
            </a:extLst>
          </p:cNvPr>
          <p:cNvGrpSpPr/>
          <p:nvPr/>
        </p:nvGrpSpPr>
        <p:grpSpPr>
          <a:xfrm>
            <a:off x="0" y="47280"/>
            <a:ext cx="12192000" cy="6812867"/>
            <a:chOff x="0" y="47280"/>
            <a:chExt cx="12192000" cy="68128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393858-B801-278F-EDFE-9E8406184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49138" y="47280"/>
              <a:ext cx="2005758" cy="749873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00D805-BF13-E044-8F30-D8898A43CDD2}"/>
                </a:ext>
              </a:extLst>
            </p:cNvPr>
            <p:cNvGrpSpPr/>
            <p:nvPr/>
          </p:nvGrpSpPr>
          <p:grpSpPr>
            <a:xfrm>
              <a:off x="0" y="6156799"/>
              <a:ext cx="12192000" cy="703348"/>
              <a:chOff x="0" y="6156799"/>
              <a:chExt cx="12192000" cy="7033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F4FE2A-1C06-09BB-C2CF-B6EC66DFB262}"/>
                  </a:ext>
                </a:extLst>
              </p:cNvPr>
              <p:cNvSpPr/>
              <p:nvPr/>
            </p:nvSpPr>
            <p:spPr>
              <a:xfrm>
                <a:off x="0" y="6156799"/>
                <a:ext cx="6096000" cy="703348"/>
              </a:xfrm>
              <a:prstGeom prst="rect">
                <a:avLst/>
              </a:prstGeom>
              <a:solidFill>
                <a:srgbClr val="1D8B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1E7CB7-4EB8-0175-BBA4-98F91DBFA613}"/>
                  </a:ext>
                </a:extLst>
              </p:cNvPr>
              <p:cNvSpPr/>
              <p:nvPr/>
            </p:nvSpPr>
            <p:spPr>
              <a:xfrm>
                <a:off x="6096000" y="6156799"/>
                <a:ext cx="6096000" cy="703348"/>
              </a:xfrm>
              <a:prstGeom prst="rect">
                <a:avLst/>
              </a:prstGeom>
              <a:solidFill>
                <a:srgbClr val="F5821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4016B6-0E0B-6913-79E4-670002252333}"/>
                </a:ext>
              </a:extLst>
            </p:cNvPr>
            <p:cNvCxnSpPr/>
            <p:nvPr/>
          </p:nvCxnSpPr>
          <p:spPr>
            <a:xfrm>
              <a:off x="0" y="932083"/>
              <a:ext cx="121920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Google Shape;214;p41">
            <a:extLst>
              <a:ext uri="{FF2B5EF4-FFF2-40B4-BE49-F238E27FC236}">
                <a16:creationId xmlns:a16="http://schemas.microsoft.com/office/drawing/2014/main" id="{5C3524E0-A7F2-F2B8-C222-8C9009BC2A1C}"/>
              </a:ext>
            </a:extLst>
          </p:cNvPr>
          <p:cNvSpPr txBox="1">
            <a:spLocks/>
          </p:cNvSpPr>
          <p:nvPr/>
        </p:nvSpPr>
        <p:spPr>
          <a:xfrm>
            <a:off x="2550716" y="1345793"/>
            <a:ext cx="7090568" cy="28315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5500" b="1" dirty="0"/>
              <a:t>ACCELERATED COMPUTING USING AI</a:t>
            </a:r>
          </a:p>
        </p:txBody>
      </p:sp>
    </p:spTree>
    <p:extLst>
      <p:ext uri="{BB962C8B-B14F-4D97-AF65-F5344CB8AC3E}">
        <p14:creationId xmlns:p14="http://schemas.microsoft.com/office/powerpoint/2010/main" val="253271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237104" y="92593"/>
            <a:ext cx="91507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System Study/ Feasibility Study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0B31F1-9DA4-A236-2698-6A809E706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04" y="1351508"/>
            <a:ext cx="1136053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Technical Feasibility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Automated processes to reduce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architecture for varying workloads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Operational Feasibility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resource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Economic Feasibility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Long-term ROI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 savings through automation</a:t>
            </a:r>
            <a:r>
              <a:rPr lang="en-US" sz="2400" dirty="0"/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1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412432" y="2875002"/>
            <a:ext cx="113671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on Existing System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90972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49088" y="47280"/>
            <a:ext cx="91507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3.1 Study on Existing System</a:t>
            </a:r>
            <a:endParaRPr lang="en-US" sz="4600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4E62A05-82B1-DC51-6D2A-C12E5CBF6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08" y="1467491"/>
            <a:ext cx="99000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Development Inefficiencies: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Manual training slows development cycles.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Architectural Ambiguities: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Lack of recommendation tools leads to suboptimal structures.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Bottlenecks: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 GPU acceleration hinders AI, ML, and software performance.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Deployment: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Manual processes limit scalability and agility.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Experience Challenges: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Non-user-friendly interface results in poor experience.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Operational Overhead: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 hardware and software requirements increase costs. </a:t>
            </a:r>
          </a:p>
        </p:txBody>
      </p:sp>
    </p:spTree>
    <p:extLst>
      <p:ext uri="{BB962C8B-B14F-4D97-AF65-F5344CB8AC3E}">
        <p14:creationId xmlns:p14="http://schemas.microsoft.com/office/powerpoint/2010/main" val="281745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1166336" y="2875002"/>
            <a:ext cx="9859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Demerits of Existing System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64415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49088" y="47280"/>
            <a:ext cx="91507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3.2 Demerits of Existing System</a:t>
            </a:r>
            <a:endParaRPr lang="en-US" sz="4600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B4E4FB-58EF-EFE4-C658-7E76F52688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2576" y="1318723"/>
            <a:ext cx="1103930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Existing AI/ML systems often lack user-friendly interfaces and require specialized expertise for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 Challenges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Many systems struggle to scale effectively with large datasets and complex models, requiring substantial computational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Integration Difficulties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Integrating AI/ML systems with existing IT infrastructure and diverse data sources poses significant compatibility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Risks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Ensuring robust data security measures and compliance with privacy regulations remains a critical concern.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Costs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Initial setup expenses, ongoing maintenance costs, and dependencies on specific technologies contribute to high overall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Dependencies on Specific Technologies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Systems may be tied to particular hardware, software frameworks, or cloud platforms, limiting flexibility and adaptability.</a:t>
            </a:r>
          </a:p>
        </p:txBody>
      </p:sp>
    </p:spTree>
    <p:extLst>
      <p:ext uri="{BB962C8B-B14F-4D97-AF65-F5344CB8AC3E}">
        <p14:creationId xmlns:p14="http://schemas.microsoft.com/office/powerpoint/2010/main" val="302890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1166336" y="2875002"/>
            <a:ext cx="9859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on Proposed Systems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90907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237104" y="92593"/>
            <a:ext cx="91507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3.3 Study on Proposed Systems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20734-53FA-EB1F-79D9-7FF15C0B2AB3}"/>
              </a:ext>
            </a:extLst>
          </p:cNvPr>
          <p:cNvSpPr txBox="1"/>
          <p:nvPr/>
        </p:nvSpPr>
        <p:spPr>
          <a:xfrm>
            <a:off x="369570" y="1233478"/>
            <a:ext cx="100545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proposed </a:t>
            </a:r>
            <a:r>
              <a:rPr lang="en-US" sz="2400" dirty="0" err="1"/>
              <a:t>ReaccelAI</a:t>
            </a:r>
            <a:r>
              <a:rPr lang="en-US" sz="2400" dirty="0"/>
              <a:t> system offers numerous advantages, enhancing efficiency, reliability, and scalability in AI/ML model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By automating routine tasks and optimizing resource management, </a:t>
            </a:r>
            <a:r>
              <a:rPr lang="en-US" sz="2400" dirty="0" err="1"/>
              <a:t>ReaccelAI</a:t>
            </a:r>
            <a:r>
              <a:rPr lang="en-US" sz="2400" dirty="0"/>
              <a:t> significantly reduces the time and effort required for model training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Its comprehensive analytics and performance monitoring tools provide continuous insights for model improvement, ensuring sustained high performance and innovation.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638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1166336" y="2875002"/>
            <a:ext cx="10233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Merits of Proposed Systems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02983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237104" y="92593"/>
            <a:ext cx="91507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3.4 Merits of Proposed Systems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54F7E-58DE-389C-A55E-008EE690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" y="1663228"/>
            <a:ext cx="1045464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Automated Model Training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Streamlines training, reducing manual efforts and accelerating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GPU Acceleration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Utilizes CUDA Toolkit and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cuDNN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faster and more efficient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AI/ML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User-Friendly Web Interface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Offers an intuitive portal for easy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Adaptive AI Recommendations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Learns from interactions, continually improving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Enhanced Scalability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Cloud integration allows handling increased workloads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69610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1434843" y="2092771"/>
            <a:ext cx="129001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</a:t>
            </a:r>
          </a:p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Specification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18531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DE6664A-844A-C55E-C0D6-09E2DCD59524}"/>
              </a:ext>
            </a:extLst>
          </p:cNvPr>
          <p:cNvGrpSpPr/>
          <p:nvPr/>
        </p:nvGrpSpPr>
        <p:grpSpPr>
          <a:xfrm>
            <a:off x="0" y="47280"/>
            <a:ext cx="12192000" cy="6812867"/>
            <a:chOff x="0" y="47280"/>
            <a:chExt cx="12192000" cy="68128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393858-B801-278F-EDFE-9E8406184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9138" y="47280"/>
              <a:ext cx="2005758" cy="749873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00D805-BF13-E044-8F30-D8898A43CDD2}"/>
                </a:ext>
              </a:extLst>
            </p:cNvPr>
            <p:cNvGrpSpPr/>
            <p:nvPr/>
          </p:nvGrpSpPr>
          <p:grpSpPr>
            <a:xfrm>
              <a:off x="0" y="6156799"/>
              <a:ext cx="12192000" cy="703348"/>
              <a:chOff x="0" y="6156799"/>
              <a:chExt cx="12192000" cy="7033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F4FE2A-1C06-09BB-C2CF-B6EC66DFB262}"/>
                  </a:ext>
                </a:extLst>
              </p:cNvPr>
              <p:cNvSpPr/>
              <p:nvPr/>
            </p:nvSpPr>
            <p:spPr>
              <a:xfrm>
                <a:off x="0" y="6156799"/>
                <a:ext cx="6096000" cy="703348"/>
              </a:xfrm>
              <a:prstGeom prst="rect">
                <a:avLst/>
              </a:prstGeom>
              <a:solidFill>
                <a:srgbClr val="1D8B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1E7CB7-4EB8-0175-BBA4-98F91DBFA613}"/>
                  </a:ext>
                </a:extLst>
              </p:cNvPr>
              <p:cNvSpPr/>
              <p:nvPr/>
            </p:nvSpPr>
            <p:spPr>
              <a:xfrm>
                <a:off x="6096000" y="6156799"/>
                <a:ext cx="6096000" cy="703348"/>
              </a:xfrm>
              <a:prstGeom prst="rect">
                <a:avLst/>
              </a:prstGeom>
              <a:solidFill>
                <a:srgbClr val="F5821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4016B6-0E0B-6913-79E4-670002252333}"/>
                </a:ext>
              </a:extLst>
            </p:cNvPr>
            <p:cNvCxnSpPr/>
            <p:nvPr/>
          </p:nvCxnSpPr>
          <p:spPr>
            <a:xfrm>
              <a:off x="0" y="911763"/>
              <a:ext cx="121920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Google Shape;214;p41">
            <a:extLst>
              <a:ext uri="{FF2B5EF4-FFF2-40B4-BE49-F238E27FC236}">
                <a16:creationId xmlns:a16="http://schemas.microsoft.com/office/drawing/2014/main" id="{5C3524E0-A7F2-F2B8-C222-8C9009BC2A1C}"/>
              </a:ext>
            </a:extLst>
          </p:cNvPr>
          <p:cNvSpPr txBox="1">
            <a:spLocks/>
          </p:cNvSpPr>
          <p:nvPr/>
        </p:nvSpPr>
        <p:spPr>
          <a:xfrm>
            <a:off x="5307613" y="4006391"/>
            <a:ext cx="1576774" cy="103200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/>
              <a:t>PRJ_13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A37C6B6-2407-28C5-D8D5-57CFFCD5E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02" y="1943231"/>
            <a:ext cx="7743595" cy="20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96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Software Requirement Specification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547A5F-1E86-243B-2001-40F28635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36174"/>
            <a:ext cx="719328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Functional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Automate AI model training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Utilize GPU acceleration to enhance performance and reduce processing time for intensive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Interface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Offer an intuitive web interface for efficient user interaction with various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Implement robust IAM controls to ensure secure access and compliance with authorization policies.</a:t>
            </a:r>
          </a:p>
        </p:txBody>
      </p:sp>
    </p:spTree>
    <p:extLst>
      <p:ext uri="{BB962C8B-B14F-4D97-AF65-F5344CB8AC3E}">
        <p14:creationId xmlns:p14="http://schemas.microsoft.com/office/powerpoint/2010/main" val="161399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979408" y="2875002"/>
            <a:ext cx="10233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Specification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97510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5. Hardware Specification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547A5F-1E86-243B-2001-40F28635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77" y="1217372"/>
            <a:ext cx="9652463" cy="279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indent="-914400" algn="l" latinLnBrk="1">
              <a:lnSpc>
                <a:spcPct val="150000"/>
              </a:lnSpc>
            </a:pPr>
            <a:r>
              <a:rPr lang="en-US" sz="2400" kern="1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PROCESSOR			:	Intel core i7 or above</a:t>
            </a:r>
            <a:endParaRPr lang="en-IN" sz="24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</a:pPr>
            <a:r>
              <a:rPr lang="en-US" sz="2400" kern="1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RAM				:	16 GB Ram or above</a:t>
            </a:r>
            <a:endParaRPr lang="en-IN" sz="24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</a:pPr>
            <a:r>
              <a:rPr lang="en-IN" sz="2400" kern="1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HARD DISK</a:t>
            </a:r>
            <a:r>
              <a:rPr lang="en-US" sz="2400" kern="1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			</a:t>
            </a:r>
            <a:r>
              <a:rPr lang="en-IN" sz="2400" kern="1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:</a:t>
            </a:r>
            <a:r>
              <a:rPr lang="en-US" sz="2400" kern="1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	512 GB storage or above</a:t>
            </a:r>
            <a:endParaRPr lang="en-IN" sz="24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</a:pPr>
            <a:r>
              <a:rPr lang="en-US" sz="2400" kern="1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SERVICES			:	Google cloud, 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Boto3</a:t>
            </a:r>
            <a:r>
              <a:rPr lang="en-US" sz="2400" kern="1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  <a:endParaRPr lang="en-IN" sz="24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GPU				:	NAS, NVIDIA GPU with CUDA support</a:t>
            </a:r>
            <a:endParaRPr lang="en-IN" sz="24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7410" name="Picture 2" descr="Hardware icon. Trendy modern flat linear vector Hardware icon on white  background from thin line Programming collection Stock Vector | Adobe Stock">
            <a:extLst>
              <a:ext uri="{FF2B5EF4-FFF2-40B4-BE49-F238E27FC236}">
                <a16:creationId xmlns:a16="http://schemas.microsoft.com/office/drawing/2014/main" id="{7F928155-242F-A37F-4EB7-A170AD8D6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3" t="12136" r="19778" b="28074"/>
          <a:stretch/>
        </p:blipFill>
        <p:spPr bwMode="auto">
          <a:xfrm>
            <a:off x="9646920" y="4016536"/>
            <a:ext cx="1965960" cy="19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9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979408" y="2875002"/>
            <a:ext cx="10233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Specification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5532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6. Software Specification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547A5F-1E86-243B-2001-40F28635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59" y="983397"/>
            <a:ext cx="1117092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IN" sz="2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			</a:t>
            </a:r>
            <a:r>
              <a:rPr lang="en-IN" sz="2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	Windows, macOS, and Linux distributions</a:t>
            </a:r>
            <a:endParaRPr lang="en-IN" sz="2400" kern="100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IN" sz="2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			</a:t>
            </a:r>
            <a:r>
              <a:rPr lang="en-IN" sz="2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en-US" sz="2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VS Code/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IN" sz="2400" kern="100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IN" sz="2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 FRAMEWORK	: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	Django</a:t>
            </a:r>
            <a:endParaRPr lang="en-IN" sz="2400" kern="100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API			:	Fetch API, RESTful API</a:t>
            </a:r>
            <a:endParaRPr lang="en-IN" sz="2400" kern="100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LANGUAGES		:	HTML, CSS, JavaScript, Python, Ajax</a:t>
            </a:r>
            <a:endParaRPr lang="en-IN" sz="2400" kern="100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DEVOPS TOOLS	:	Git, Jenkins</a:t>
            </a:r>
            <a:endParaRPr lang="en-IN" sz="2400" kern="100" dirty="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</a:pP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DATABASE 		:	MYSQL</a:t>
            </a:r>
            <a:endParaRPr lang="en-IN" sz="2400" kern="100" dirty="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914400" indent="-914400" algn="just" latinLnBrk="0">
              <a:lnSpc>
                <a:spcPct val="150000"/>
              </a:lnSpc>
            </a:pP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LIBRARIES		:	TensorFlow, </a:t>
            </a:r>
            <a:r>
              <a:rPr lang="en-US" sz="2400" kern="100" dirty="0" err="1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PyTorch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Optuna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, YOLO, </a:t>
            </a:r>
            <a:r>
              <a:rPr lang="en-US" sz="2400" kern="100" dirty="0" err="1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PytesHyperparameter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			 	Optimization (HPO), </a:t>
            </a:r>
            <a:r>
              <a:rPr lang="en-IN" sz="2400" kern="100" dirty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React KERAS &amp; Auto KERAS</a:t>
            </a:r>
            <a:endParaRPr lang="en-IN" sz="2400" kern="100" dirty="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194" name="Picture 2" descr="Software - Free computer icons">
            <a:extLst>
              <a:ext uri="{FF2B5EF4-FFF2-40B4-BE49-F238E27FC236}">
                <a16:creationId xmlns:a16="http://schemas.microsoft.com/office/drawing/2014/main" id="{282A73B1-DC2D-ED53-00EB-06AE71C0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138" y="2171620"/>
            <a:ext cx="1813560" cy="18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979408" y="2875002"/>
            <a:ext cx="10233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and Functionalities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383602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7. Modules and Functionalities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547A5F-1E86-243B-2001-40F28635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59" y="1121981"/>
            <a:ext cx="1117092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Model Creation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Automates the entire AI/ML training process, supporting frameworks like TensorFlow and </a:t>
            </a:r>
            <a:r>
              <a:rPr lang="en-US" sz="2400" dirty="0" err="1"/>
              <a:t>PyTorch</a:t>
            </a:r>
            <a:r>
              <a:rPr lang="en-US" sz="2400" dirty="0"/>
              <a:t>, and includes data preprocessing tools. Offers comprehensive model evaluation with metrics and visualizations to help understand performance indicators.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Inference Engine </a:t>
            </a:r>
            <a:r>
              <a:rPr lang="en-IN" sz="2400" dirty="0"/>
              <a:t>: </a:t>
            </a:r>
            <a:r>
              <a:rPr lang="en-US" sz="2400" dirty="0"/>
              <a:t>The inference engine in </a:t>
            </a:r>
            <a:r>
              <a:rPr lang="en-US" sz="2400" dirty="0" err="1"/>
              <a:t>ReaccelAI</a:t>
            </a:r>
            <a:r>
              <a:rPr lang="en-US" sz="2400" dirty="0"/>
              <a:t> executes trained AI/ML models to generate predictions from new data. Utilizing optimized algorithms and GPU acceleration, it ensures fast, accurate results and seamless integration with other modules. This supports real-time data processing, enhancing the platform's scalability and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IAM (Identity and Access Management)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Controls access with role-based access control and secure login mechanisms, ensuring only authorized users can access the platform. Manages user permissions to maintain high security and operational efficiency.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38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7. Modules and Functionalities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547A5F-1E86-243B-2001-40F28635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96" y="1618148"/>
            <a:ext cx="106557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Testing 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Provides detailed logs and error reports to help developers debug and optimize code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Analysis Module (Pre and Post)</a:t>
            </a:r>
            <a:r>
              <a:rPr lang="en-US" sz="2400" dirty="0"/>
              <a:t>:</a:t>
            </a:r>
          </a:p>
          <a:p>
            <a:r>
              <a:rPr lang="en-US" sz="2400" dirty="0"/>
              <a:t>     Offers tools for data visualization and statistical analysis to improve model         </a:t>
            </a:r>
          </a:p>
          <a:p>
            <a:r>
              <a:rPr lang="en-US" sz="2400" dirty="0"/>
              <a:t>     performance and business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Resource Utilization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Optimizes computing resource allocation based on task requirements and monitors usage in real-time. Provides analytics on resource consumption to help organizations plan and manage their infrastructure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189285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2533888" y="2367171"/>
            <a:ext cx="1054203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 Diagram</a:t>
            </a:r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Diagram</a:t>
            </a:r>
            <a:endParaRPr lang="en-IN" sz="6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117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/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19862-44FD-C8B5-E50A-AC89CCFA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7D59B-D5D8-4261-E53D-A141A7C2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22" y="1017036"/>
            <a:ext cx="9386156" cy="5070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85F868-AAE9-53DD-031E-B902DFDFE4D8}"/>
              </a:ext>
            </a:extLst>
          </p:cNvPr>
          <p:cNvSpPr txBox="1"/>
          <p:nvPr/>
        </p:nvSpPr>
        <p:spPr>
          <a:xfrm>
            <a:off x="142756" y="185806"/>
            <a:ext cx="6105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Data Flow  Diagram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296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DE6664A-844A-C55E-C0D6-09E2DCD59524}"/>
              </a:ext>
            </a:extLst>
          </p:cNvPr>
          <p:cNvGrpSpPr/>
          <p:nvPr/>
        </p:nvGrpSpPr>
        <p:grpSpPr>
          <a:xfrm>
            <a:off x="0" y="47280"/>
            <a:ext cx="12192000" cy="6812867"/>
            <a:chOff x="0" y="47280"/>
            <a:chExt cx="12192000" cy="68128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393858-B801-278F-EDFE-9E8406184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9138" y="47280"/>
              <a:ext cx="2005758" cy="749873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00D805-BF13-E044-8F30-D8898A43CDD2}"/>
                </a:ext>
              </a:extLst>
            </p:cNvPr>
            <p:cNvGrpSpPr/>
            <p:nvPr/>
          </p:nvGrpSpPr>
          <p:grpSpPr>
            <a:xfrm>
              <a:off x="0" y="6156799"/>
              <a:ext cx="12192000" cy="703348"/>
              <a:chOff x="0" y="6156799"/>
              <a:chExt cx="12192000" cy="7033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F4FE2A-1C06-09BB-C2CF-B6EC66DFB262}"/>
                  </a:ext>
                </a:extLst>
              </p:cNvPr>
              <p:cNvSpPr/>
              <p:nvPr/>
            </p:nvSpPr>
            <p:spPr>
              <a:xfrm>
                <a:off x="0" y="6156799"/>
                <a:ext cx="6096000" cy="703348"/>
              </a:xfrm>
              <a:prstGeom prst="rect">
                <a:avLst/>
              </a:prstGeom>
              <a:solidFill>
                <a:srgbClr val="1D8B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1E7CB7-4EB8-0175-BBA4-98F91DBFA613}"/>
                  </a:ext>
                </a:extLst>
              </p:cNvPr>
              <p:cNvSpPr/>
              <p:nvPr/>
            </p:nvSpPr>
            <p:spPr>
              <a:xfrm>
                <a:off x="6096000" y="6156799"/>
                <a:ext cx="6096000" cy="703348"/>
              </a:xfrm>
              <a:prstGeom prst="rect">
                <a:avLst/>
              </a:prstGeom>
              <a:solidFill>
                <a:srgbClr val="F5821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4016B6-0E0B-6913-79E4-670002252333}"/>
                </a:ext>
              </a:extLst>
            </p:cNvPr>
            <p:cNvCxnSpPr/>
            <p:nvPr/>
          </p:nvCxnSpPr>
          <p:spPr>
            <a:xfrm>
              <a:off x="0" y="998588"/>
              <a:ext cx="121920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BD502C-4805-4911-DEB8-6F55A1A18198}"/>
              </a:ext>
            </a:extLst>
          </p:cNvPr>
          <p:cNvSpPr txBox="1"/>
          <p:nvPr/>
        </p:nvSpPr>
        <p:spPr>
          <a:xfrm>
            <a:off x="2481559" y="2183494"/>
            <a:ext cx="7228881" cy="214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JANSON ALBI SCARIA 	:  	NEC0821076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PINNIBOINA RAJESH  	:  	NEC0821049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PRAVIN KALE 	:  	NEC0821047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SHIVESH BABU		:	NEC0821022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THARUNRANGASWAMY. B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 	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NEC0821092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416526" y="98575"/>
            <a:ext cx="4394216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Members</a:t>
            </a:r>
          </a:p>
        </p:txBody>
      </p:sp>
      <p:sp>
        <p:nvSpPr>
          <p:cNvPr id="37" name="Google Shape;215;p41">
            <a:extLst>
              <a:ext uri="{FF2B5EF4-FFF2-40B4-BE49-F238E27FC236}">
                <a16:creationId xmlns:a16="http://schemas.microsoft.com/office/drawing/2014/main" id="{BA04123D-3A2F-B26B-5143-FBCC55D38685}"/>
              </a:ext>
            </a:extLst>
          </p:cNvPr>
          <p:cNvSpPr txBox="1">
            <a:spLocks/>
          </p:cNvSpPr>
          <p:nvPr/>
        </p:nvSpPr>
        <p:spPr>
          <a:xfrm>
            <a:off x="1420833" y="5515718"/>
            <a:ext cx="3512457" cy="7438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PROJECT ID: PRJ_13</a:t>
            </a:r>
          </a:p>
        </p:txBody>
      </p:sp>
      <p:sp>
        <p:nvSpPr>
          <p:cNvPr id="2" name="Google Shape;215;p41">
            <a:extLst>
              <a:ext uri="{FF2B5EF4-FFF2-40B4-BE49-F238E27FC236}">
                <a16:creationId xmlns:a16="http://schemas.microsoft.com/office/drawing/2014/main" id="{0FAAF54A-DE0E-7222-A4B2-58A9879598BB}"/>
              </a:ext>
            </a:extLst>
          </p:cNvPr>
          <p:cNvSpPr txBox="1">
            <a:spLocks/>
          </p:cNvSpPr>
          <p:nvPr/>
        </p:nvSpPr>
        <p:spPr>
          <a:xfrm>
            <a:off x="6223891" y="5515719"/>
            <a:ext cx="6751484" cy="7438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PROJECT GUIDE : Mr.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</a:rPr>
              <a:t>Liju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</a:rPr>
              <a:t>Gangadharan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96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/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19862-44FD-C8B5-E50A-AC89CCFA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F868-AAE9-53DD-031E-B902DFDFE4D8}"/>
              </a:ext>
            </a:extLst>
          </p:cNvPr>
          <p:cNvSpPr txBox="1"/>
          <p:nvPr/>
        </p:nvSpPr>
        <p:spPr>
          <a:xfrm>
            <a:off x="142756" y="185806"/>
            <a:ext cx="6105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ER diagram</a:t>
            </a:r>
            <a:endParaRPr lang="en-IN" sz="3200" dirty="0"/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27FE758-90A9-90A8-D3CA-42471EAB5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890587"/>
            <a:ext cx="7829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28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/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19862-44FD-C8B5-E50A-AC89CCFA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F868-AAE9-53DD-031E-B902DFDFE4D8}"/>
              </a:ext>
            </a:extLst>
          </p:cNvPr>
          <p:cNvSpPr txBox="1"/>
          <p:nvPr/>
        </p:nvSpPr>
        <p:spPr>
          <a:xfrm>
            <a:off x="142756" y="185806"/>
            <a:ext cx="6105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ER diagram</a:t>
            </a:r>
            <a:endParaRPr lang="en-IN" sz="3200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9D5D216-8A2D-830F-22F6-C7B614B6F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1" y="965674"/>
            <a:ext cx="77819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65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/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19862-44FD-C8B5-E50A-AC89CCFA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F868-AAE9-53DD-031E-B902DFDFE4D8}"/>
              </a:ext>
            </a:extLst>
          </p:cNvPr>
          <p:cNvSpPr txBox="1"/>
          <p:nvPr/>
        </p:nvSpPr>
        <p:spPr>
          <a:xfrm>
            <a:off x="142756" y="185806"/>
            <a:ext cx="6105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ER diagram</a:t>
            </a:r>
            <a:endParaRPr lang="en-IN" sz="3200" dirty="0"/>
          </a:p>
        </p:txBody>
      </p:sp>
      <p:pic>
        <p:nvPicPr>
          <p:cNvPr id="16" name="Picture 1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7AFFE10-5DD0-9C9F-C8E0-6AA09445A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983397"/>
            <a:ext cx="80676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40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10. Architecture Diagram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7FA13BD3-4948-AB57-1F2A-4B0E69E3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13" y="1151285"/>
            <a:ext cx="5926907" cy="49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89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11. PEAS Diagram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" name="Picture 2" descr="A diagram of information&#10;&#10;Description automatically generated">
            <a:extLst>
              <a:ext uri="{FF2B5EF4-FFF2-40B4-BE49-F238E27FC236}">
                <a16:creationId xmlns:a16="http://schemas.microsoft.com/office/drawing/2014/main" id="{2F72446B-EE8D-30A4-E11E-0DA9AAC30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6" y="983755"/>
            <a:ext cx="5949987" cy="58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5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12.  </a:t>
            </a:r>
            <a:r>
              <a:rPr lang="en-IN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Model/Approach</a:t>
            </a:r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547A5F-1E86-243B-2001-40F28635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02" y="1098160"/>
            <a:ext cx="943915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kern="100" dirty="0">
                <a:solidFill>
                  <a:srgbClr val="000000"/>
                </a:solidFill>
                <a:effectLst/>
                <a:ea typeface="Batang" panose="02030600000101010101" pitchFamily="18" charset="-127"/>
              </a:rPr>
              <a:t>The development model for </a:t>
            </a:r>
            <a:r>
              <a:rPr lang="en-US" sz="2400" kern="100" dirty="0" err="1">
                <a:solidFill>
                  <a:srgbClr val="000000"/>
                </a:solidFill>
                <a:effectLst/>
                <a:ea typeface="Batang" panose="02030600000101010101" pitchFamily="18" charset="-127"/>
              </a:rPr>
              <a:t>ReaccelAI</a:t>
            </a:r>
            <a:r>
              <a:rPr lang="en-US" sz="2400" kern="100" dirty="0">
                <a:solidFill>
                  <a:srgbClr val="000000"/>
                </a:solidFill>
                <a:effectLst/>
                <a:ea typeface="Batang" panose="02030600000101010101" pitchFamily="18" charset="-127"/>
              </a:rPr>
              <a:t> follows an Agile methodology, ensuring flexibility, continuous improvement, and rapid delivery of features. This approach involves iterative cycles, with each iteration focusing on specific modules or functionalities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64DA3E-80E0-1B6C-62A0-CF6704BFF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22" y="2643345"/>
            <a:ext cx="85864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Iterative Cycles: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Each iteration focuses on developing and refining specific modules or functionalities, ensuring continuous improvement and adaptability.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Rapid Delivery: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Agile methodology enables quick delivery of features, allowing for timely updates and enhancements to the platform.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Flexibility: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approach supports dynamic changes in requirements and priorities, ensuring the project remains aligned with user needs and technological advancements. </a:t>
            </a:r>
          </a:p>
        </p:txBody>
      </p:sp>
    </p:spTree>
    <p:extLst>
      <p:ext uri="{BB962C8B-B14F-4D97-AF65-F5344CB8AC3E}">
        <p14:creationId xmlns:p14="http://schemas.microsoft.com/office/powerpoint/2010/main" val="279408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824984" y="2815896"/>
            <a:ext cx="105420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IN" sz="6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629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13. Gantt chart</a:t>
            </a:r>
            <a:endParaRPr lang="en-IN" sz="4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F09D2-78B2-2C5E-1454-02042394D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" r="9737"/>
          <a:stretch>
            <a:fillRect/>
          </a:stretch>
        </p:blipFill>
        <p:spPr bwMode="auto">
          <a:xfrm>
            <a:off x="4291012" y="1028780"/>
            <a:ext cx="3609975" cy="5038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5449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824984" y="2339895"/>
            <a:ext cx="1054203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and Implementation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261125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152677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0" y="47280"/>
            <a:ext cx="118660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14. </a:t>
            </a:r>
            <a:r>
              <a:rPr lang="en-IN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and </a:t>
            </a:r>
          </a:p>
          <a:p>
            <a:r>
              <a:rPr lang="en-IN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Procedures</a:t>
            </a:r>
            <a:endParaRPr lang="en-US" sz="4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D73A8-9E89-26ED-BF94-397BE6C6CA66}"/>
              </a:ext>
            </a:extLst>
          </p:cNvPr>
          <p:cNvSpPr txBox="1"/>
          <p:nvPr/>
        </p:nvSpPr>
        <p:spPr>
          <a:xfrm>
            <a:off x="152400" y="1764296"/>
            <a:ext cx="965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involves techniques to determine the correctness of an application based on predefined scripts, aiming to identify and correct application failures.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evaluates the software's behavior against criteria such as past versions, comparable products, expected interfaces, and relevant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examines and executes code in various environments, with a dedicated team separate from development to improve the software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Successful software depends on user acceptance, intuitive interfaces, robust functionality, and thorough testing, ensuring the product meets the needs of its target audience.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09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237104" y="22106"/>
            <a:ext cx="4435638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 of Contents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AB619E-EFA6-1459-7262-D0F1C731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05" y="1003573"/>
            <a:ext cx="6452457" cy="485085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1. 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2. Objective/Scope of our project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3. System Study/ Feasibility Study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    3.1 Study on Existing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    3.2 Demerits of Existing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    3.3 Study of Proposed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    3.4 Merits of Proposed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4. Software Requirement Specification(SRS)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5. Hardware Specification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6. Software Specification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4A8F-2A98-503B-6487-F9B6D46ACDAF}"/>
              </a:ext>
            </a:extLst>
          </p:cNvPr>
          <p:cNvSpPr txBox="1">
            <a:spLocks/>
          </p:cNvSpPr>
          <p:nvPr/>
        </p:nvSpPr>
        <p:spPr>
          <a:xfrm>
            <a:off x="6169006" y="1046693"/>
            <a:ext cx="5949987" cy="4850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7. Modules and Functionalities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8. </a:t>
            </a:r>
            <a:r>
              <a:rPr lang="en-IN" sz="2400" dirty="0"/>
              <a:t>Data Flow Diagram</a:t>
            </a:r>
            <a:r>
              <a:rPr lang="en-US" sz="2400" dirty="0"/>
              <a:t>/Architecture Diagram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9. </a:t>
            </a:r>
            <a:r>
              <a:rPr lang="en-IN" sz="2400" dirty="0"/>
              <a:t>ER Diagram</a:t>
            </a:r>
            <a:r>
              <a:rPr lang="en-US" sz="2400" dirty="0"/>
              <a:t> / Block Diagram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10. Architecture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11. PEAS diagram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12. </a:t>
            </a:r>
            <a:r>
              <a:rPr lang="en-IN" sz="2400" dirty="0"/>
              <a:t>Development Model/Approach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13. Gantt Chart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14. Testing and Implementation Procedures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15. Sample Screenshot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16. Scope Of Future Enhancements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17. 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0996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55EF80-A6ED-6E39-509C-D8974671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98160"/>
            <a:ext cx="722093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Blackbox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Tests functions based on specified requirements without considering the internal program structure, focusing on input and output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Unit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Developers test individual modules to ensure they work correctly, verifying each part of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Functionality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Verifies that each function of the software application works as expected by providing appropriate input and checking against functional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Integration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Tests the interactions between combined modules to ensure smooth data flow and functionality between different components.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E0C8B-EB8C-33D1-119B-10F748C827EA}"/>
              </a:ext>
            </a:extLst>
          </p:cNvPr>
          <p:cNvSpPr txBox="1"/>
          <p:nvPr/>
        </p:nvSpPr>
        <p:spPr>
          <a:xfrm>
            <a:off x="152400" y="58330"/>
            <a:ext cx="8267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Procedures</a:t>
            </a:r>
            <a:endParaRPr lang="en-IN" sz="6000" dirty="0"/>
          </a:p>
        </p:txBody>
      </p:sp>
      <p:pic>
        <p:nvPicPr>
          <p:cNvPr id="32771" name="Picture 3" descr="Why is software testing so important? | by Vlad Mihet | Deviant">
            <a:extLst>
              <a:ext uri="{FF2B5EF4-FFF2-40B4-BE49-F238E27FC236}">
                <a16:creationId xmlns:a16="http://schemas.microsoft.com/office/drawing/2014/main" id="{776157C5-9ADC-10CF-6B0D-FFAABD8C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32" y="1895060"/>
            <a:ext cx="4544843" cy="31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00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824984" y="2875002"/>
            <a:ext cx="105420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Screenshot</a:t>
            </a:r>
          </a:p>
        </p:txBody>
      </p:sp>
    </p:spTree>
    <p:extLst>
      <p:ext uri="{BB962C8B-B14F-4D97-AF65-F5344CB8AC3E}">
        <p14:creationId xmlns:p14="http://schemas.microsoft.com/office/powerpoint/2010/main" val="876911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3A852-819C-EB07-4B29-418995A84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9" y="1171600"/>
            <a:ext cx="4797962" cy="2264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6E7A8E-B9EE-427B-9BB3-DB7875C1FA3A}"/>
              </a:ext>
            </a:extLst>
          </p:cNvPr>
          <p:cNvSpPr txBox="1"/>
          <p:nvPr/>
        </p:nvSpPr>
        <p:spPr>
          <a:xfrm>
            <a:off x="152400" y="47280"/>
            <a:ext cx="10542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15.Sample </a:t>
            </a:r>
            <a:r>
              <a:rPr lang="en-IN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endParaRPr lang="en-IN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AF647-1603-ADEC-765D-1A71A79D8C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63" y="1171600"/>
            <a:ext cx="4620312" cy="2418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6A9432-7F10-6961-2827-442F8C294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9" y="3668714"/>
            <a:ext cx="4781760" cy="2241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506AF7-A09D-4C7A-C519-03CDCE189D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62" y="3932121"/>
            <a:ext cx="4620312" cy="20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86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FC117-7B80-9B92-D054-40199BDB2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5" y="1194823"/>
            <a:ext cx="4653945" cy="22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7B633-1BB0-C26E-EA00-74AE5AB02547}"/>
              </a:ext>
            </a:extLst>
          </p:cNvPr>
          <p:cNvSpPr txBox="1"/>
          <p:nvPr/>
        </p:nvSpPr>
        <p:spPr>
          <a:xfrm>
            <a:off x="152400" y="47280"/>
            <a:ext cx="10542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15.Sample </a:t>
            </a:r>
            <a:r>
              <a:rPr lang="en-IN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endParaRPr lang="en-IN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42A265-DFCC-866B-4DDE-4BC46E166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5" y="3738040"/>
            <a:ext cx="4702836" cy="2283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6D0A5-0CD6-1C74-528E-C0968FB2B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4823"/>
            <a:ext cx="5102615" cy="2379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C255F1-BB80-2DD9-EC3B-B5AB68CA5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10245"/>
            <a:ext cx="5102615" cy="2402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223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824984" y="2367171"/>
            <a:ext cx="1054203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325210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6FCA1-0055-6772-DE6C-EA5C605A68AE}"/>
              </a:ext>
            </a:extLst>
          </p:cNvPr>
          <p:cNvSpPr txBox="1"/>
          <p:nvPr/>
        </p:nvSpPr>
        <p:spPr>
          <a:xfrm>
            <a:off x="152400" y="1206559"/>
            <a:ext cx="100984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The scope for improvements in </a:t>
            </a:r>
            <a:r>
              <a:rPr lang="en-US" sz="2400" kern="1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ReaccelAI</a:t>
            </a:r>
            <a:r>
              <a:rPr lang="en-US" sz="2400" kern="1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is vast, with opportunities to enhance model performance through advanced optimization techniques, expand model compatibility with emerging frameworks, optimize scalability for larger datasets, and implement real-time monitoring and automated deployment features. 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Additionally, improvements in user interface, security measures, modular architecture, and community collaboration will further elevate the platform's capabilities and contribute to its continued evolution in the AI/ML landscape.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Expand model compatibility with emerging AI/ML frameworks. Optimize scalability for handling larger datasets. Implement real-time monitoring and automated deployment features.</a:t>
            </a:r>
            <a:endParaRPr lang="en-IN" sz="1400" kern="100" dirty="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B461A-7104-F511-0393-B42E4BB0AA66}"/>
              </a:ext>
            </a:extLst>
          </p:cNvPr>
          <p:cNvSpPr txBox="1"/>
          <p:nvPr/>
        </p:nvSpPr>
        <p:spPr>
          <a:xfrm>
            <a:off x="152400" y="89108"/>
            <a:ext cx="105420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Scope Of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676067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824984" y="2847726"/>
            <a:ext cx="105420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6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378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6FCA1-0055-6772-DE6C-EA5C605A68AE}"/>
              </a:ext>
            </a:extLst>
          </p:cNvPr>
          <p:cNvSpPr txBox="1"/>
          <p:nvPr/>
        </p:nvSpPr>
        <p:spPr>
          <a:xfrm>
            <a:off x="265521" y="1141414"/>
            <a:ext cx="100984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ReaccelAI's</a:t>
            </a:r>
            <a:r>
              <a:rPr lang="en-US" sz="2400" dirty="0"/>
              <a:t> development has been transformative, driven by the need for user-friendly, scalable, and efficient AI/ML solutions. By meticulously examining existing AI/ML systems, we identified key insights that informed our comprehensive platform.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ReaccelAI</a:t>
            </a:r>
            <a:r>
              <a:rPr lang="en-US" sz="2400" dirty="0"/>
              <a:t> automates and streamlines the development process, utilizing cutting-edge tools like TensorFlow, </a:t>
            </a:r>
            <a:r>
              <a:rPr lang="en-US" sz="2400" dirty="0" err="1"/>
              <a:t>PyTorch</a:t>
            </a:r>
            <a:r>
              <a:rPr lang="en-US" sz="2400" dirty="0"/>
              <a:t>, Docker, and Kubernetes.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is not just about technology but about pushing the boundaries of AI and machine learning innovation.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ReaccelAI</a:t>
            </a:r>
            <a:r>
              <a:rPr lang="en-US" sz="2400" dirty="0"/>
              <a:t> empowers developers to effortlessly build and enhance their models, symbolizing progress and limitless possibilities in the rapidly evolving tech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B461A-7104-F511-0393-B42E4BB0AA66}"/>
              </a:ext>
            </a:extLst>
          </p:cNvPr>
          <p:cNvSpPr txBox="1"/>
          <p:nvPr/>
        </p:nvSpPr>
        <p:spPr>
          <a:xfrm>
            <a:off x="152400" y="89108"/>
            <a:ext cx="105420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 Conclusion</a:t>
            </a:r>
          </a:p>
        </p:txBody>
      </p:sp>
    </p:spTree>
    <p:extLst>
      <p:ext uri="{BB962C8B-B14F-4D97-AF65-F5344CB8AC3E}">
        <p14:creationId xmlns:p14="http://schemas.microsoft.com/office/powerpoint/2010/main" val="2138869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DE6664A-844A-C55E-C0D6-09E2DCD59524}"/>
              </a:ext>
            </a:extLst>
          </p:cNvPr>
          <p:cNvGrpSpPr/>
          <p:nvPr/>
        </p:nvGrpSpPr>
        <p:grpSpPr>
          <a:xfrm>
            <a:off x="0" y="47280"/>
            <a:ext cx="12192000" cy="6812867"/>
            <a:chOff x="0" y="47280"/>
            <a:chExt cx="12192000" cy="68128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393858-B801-278F-EDFE-9E8406184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9138" y="47280"/>
              <a:ext cx="2005758" cy="749873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00D805-BF13-E044-8F30-D8898A43CDD2}"/>
                </a:ext>
              </a:extLst>
            </p:cNvPr>
            <p:cNvGrpSpPr/>
            <p:nvPr/>
          </p:nvGrpSpPr>
          <p:grpSpPr>
            <a:xfrm>
              <a:off x="0" y="6156799"/>
              <a:ext cx="12192000" cy="703348"/>
              <a:chOff x="0" y="6156799"/>
              <a:chExt cx="12192000" cy="7033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F4FE2A-1C06-09BB-C2CF-B6EC66DFB262}"/>
                  </a:ext>
                </a:extLst>
              </p:cNvPr>
              <p:cNvSpPr/>
              <p:nvPr/>
            </p:nvSpPr>
            <p:spPr>
              <a:xfrm>
                <a:off x="0" y="6156799"/>
                <a:ext cx="6096000" cy="703348"/>
              </a:xfrm>
              <a:prstGeom prst="rect">
                <a:avLst/>
              </a:prstGeom>
              <a:solidFill>
                <a:srgbClr val="1D8B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1E7CB7-4EB8-0175-BBA4-98F91DBFA613}"/>
                  </a:ext>
                </a:extLst>
              </p:cNvPr>
              <p:cNvSpPr/>
              <p:nvPr/>
            </p:nvSpPr>
            <p:spPr>
              <a:xfrm>
                <a:off x="6096000" y="6156799"/>
                <a:ext cx="6096000" cy="703348"/>
              </a:xfrm>
              <a:prstGeom prst="rect">
                <a:avLst/>
              </a:prstGeom>
              <a:solidFill>
                <a:srgbClr val="F5821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4016B6-0E0B-6913-79E4-670002252333}"/>
                </a:ext>
              </a:extLst>
            </p:cNvPr>
            <p:cNvCxnSpPr/>
            <p:nvPr/>
          </p:nvCxnSpPr>
          <p:spPr>
            <a:xfrm>
              <a:off x="0" y="901603"/>
              <a:ext cx="121920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703EBFA-CCB3-449E-E5B1-E2E8C2E6A675}"/>
              </a:ext>
            </a:extLst>
          </p:cNvPr>
          <p:cNvSpPr/>
          <p:nvPr/>
        </p:nvSpPr>
        <p:spPr>
          <a:xfrm>
            <a:off x="2603661" y="2390465"/>
            <a:ext cx="64382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575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3827145" y="2875002"/>
            <a:ext cx="45377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IN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648584" y="72185"/>
            <a:ext cx="3828484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95722-438D-CC87-15E2-3B6E2DE1A7B7}"/>
              </a:ext>
            </a:extLst>
          </p:cNvPr>
          <p:cNvSpPr txBox="1"/>
          <p:nvPr/>
        </p:nvSpPr>
        <p:spPr>
          <a:xfrm>
            <a:off x="648584" y="1045445"/>
            <a:ext cx="86782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 err="1">
                <a:solidFill>
                  <a:srgbClr val="000000"/>
                </a:solidFill>
                <a:effectLst/>
              </a:rPr>
              <a:t>ReaccelAI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Comprehensive solution for</a:t>
            </a:r>
            <a:r>
              <a:rPr lang="en-IN" sz="2800" dirty="0">
                <a:solidFill>
                  <a:srgbClr val="000000"/>
                </a:solidFill>
              </a:rPr>
              <a:t> model creation,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 training, and accelerating AI/ML models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User-friendly web interface for easy navigation and interaction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Focus on leveraging advanced hardware and software tools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Empowers AI/ML innovation and scalability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Automates and enhances model performance for developers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Enables seamless deployment for maximum performance</a:t>
            </a:r>
            <a:endParaRPr lang="en-IN" sz="2800" dirty="0"/>
          </a:p>
        </p:txBody>
      </p:sp>
      <p:pic>
        <p:nvPicPr>
          <p:cNvPr id="2052" name="Picture 4" descr="Businessman Come Here Gesture While Pointing To The Side 3D Illustration -  Free Download People 3D Illustrations | IconScout">
            <a:extLst>
              <a:ext uri="{FF2B5EF4-FFF2-40B4-BE49-F238E27FC236}">
                <a16:creationId xmlns:a16="http://schemas.microsoft.com/office/drawing/2014/main" id="{3CB6A378-73C8-9625-75AC-567AD5949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5839" y="3491160"/>
            <a:ext cx="3731895" cy="26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678656" y="2875002"/>
            <a:ext cx="1083468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Objective/Scope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24511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E7D7AC-A14A-EC2F-0497-1B3535DDFEEC}"/>
              </a:ext>
            </a:extLst>
          </p:cNvPr>
          <p:cNvSpPr/>
          <p:nvPr/>
        </p:nvSpPr>
        <p:spPr>
          <a:xfrm>
            <a:off x="237104" y="92593"/>
            <a:ext cx="915073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Objective/Scope of the Project</a:t>
            </a:r>
          </a:p>
          <a:p>
            <a:endParaRPr lang="en-US" sz="4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95722-438D-CC87-15E2-3B6E2DE1A7B7}"/>
              </a:ext>
            </a:extLst>
          </p:cNvPr>
          <p:cNvSpPr txBox="1"/>
          <p:nvPr/>
        </p:nvSpPr>
        <p:spPr>
          <a:xfrm>
            <a:off x="389504" y="1021080"/>
            <a:ext cx="88650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Empower organizations and developers with advanced hardware and software tools for enhanced performance, scalability, and efficiency.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Automate routine tasks like data preprocessing, model selection, and hyperparameter tuning, freeing users to focus on innovation and problem-solving. Providing ML training and deployment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Ensure smooth transition of AI/ML models from development to live operations without compromising performance or reliability.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Provide valuable insights into model behavior, helping users identify areas for improvement and optimize efficiency.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Drive innovation and efficiency by continuously refining and enhancing AI/ML capabilities, ultimately shaping the future of artificial intelligence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244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93858-B801-278F-EDFE-9E840618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38" y="47280"/>
            <a:ext cx="2005758" cy="7498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F4FE2A-1C06-09BB-C2CF-B6EC66DFB262}"/>
              </a:ext>
            </a:extLst>
          </p:cNvPr>
          <p:cNvSpPr/>
          <p:nvPr/>
        </p:nvSpPr>
        <p:spPr>
          <a:xfrm>
            <a:off x="0" y="6156799"/>
            <a:ext cx="6096000" cy="703348"/>
          </a:xfrm>
          <a:prstGeom prst="rect">
            <a:avLst/>
          </a:prstGeom>
          <a:solidFill>
            <a:srgbClr val="1D8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E7CB7-4EB8-0175-BBA4-98F91DBFA613}"/>
              </a:ext>
            </a:extLst>
          </p:cNvPr>
          <p:cNvSpPr/>
          <p:nvPr/>
        </p:nvSpPr>
        <p:spPr>
          <a:xfrm>
            <a:off x="6096000" y="6156799"/>
            <a:ext cx="6096000" cy="703348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4016B6-0E0B-6913-79E4-670002252333}"/>
              </a:ext>
            </a:extLst>
          </p:cNvPr>
          <p:cNvCxnSpPr/>
          <p:nvPr/>
        </p:nvCxnSpPr>
        <p:spPr>
          <a:xfrm>
            <a:off x="0" y="947656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E1838A1C-A049-DCD6-9B16-7584EF08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9D06BE-4017-63BD-ABC9-E76FA45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AD604-3F9D-828E-7302-A22D9AC0CBE1}"/>
              </a:ext>
            </a:extLst>
          </p:cNvPr>
          <p:cNvSpPr txBox="1"/>
          <p:nvPr/>
        </p:nvSpPr>
        <p:spPr>
          <a:xfrm>
            <a:off x="412432" y="2875002"/>
            <a:ext cx="113671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Study/ Feasibility Study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30430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8943843F588441A4DB179601DD4E02" ma:contentTypeVersion="14" ma:contentTypeDescription="Create a new document." ma:contentTypeScope="" ma:versionID="f600427906d8f3682f50ec74d3d98ce9">
  <xsd:schema xmlns:xsd="http://www.w3.org/2001/XMLSchema" xmlns:xs="http://www.w3.org/2001/XMLSchema" xmlns:p="http://schemas.microsoft.com/office/2006/metadata/properties" xmlns:ns3="0d0eb8f2-0ddb-4d86-ae88-78a288a7d458" xmlns:ns4="7c2cf37a-885b-45de-98da-46b0dd1c158f" targetNamespace="http://schemas.microsoft.com/office/2006/metadata/properties" ma:root="true" ma:fieldsID="8c9bf2c021d5e3fa62c56bee1cc418c6" ns3:_="" ns4:_="">
    <xsd:import namespace="0d0eb8f2-0ddb-4d86-ae88-78a288a7d458"/>
    <xsd:import namespace="7c2cf37a-885b-45de-98da-46b0dd1c15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eb8f2-0ddb-4d86-ae88-78a288a7d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cf37a-885b-45de-98da-46b0dd1c158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0eb8f2-0ddb-4d86-ae88-78a288a7d4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058574-E741-4B77-AEC5-8F940C6FF0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0eb8f2-0ddb-4d86-ae88-78a288a7d458"/>
    <ds:schemaRef ds:uri="7c2cf37a-885b-45de-98da-46b0dd1c15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6B3604-3146-440F-B20C-C9C88742A997}">
  <ds:schemaRefs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0d0eb8f2-0ddb-4d86-ae88-78a288a7d458"/>
    <ds:schemaRef ds:uri="http://schemas.microsoft.com/office/infopath/2007/PartnerControls"/>
    <ds:schemaRef ds:uri="http://schemas.openxmlformats.org/package/2006/metadata/core-properties"/>
    <ds:schemaRef ds:uri="7c2cf37a-885b-45de-98da-46b0dd1c158f"/>
  </ds:schemaRefs>
</ds:datastoreItem>
</file>

<file path=customXml/itemProps3.xml><?xml version="1.0" encoding="utf-8"?>
<ds:datastoreItem xmlns:ds="http://schemas.openxmlformats.org/officeDocument/2006/customXml" ds:itemID="{B6AEBA57-F13C-413F-8E46-18FF87B4AE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1828</Words>
  <Application>Microsoft Office PowerPoint</Application>
  <PresentationFormat>Widescreen</PresentationFormat>
  <Paragraphs>176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Batang</vt:lpstr>
      <vt:lpstr>Microsoft YaHei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Veena Chandran</dc:creator>
  <cp:lastModifiedBy>Admin</cp:lastModifiedBy>
  <cp:revision>40</cp:revision>
  <dcterms:created xsi:type="dcterms:W3CDTF">2023-03-15T15:12:38Z</dcterms:created>
  <dcterms:modified xsi:type="dcterms:W3CDTF">2024-06-16T18:11:25Z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0x010100F88943843F588441A4DB179601DD4E02</vt:lpwstr>
  </property>
</Properties>
</file>