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2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9302-3E81-963B-7A4E-D6975FBC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C753-65D7-02BB-6CA3-76D66C83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7C68-A569-7EAA-589C-953F2B4F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3FFF-FF72-47B3-D5BA-148D2357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2C28-88C4-3886-FBC4-E2B7C09F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28BB-0A9D-D673-708C-0F24EFAA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23626-FE19-AFC1-0969-95AAA132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4A5D-4DBC-6BF2-990F-105B1B6C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55D9-EEDE-2A5E-2464-FB9B2F92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9D0D-FD00-4A4F-13C2-4E18781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BC683-1BA0-33CE-57F4-40BC7FC84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0DE04-3DD7-5AC1-3E38-284FC88CC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21CC-6C4F-4DF3-6BF3-D02884F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F098-BECB-AC8C-A7B3-51DB7310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2EF5-22ED-7C6D-4D17-43F7F0E8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602-9912-8FEC-5821-02C8EA07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AACA-619A-EC29-A3B3-8A5F0FA6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A7EF-69BD-D01B-8713-CE75993B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8E99-EB86-85A5-8226-67C04194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CA4E-670F-BFE1-0F86-92B9F3A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9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BBDC-C02B-AC6F-9F19-CF119394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56789-472F-0E83-7485-03B9D24E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77B8-440A-7637-A7F6-2EC05F3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F786-0D59-E7B8-495B-352B4AA3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8720-E835-9BD8-5692-79756ABA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2753-D45B-4C60-CE15-3BD0EB94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E338-5459-71BA-0073-FDFAA5D48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CE71B-A6AC-92EE-DE01-E637ED79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75BC6-330B-B22D-F9E8-15ABC3AF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1541-3500-9E99-903A-D79166BE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933F-F4DC-B95F-1089-FA0489EA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78B-D262-557B-85C2-31EB2176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548D-B1CC-9BE6-FCB3-BCE4CA51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FD8A-2CF4-6988-33C7-E5F3B2C4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7CE86-70DD-66C6-C580-8485022A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B1E52-3016-CA9A-FC39-F25C553CA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1584C-62EB-AE9F-CACF-E3A5DDF0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3BF10-743F-CEEE-922E-4B36EF65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E535F-A9A1-88F9-45EC-5D93A13B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0878-E5B1-8E30-A722-CBA1DEB1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DE481-F64F-3EC3-2925-597E52BC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7BC69-60EE-90F8-5433-DCD82081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A29C-97F8-23F1-E30E-FACE7972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EA42B-239E-812C-E350-B3BBE009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8E491-198E-02D2-22C3-98296B54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6B7D6-31FD-02EA-0483-8908CBB4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CDFB-8459-4486-EF69-074EE496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9602-BD2B-786E-535A-088ED76F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16AA-0C1D-378C-28C8-93EF1032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51E6-6DDC-E82E-8EC8-4EC8C9FD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931B-09A1-8F58-6B74-1E19B370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51CA-41A1-FDC4-7637-BF2D7602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C681-4FB3-04FD-2DB4-C71E66F0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DD50C-66C6-C52A-8381-78C440454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49FE-AEDC-70C5-BB5F-08C1CD247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59B5-D9D5-223D-CA7A-701B23B4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A5CC-4E23-3C2E-00F9-F9B235ED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1F97-4823-4F0B-E5F1-80618AA2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5D2DB-07EB-BC7A-A642-4358A605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B1B03-E6BA-FE29-90E4-22832E89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DC20-86A9-EE4B-EBF0-855DDDFE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2050-82D5-4C12-9352-6D04156957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2D40-55D7-0705-7F39-7A33C6870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145D-8A60-FA6F-9ED8-81C34A089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26F-3F6D-4D99-B4D9-DBD13981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25CE1FB-AF45-C44B-BF7F-DB9531FDCE41}"/>
              </a:ext>
            </a:extLst>
          </p:cNvPr>
          <p:cNvSpPr/>
          <p:nvPr/>
        </p:nvSpPr>
        <p:spPr>
          <a:xfrm>
            <a:off x="1" y="706238"/>
            <a:ext cx="2366928" cy="615176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7EFE82-1132-22BD-63F3-741DDACF8FD1}"/>
              </a:ext>
            </a:extLst>
          </p:cNvPr>
          <p:cNvSpPr/>
          <p:nvPr/>
        </p:nvSpPr>
        <p:spPr>
          <a:xfrm>
            <a:off x="7259184" y="510491"/>
            <a:ext cx="4944101" cy="63566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B899A0-3807-4E49-864A-B0CF52603ACB}"/>
              </a:ext>
            </a:extLst>
          </p:cNvPr>
          <p:cNvSpPr/>
          <p:nvPr/>
        </p:nvSpPr>
        <p:spPr>
          <a:xfrm>
            <a:off x="4579759" y="715420"/>
            <a:ext cx="2679426" cy="6151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A2A63C-34B1-E4E1-13B1-6D0BAA677B4D}"/>
              </a:ext>
            </a:extLst>
          </p:cNvPr>
          <p:cNvSpPr/>
          <p:nvPr/>
        </p:nvSpPr>
        <p:spPr>
          <a:xfrm>
            <a:off x="2355386" y="706238"/>
            <a:ext cx="2268097" cy="6142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E040F8-DAA3-D512-324E-EAECC4E4B90F}"/>
              </a:ext>
            </a:extLst>
          </p:cNvPr>
          <p:cNvSpPr/>
          <p:nvPr/>
        </p:nvSpPr>
        <p:spPr>
          <a:xfrm>
            <a:off x="0" y="0"/>
            <a:ext cx="12192000" cy="719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75160-2CE1-78AC-705B-8D1DA5CB2F90}"/>
              </a:ext>
            </a:extLst>
          </p:cNvPr>
          <p:cNvSpPr txBox="1"/>
          <p:nvPr/>
        </p:nvSpPr>
        <p:spPr>
          <a:xfrm>
            <a:off x="661959" y="84087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662-EF14-D3A5-5DAE-DF490127591C}"/>
              </a:ext>
            </a:extLst>
          </p:cNvPr>
          <p:cNvSpPr txBox="1"/>
          <p:nvPr/>
        </p:nvSpPr>
        <p:spPr>
          <a:xfrm>
            <a:off x="2790899" y="845733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E6E45-5D60-C30A-BA3F-7C22A74DE0F7}"/>
              </a:ext>
            </a:extLst>
          </p:cNvPr>
          <p:cNvSpPr txBox="1"/>
          <p:nvPr/>
        </p:nvSpPr>
        <p:spPr>
          <a:xfrm>
            <a:off x="5582359" y="871412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F93F-1B01-E1A9-BC08-AA9D39CBE32E}"/>
              </a:ext>
            </a:extLst>
          </p:cNvPr>
          <p:cNvSpPr txBox="1"/>
          <p:nvPr/>
        </p:nvSpPr>
        <p:spPr>
          <a:xfrm>
            <a:off x="9152743" y="845733"/>
            <a:ext cx="11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6D1B5-DED6-A543-CEBB-D5E33DAE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9" y="4970092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58CAD-6C4B-6C21-127C-53D15BE1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8" y="1660009"/>
            <a:ext cx="4572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8039E4-CC99-4C0A-348D-432E6758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68" y="2423957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2697CF-5E00-073A-3F39-C106A5002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68" y="3187905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8F1540-1E0D-6E31-CCE9-C850F979B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68" y="3951853"/>
            <a:ext cx="575800" cy="575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1ABDDB-1DE3-C997-D988-5609DD595C59}"/>
              </a:ext>
            </a:extLst>
          </p:cNvPr>
          <p:cNvSpPr txBox="1"/>
          <p:nvPr/>
        </p:nvSpPr>
        <p:spPr>
          <a:xfrm>
            <a:off x="1291724" y="503996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3B67E-C0BD-8A6A-3BE5-2B6511F7AC45}"/>
              </a:ext>
            </a:extLst>
          </p:cNvPr>
          <p:cNvSpPr txBox="1"/>
          <p:nvPr/>
        </p:nvSpPr>
        <p:spPr>
          <a:xfrm>
            <a:off x="1243353" y="1729886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ERP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82AAC6-279A-FD8E-FBAB-D66391F53541}"/>
              </a:ext>
            </a:extLst>
          </p:cNvPr>
          <p:cNvSpPr txBox="1"/>
          <p:nvPr/>
        </p:nvSpPr>
        <p:spPr>
          <a:xfrm>
            <a:off x="1238213" y="2493834"/>
            <a:ext cx="6383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C38F85-1F6B-C8B8-D318-6F4FFF151FCC}"/>
              </a:ext>
            </a:extLst>
          </p:cNvPr>
          <p:cNvSpPr txBox="1"/>
          <p:nvPr/>
        </p:nvSpPr>
        <p:spPr>
          <a:xfrm>
            <a:off x="1233073" y="325778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8DA4C-51CA-A0E8-F350-3C65F4E6974A}"/>
              </a:ext>
            </a:extLst>
          </p:cNvPr>
          <p:cNvSpPr txBox="1"/>
          <p:nvPr/>
        </p:nvSpPr>
        <p:spPr>
          <a:xfrm>
            <a:off x="1227933" y="4021730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Mobile &amp; Device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303A06-1640-2516-896F-8DAF457FA0EB}"/>
              </a:ext>
            </a:extLst>
          </p:cNvPr>
          <p:cNvSpPr txBox="1"/>
          <p:nvPr/>
        </p:nvSpPr>
        <p:spPr>
          <a:xfrm>
            <a:off x="4267987" y="73843"/>
            <a:ext cx="45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Customer Data Platform</a:t>
            </a:r>
            <a:r>
              <a:rPr lang="th-TH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for Department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E53BD2-A4CC-F1D0-6B22-0726DCC54F5A}"/>
              </a:ext>
            </a:extLst>
          </p:cNvPr>
          <p:cNvSpPr/>
          <p:nvPr/>
        </p:nvSpPr>
        <p:spPr>
          <a:xfrm>
            <a:off x="1" y="706238"/>
            <a:ext cx="12191999" cy="6296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67D9CA-C344-FD4D-1359-17F86068F262}"/>
              </a:ext>
            </a:extLst>
          </p:cNvPr>
          <p:cNvSpPr txBox="1"/>
          <p:nvPr/>
        </p:nvSpPr>
        <p:spPr>
          <a:xfrm>
            <a:off x="2771565" y="2512076"/>
            <a:ext cx="125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 Activities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5039FE-C2A4-9E0E-3F60-7C44AB2A127E}"/>
              </a:ext>
            </a:extLst>
          </p:cNvPr>
          <p:cNvSpPr txBox="1"/>
          <p:nvPr/>
        </p:nvSpPr>
        <p:spPr>
          <a:xfrm>
            <a:off x="2749291" y="3264785"/>
            <a:ext cx="1436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Social Interaction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E6987-6C71-E669-1309-2F7896A36BDA}"/>
              </a:ext>
            </a:extLst>
          </p:cNvPr>
          <p:cNvSpPr txBox="1"/>
          <p:nvPr/>
        </p:nvSpPr>
        <p:spPr>
          <a:xfrm>
            <a:off x="2799466" y="4987276"/>
            <a:ext cx="126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Demographic &amp; Personal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9A0A5-6B1B-1461-7C2B-30BFF4499B2C}"/>
              </a:ext>
            </a:extLst>
          </p:cNvPr>
          <p:cNvSpPr txBox="1"/>
          <p:nvPr/>
        </p:nvSpPr>
        <p:spPr>
          <a:xfrm>
            <a:off x="2735885" y="4017494"/>
            <a:ext cx="156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Mobile &amp; Device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B3CA41-CE31-7EB1-4B96-5B6E225B2B91}"/>
              </a:ext>
            </a:extLst>
          </p:cNvPr>
          <p:cNvSpPr txBox="1"/>
          <p:nvPr/>
        </p:nvSpPr>
        <p:spPr>
          <a:xfrm>
            <a:off x="2749291" y="1697094"/>
            <a:ext cx="143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POS/Transaction Data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23030376-23FC-D5E1-8A39-A0F96EB88AF4}"/>
              </a:ext>
            </a:extLst>
          </p:cNvPr>
          <p:cNvSpPr/>
          <p:nvPr/>
        </p:nvSpPr>
        <p:spPr>
          <a:xfrm rot="5400000">
            <a:off x="1715579" y="3584102"/>
            <a:ext cx="6082659" cy="3269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05C84B-99AB-A9EC-7F0C-AFC3EDC1EAFA}"/>
              </a:ext>
            </a:extLst>
          </p:cNvPr>
          <p:cNvSpPr txBox="1"/>
          <p:nvPr/>
        </p:nvSpPr>
        <p:spPr>
          <a:xfrm>
            <a:off x="4992126" y="1528370"/>
            <a:ext cx="101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Profiling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891AB0-0AFF-6BE2-3CD4-3B86D17DA302}"/>
              </a:ext>
            </a:extLst>
          </p:cNvPr>
          <p:cNvSpPr txBox="1"/>
          <p:nvPr/>
        </p:nvSpPr>
        <p:spPr>
          <a:xfrm>
            <a:off x="4995841" y="2654612"/>
            <a:ext cx="1544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Transaction Data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B84C8DDC-BD55-D5CC-3EF0-9178CD9D3C18}"/>
              </a:ext>
            </a:extLst>
          </p:cNvPr>
          <p:cNvSpPr/>
          <p:nvPr/>
        </p:nvSpPr>
        <p:spPr>
          <a:xfrm rot="5400000">
            <a:off x="4298408" y="3650911"/>
            <a:ext cx="6216276" cy="3269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D9B3DED-D25D-B1A8-177A-41FF4908DBA9}"/>
              </a:ext>
            </a:extLst>
          </p:cNvPr>
          <p:cNvSpPr/>
          <p:nvPr/>
        </p:nvSpPr>
        <p:spPr>
          <a:xfrm rot="5400000">
            <a:off x="-541341" y="3598338"/>
            <a:ext cx="6111135" cy="3269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3ACD6-B71F-4B6C-6071-C20CA21C0AC0}"/>
              </a:ext>
            </a:extLst>
          </p:cNvPr>
          <p:cNvSpPr txBox="1"/>
          <p:nvPr/>
        </p:nvSpPr>
        <p:spPr>
          <a:xfrm>
            <a:off x="8981033" y="1891245"/>
            <a:ext cx="264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Segmentation &amp; Discount Scoring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21493B8-5966-6378-6A96-C84419646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4476" y="1688051"/>
            <a:ext cx="683388" cy="68338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268BB88-CC9D-EE08-C09B-2AE001A89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994" y="2631899"/>
            <a:ext cx="587812" cy="587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83E84B-F272-8539-BF49-CA74861C89EF}"/>
              </a:ext>
            </a:extLst>
          </p:cNvPr>
          <p:cNvSpPr txBox="1"/>
          <p:nvPr/>
        </p:nvSpPr>
        <p:spPr>
          <a:xfrm>
            <a:off x="9015593" y="2761026"/>
            <a:ext cx="2829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/>
              <a:t>Segmentation &amp; Product Recommendation in each group segmentation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36D83-4A1B-5C06-F2EE-DD5C6FCC70DC}"/>
              </a:ext>
            </a:extLst>
          </p:cNvPr>
          <p:cNvSpPr txBox="1"/>
          <p:nvPr/>
        </p:nvSpPr>
        <p:spPr>
          <a:xfrm>
            <a:off x="4376101" y="353772"/>
            <a:ext cx="416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Objective: To increase customer retention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ED481-6379-3F50-EF17-20E49CB41C3F}"/>
              </a:ext>
            </a:extLst>
          </p:cNvPr>
          <p:cNvSpPr txBox="1"/>
          <p:nvPr/>
        </p:nvSpPr>
        <p:spPr>
          <a:xfrm>
            <a:off x="5030162" y="3773852"/>
            <a:ext cx="2033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Online (app/web) Usage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8D82D-6C7B-6C66-47E8-9BFD8AF83C7F}"/>
              </a:ext>
            </a:extLst>
          </p:cNvPr>
          <p:cNvSpPr txBox="1"/>
          <p:nvPr/>
        </p:nvSpPr>
        <p:spPr>
          <a:xfrm>
            <a:off x="5059928" y="4704327"/>
            <a:ext cx="1617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Customer Interest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6D0E5-FA9A-B8B8-9507-D110E31F576F}"/>
              </a:ext>
            </a:extLst>
          </p:cNvPr>
          <p:cNvSpPr txBox="1"/>
          <p:nvPr/>
        </p:nvSpPr>
        <p:spPr>
          <a:xfrm>
            <a:off x="5378882" y="1826719"/>
            <a:ext cx="116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Family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2F1E2-472F-FFF2-2446-EA44FA2C5B62}"/>
              </a:ext>
            </a:extLst>
          </p:cNvPr>
          <p:cNvSpPr txBox="1"/>
          <p:nvPr/>
        </p:nvSpPr>
        <p:spPr>
          <a:xfrm>
            <a:off x="5390168" y="2029745"/>
            <a:ext cx="116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A7F44-0893-BE58-C8AE-6577E7B7418C}"/>
              </a:ext>
            </a:extLst>
          </p:cNvPr>
          <p:cNvSpPr txBox="1"/>
          <p:nvPr/>
        </p:nvSpPr>
        <p:spPr>
          <a:xfrm>
            <a:off x="5401454" y="2232771"/>
            <a:ext cx="116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Gender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763F4-890E-D4A3-03DA-051132813A72}"/>
              </a:ext>
            </a:extLst>
          </p:cNvPr>
          <p:cNvSpPr txBox="1"/>
          <p:nvPr/>
        </p:nvSpPr>
        <p:spPr>
          <a:xfrm>
            <a:off x="5430400" y="2417819"/>
            <a:ext cx="116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Income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409E7-CD0D-9567-5EDA-8162F4ABE19B}"/>
              </a:ext>
            </a:extLst>
          </p:cNvPr>
          <p:cNvSpPr txBox="1"/>
          <p:nvPr/>
        </p:nvSpPr>
        <p:spPr>
          <a:xfrm>
            <a:off x="5384989" y="4940713"/>
            <a:ext cx="116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Most Items Purchase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D04A8-032A-F791-0820-3ECB154D8FBD}"/>
              </a:ext>
            </a:extLst>
          </p:cNvPr>
          <p:cNvSpPr txBox="1"/>
          <p:nvPr/>
        </p:nvSpPr>
        <p:spPr>
          <a:xfrm>
            <a:off x="5431040" y="2875997"/>
            <a:ext cx="1380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Average Spending Amount/visit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76F9-B07F-CC23-3173-E8D1937366F3}"/>
              </a:ext>
            </a:extLst>
          </p:cNvPr>
          <p:cNvSpPr txBox="1"/>
          <p:nvPr/>
        </p:nvSpPr>
        <p:spPr>
          <a:xfrm>
            <a:off x="5426929" y="3199110"/>
            <a:ext cx="13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Discount Usage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3F5F6B-39B7-2841-22BC-8B44BC74012F}"/>
              </a:ext>
            </a:extLst>
          </p:cNvPr>
          <p:cNvSpPr txBox="1"/>
          <p:nvPr/>
        </p:nvSpPr>
        <p:spPr>
          <a:xfrm>
            <a:off x="5422411" y="4020079"/>
            <a:ext cx="1380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Content they click frequently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918182-0896-9D71-20B9-C88E703035B6}"/>
              </a:ext>
            </a:extLst>
          </p:cNvPr>
          <p:cNvSpPr txBox="1"/>
          <p:nvPr/>
        </p:nvSpPr>
        <p:spPr>
          <a:xfrm>
            <a:off x="5422516" y="4386265"/>
            <a:ext cx="1380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Items pending in cart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4BAF4E-EDED-030E-430E-0FF0106B38FC}"/>
              </a:ext>
            </a:extLst>
          </p:cNvPr>
          <p:cNvSpPr txBox="1"/>
          <p:nvPr/>
        </p:nvSpPr>
        <p:spPr>
          <a:xfrm>
            <a:off x="8981033" y="2238935"/>
            <a:ext cx="282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Segmentation &amp; Campaign Scoring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DAFB1E-4BF7-660F-B5BF-930B92665659}"/>
              </a:ext>
            </a:extLst>
          </p:cNvPr>
          <p:cNvSpPr txBox="1"/>
          <p:nvPr/>
        </p:nvSpPr>
        <p:spPr>
          <a:xfrm>
            <a:off x="8858619" y="1553220"/>
            <a:ext cx="264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Maintain Existing Customer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E3E217-E391-CF02-5105-F43AADE8F17C}"/>
              </a:ext>
            </a:extLst>
          </p:cNvPr>
          <p:cNvGrpSpPr/>
          <p:nvPr/>
        </p:nvGrpSpPr>
        <p:grpSpPr>
          <a:xfrm>
            <a:off x="8246170" y="4249626"/>
            <a:ext cx="3487323" cy="753723"/>
            <a:chOff x="8205646" y="5849022"/>
            <a:chExt cx="3487323" cy="753723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8DD8642-DF07-8A6B-4B01-640B5C3860EB}"/>
                </a:ext>
              </a:extLst>
            </p:cNvPr>
            <p:cNvSpPr/>
            <p:nvPr/>
          </p:nvSpPr>
          <p:spPr>
            <a:xfrm>
              <a:off x="8205646" y="5849022"/>
              <a:ext cx="3487323" cy="7537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D157EED-16AC-C668-5591-333AA07A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86135" y="5903099"/>
              <a:ext cx="627832" cy="627832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A4C8C-6E90-573E-3A7F-990DF60E7BC5}"/>
                </a:ext>
              </a:extLst>
            </p:cNvPr>
            <p:cNvSpPr txBox="1"/>
            <p:nvPr/>
          </p:nvSpPr>
          <p:spPr>
            <a:xfrm>
              <a:off x="9018797" y="5917288"/>
              <a:ext cx="2648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Send advertisement / discount promotion campaign in particular segmentation.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E10EB5-DA54-CF72-9E88-FBDDF3B7057A}"/>
              </a:ext>
            </a:extLst>
          </p:cNvPr>
          <p:cNvSpPr txBox="1"/>
          <p:nvPr/>
        </p:nvSpPr>
        <p:spPr>
          <a:xfrm>
            <a:off x="5444659" y="3454512"/>
            <a:ext cx="1380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Order Date</a:t>
            </a:r>
          </a:p>
        </p:txBody>
      </p:sp>
    </p:spTree>
    <p:extLst>
      <p:ext uri="{BB962C8B-B14F-4D97-AF65-F5344CB8AC3E}">
        <p14:creationId xmlns:p14="http://schemas.microsoft.com/office/powerpoint/2010/main" val="36753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67EFE82-1132-22BD-63F3-741DDACF8FD1}"/>
              </a:ext>
            </a:extLst>
          </p:cNvPr>
          <p:cNvSpPr/>
          <p:nvPr/>
        </p:nvSpPr>
        <p:spPr>
          <a:xfrm>
            <a:off x="11286" y="719711"/>
            <a:ext cx="12192000" cy="6147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E040F8-DAA3-D512-324E-EAECC4E4B90F}"/>
              </a:ext>
            </a:extLst>
          </p:cNvPr>
          <p:cNvSpPr/>
          <p:nvPr/>
        </p:nvSpPr>
        <p:spPr>
          <a:xfrm>
            <a:off x="0" y="0"/>
            <a:ext cx="12192000" cy="719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303A06-1640-2516-896F-8DAF457FA0EB}"/>
              </a:ext>
            </a:extLst>
          </p:cNvPr>
          <p:cNvSpPr txBox="1"/>
          <p:nvPr/>
        </p:nvSpPr>
        <p:spPr>
          <a:xfrm>
            <a:off x="4267987" y="73843"/>
            <a:ext cx="45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Customer Data Platform</a:t>
            </a:r>
            <a:r>
              <a:rPr lang="th-TH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for Department Store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36D83-4A1B-5C06-F2EE-DD5C6FCC70DC}"/>
              </a:ext>
            </a:extLst>
          </p:cNvPr>
          <p:cNvSpPr txBox="1"/>
          <p:nvPr/>
        </p:nvSpPr>
        <p:spPr>
          <a:xfrm>
            <a:off x="4376101" y="353772"/>
            <a:ext cx="416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Objective: To increase customer retention</a:t>
            </a:r>
          </a:p>
        </p:txBody>
      </p:sp>
      <p:graphicFrame>
        <p:nvGraphicFramePr>
          <p:cNvPr id="25" name="Table 30">
            <a:extLst>
              <a:ext uri="{FF2B5EF4-FFF2-40B4-BE49-F238E27FC236}">
                <a16:creationId xmlns:a16="http://schemas.microsoft.com/office/drawing/2014/main" id="{EF5FEF0B-C739-F227-0C5A-76DCF2BA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42062"/>
              </p:ext>
            </p:extLst>
          </p:nvPr>
        </p:nvGraphicFramePr>
        <p:xfrm>
          <a:off x="1020325" y="1911021"/>
          <a:ext cx="59436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96066574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0094423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4337239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351491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41719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Golden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8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22656"/>
                  </a:ext>
                </a:extLst>
              </a:tr>
            </a:tbl>
          </a:graphicData>
        </a:graphic>
      </p:graphicFrame>
      <p:graphicFrame>
        <p:nvGraphicFramePr>
          <p:cNvPr id="44" name="Table 30">
            <a:extLst>
              <a:ext uri="{FF2B5EF4-FFF2-40B4-BE49-F238E27FC236}">
                <a16:creationId xmlns:a16="http://schemas.microsoft.com/office/drawing/2014/main" id="{56A0F7D5-A96C-72AA-20CB-1E3CA9B09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49582"/>
              </p:ext>
            </p:extLst>
          </p:nvPr>
        </p:nvGraphicFramePr>
        <p:xfrm>
          <a:off x="1020325" y="3459271"/>
          <a:ext cx="9842776" cy="88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347">
                  <a:extLst>
                    <a:ext uri="{9D8B030D-6E8A-4147-A177-3AD203B41FA5}">
                      <a16:colId xmlns:a16="http://schemas.microsoft.com/office/drawing/2014/main" val="2960665748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009442305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433723952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735149172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1241719056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598983266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434278607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85024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Golden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Discount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Promotion campaign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8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22656"/>
                  </a:ext>
                </a:extLst>
              </a:tr>
            </a:tbl>
          </a:graphicData>
        </a:graphic>
      </p:graphicFrame>
      <p:graphicFrame>
        <p:nvGraphicFramePr>
          <p:cNvPr id="45" name="Table 30">
            <a:extLst>
              <a:ext uri="{FF2B5EF4-FFF2-40B4-BE49-F238E27FC236}">
                <a16:creationId xmlns:a16="http://schemas.microsoft.com/office/drawing/2014/main" id="{E321A3DF-96C2-F46F-47A3-DF56026BF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06314"/>
              </p:ext>
            </p:extLst>
          </p:nvPr>
        </p:nvGraphicFramePr>
        <p:xfrm>
          <a:off x="952115" y="5199043"/>
          <a:ext cx="8612429" cy="110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347">
                  <a:extLst>
                    <a:ext uri="{9D8B030D-6E8A-4147-A177-3AD203B41FA5}">
                      <a16:colId xmlns:a16="http://schemas.microsoft.com/office/drawing/2014/main" val="2960665748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009442305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433723952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735149172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1241719056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3598983266"/>
                    </a:ext>
                  </a:extLst>
                </a:gridCol>
                <a:gridCol w="1230347">
                  <a:extLst>
                    <a:ext uri="{9D8B030D-6E8A-4147-A177-3AD203B41FA5}">
                      <a16:colId xmlns:a16="http://schemas.microsoft.com/office/drawing/2014/main" val="434278607"/>
                    </a:ext>
                  </a:extLst>
                </a:gridCol>
              </a:tblGrid>
              <a:tr h="415603">
                <a:tc>
                  <a:txBody>
                    <a:bodyPr/>
                    <a:lstStyle/>
                    <a:p>
                      <a:r>
                        <a:rPr lang="en-US" sz="1400" dirty="0"/>
                        <a:t>Golden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 of visit in past 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Membership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Frequently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Pending on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Spending per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Items Usually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8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2265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61C63AC-9E1F-CCFE-947F-747B7F84F55E}"/>
              </a:ext>
            </a:extLst>
          </p:cNvPr>
          <p:cNvSpPr txBox="1"/>
          <p:nvPr/>
        </p:nvSpPr>
        <p:spPr>
          <a:xfrm>
            <a:off x="296345" y="1495287"/>
            <a:ext cx="17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918A4C-4539-57B8-2C0F-0038BAD0EFB7}"/>
              </a:ext>
            </a:extLst>
          </p:cNvPr>
          <p:cNvSpPr txBox="1"/>
          <p:nvPr/>
        </p:nvSpPr>
        <p:spPr>
          <a:xfrm>
            <a:off x="296345" y="3052702"/>
            <a:ext cx="17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5A833B-0446-BC07-4538-A340DD9D185F}"/>
              </a:ext>
            </a:extLst>
          </p:cNvPr>
          <p:cNvSpPr txBox="1"/>
          <p:nvPr/>
        </p:nvSpPr>
        <p:spPr>
          <a:xfrm>
            <a:off x="296345" y="4777653"/>
            <a:ext cx="17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Log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0CDFCE-0347-64D0-95A9-BF9F099CEC84}"/>
              </a:ext>
            </a:extLst>
          </p:cNvPr>
          <p:cNvSpPr txBox="1"/>
          <p:nvPr/>
        </p:nvSpPr>
        <p:spPr>
          <a:xfrm>
            <a:off x="296344" y="929940"/>
            <a:ext cx="333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Table: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01105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170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Nunnapas Singkaew</dc:creator>
  <cp:lastModifiedBy>Nunnapas Singkaew</cp:lastModifiedBy>
  <cp:revision>39</cp:revision>
  <dcterms:created xsi:type="dcterms:W3CDTF">2023-06-11T07:02:32Z</dcterms:created>
  <dcterms:modified xsi:type="dcterms:W3CDTF">2023-06-11T09:04:50Z</dcterms:modified>
</cp:coreProperties>
</file>