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Bitter Bold" charset="1" panose="02000000000000000000"/>
      <p:regular r:id="rId15"/>
    </p:embeddedFont>
    <p:embeddedFont>
      <p:font typeface="Bitter" charset="1" panose="02000000000000000000"/>
      <p:regular r:id="rId16"/>
    </p:embeddedFont>
    <p:embeddedFont>
      <p:font typeface="DM Sans Bold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1.gif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473398" y="8455634"/>
            <a:ext cx="12708107" cy="8595301"/>
          </a:xfrm>
          <a:custGeom>
            <a:avLst/>
            <a:gdLst/>
            <a:ahLst/>
            <a:cxnLst/>
            <a:rect r="r" b="b" t="t" l="l"/>
            <a:pathLst>
              <a:path h="8595301" w="12708107">
                <a:moveTo>
                  <a:pt x="0" y="0"/>
                </a:moveTo>
                <a:lnTo>
                  <a:pt x="12708107" y="0"/>
                </a:lnTo>
                <a:lnTo>
                  <a:pt x="12708107" y="8595302"/>
                </a:lnTo>
                <a:lnTo>
                  <a:pt x="0" y="85953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10800000">
            <a:off x="6518623" y="-7048233"/>
            <a:ext cx="13135968" cy="8884691"/>
          </a:xfrm>
          <a:custGeom>
            <a:avLst/>
            <a:gdLst/>
            <a:ahLst/>
            <a:cxnLst/>
            <a:rect r="r" b="b" t="t" l="l"/>
            <a:pathLst>
              <a:path h="8884691" w="13135968">
                <a:moveTo>
                  <a:pt x="0" y="0"/>
                </a:moveTo>
                <a:lnTo>
                  <a:pt x="13135968" y="0"/>
                </a:lnTo>
                <a:lnTo>
                  <a:pt x="13135968" y="8884691"/>
                </a:lnTo>
                <a:lnTo>
                  <a:pt x="0" y="88846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189099" y="2857341"/>
            <a:ext cx="7895057" cy="4572317"/>
          </a:xfrm>
          <a:custGeom>
            <a:avLst/>
            <a:gdLst/>
            <a:ahLst/>
            <a:cxnLst/>
            <a:rect r="r" b="b" t="t" l="l"/>
            <a:pathLst>
              <a:path h="4572317" w="7895057">
                <a:moveTo>
                  <a:pt x="0" y="0"/>
                </a:moveTo>
                <a:lnTo>
                  <a:pt x="7895057" y="0"/>
                </a:lnTo>
                <a:lnTo>
                  <a:pt x="7895057" y="4572318"/>
                </a:lnTo>
                <a:lnTo>
                  <a:pt x="0" y="45723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784464"/>
            <a:ext cx="9183763" cy="4851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786"/>
              </a:lnSpc>
            </a:pPr>
            <a:r>
              <a:rPr lang="en-US" sz="8530" spc="264">
                <a:solidFill>
                  <a:srgbClr val="E9DFFF"/>
                </a:solidFill>
                <a:latin typeface="Bitter Bold"/>
              </a:rPr>
              <a:t>Multi-Depot Vehicle Routing Problem (MDVRP)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737639" y="8751571"/>
            <a:ext cx="6521661" cy="1021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0"/>
              </a:lnSpc>
            </a:pPr>
            <a:r>
              <a:rPr lang="en-US" sz="3000" spc="60">
                <a:solidFill>
                  <a:srgbClr val="FFFFFF"/>
                </a:solidFill>
                <a:latin typeface="Bitter"/>
              </a:rPr>
              <a:t>Presentador: Eduardo Pino</a:t>
            </a:r>
          </a:p>
          <a:p>
            <a:pPr algn="l" marL="0" indent="0" lvl="0">
              <a:lnSpc>
                <a:spcPts val="4110"/>
              </a:lnSpc>
            </a:pPr>
            <a:r>
              <a:rPr lang="en-US" sz="3000" spc="60">
                <a:solidFill>
                  <a:srgbClr val="FFFFFF"/>
                </a:solidFill>
                <a:latin typeface="Bitter"/>
              </a:rPr>
              <a:t>Ayudante Proyecto: Pablo Estobar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91223" y="2009875"/>
            <a:ext cx="13105554" cy="1041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16"/>
              </a:lnSpc>
            </a:pPr>
            <a:r>
              <a:rPr lang="en-US" sz="7200">
                <a:solidFill>
                  <a:srgbClr val="FFFFFF"/>
                </a:solidFill>
                <a:latin typeface="Bitter Bold"/>
              </a:rPr>
              <a:t>Índice</a:t>
            </a:r>
          </a:p>
        </p:txBody>
      </p:sp>
      <p:sp>
        <p:nvSpPr>
          <p:cNvPr name="AutoShape 4" id="4"/>
          <p:cNvSpPr/>
          <p:nvPr/>
        </p:nvSpPr>
        <p:spPr>
          <a:xfrm>
            <a:off x="-886757" y="5067756"/>
            <a:ext cx="20061513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6392836" y="4816728"/>
            <a:ext cx="502056" cy="50205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689737" y="4816728"/>
            <a:ext cx="502056" cy="50205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116298" y="4816728"/>
            <a:ext cx="502056" cy="502056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858809" y="4816728"/>
            <a:ext cx="502056" cy="50205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689737" y="5608854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>
                <a:solidFill>
                  <a:srgbClr val="FFFFFF"/>
                </a:solidFill>
                <a:latin typeface="DM Sans Bold"/>
              </a:rPr>
              <a:t>01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411138" y="5608854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>
                <a:solidFill>
                  <a:srgbClr val="FFFFFF"/>
                </a:solidFill>
                <a:latin typeface="DM Sans Bold"/>
              </a:rPr>
              <a:t>02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886643" y="6412130"/>
            <a:ext cx="2610299" cy="1428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9"/>
              </a:lnSpc>
            </a:pPr>
            <a:r>
              <a:rPr lang="en-US" sz="2499">
                <a:solidFill>
                  <a:srgbClr val="FFFFFF"/>
                </a:solidFill>
                <a:latin typeface="DM Sans Bold"/>
              </a:rPr>
              <a:t>Representación y Manejo de Restricciones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036461" y="6412130"/>
            <a:ext cx="1716862" cy="457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9"/>
              </a:lnSpc>
            </a:pPr>
            <a:r>
              <a:rPr lang="en-US" sz="2499">
                <a:solidFill>
                  <a:srgbClr val="FFFFFF"/>
                </a:solidFill>
                <a:latin typeface="DM Sans Bold"/>
              </a:rPr>
              <a:t>Algoritmo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134600" y="5608854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>
                <a:solidFill>
                  <a:srgbClr val="FFFFFF"/>
                </a:solidFill>
                <a:latin typeface="DM Sans Bold"/>
              </a:rPr>
              <a:t>03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519692" y="6449276"/>
            <a:ext cx="2197323" cy="457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499">
                <a:solidFill>
                  <a:srgbClr val="FFFFFF"/>
                </a:solidFill>
                <a:latin typeface="DM Sans Bold"/>
              </a:rPr>
              <a:t>Conclusiones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877112" y="5608854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>
                <a:solidFill>
                  <a:srgbClr val="FFFFFF"/>
                </a:solidFill>
                <a:latin typeface="DM Sans Bold"/>
              </a:rPr>
              <a:t>04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451033" y="6412130"/>
            <a:ext cx="1819665" cy="457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499">
                <a:solidFill>
                  <a:srgbClr val="FFFFFF"/>
                </a:solidFill>
                <a:latin typeface="DM Sans Bold"/>
              </a:rPr>
              <a:t>Bibliografía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473398" y="8455634"/>
            <a:ext cx="12708107" cy="8595301"/>
          </a:xfrm>
          <a:custGeom>
            <a:avLst/>
            <a:gdLst/>
            <a:ahLst/>
            <a:cxnLst/>
            <a:rect r="r" b="b" t="t" l="l"/>
            <a:pathLst>
              <a:path h="8595301" w="12708107">
                <a:moveTo>
                  <a:pt x="0" y="0"/>
                </a:moveTo>
                <a:lnTo>
                  <a:pt x="12708107" y="0"/>
                </a:lnTo>
                <a:lnTo>
                  <a:pt x="12708107" y="8595302"/>
                </a:lnTo>
                <a:lnTo>
                  <a:pt x="0" y="85953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10800000">
            <a:off x="6518623" y="-7048233"/>
            <a:ext cx="13135968" cy="8884691"/>
          </a:xfrm>
          <a:custGeom>
            <a:avLst/>
            <a:gdLst/>
            <a:ahLst/>
            <a:cxnLst/>
            <a:rect r="r" b="b" t="t" l="l"/>
            <a:pathLst>
              <a:path h="8884691" w="13135968">
                <a:moveTo>
                  <a:pt x="0" y="0"/>
                </a:moveTo>
                <a:lnTo>
                  <a:pt x="13135968" y="0"/>
                </a:lnTo>
                <a:lnTo>
                  <a:pt x="13135968" y="8884691"/>
                </a:lnTo>
                <a:lnTo>
                  <a:pt x="0" y="88846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263962" y="2897194"/>
            <a:ext cx="10813201" cy="4619231"/>
          </a:xfrm>
          <a:custGeom>
            <a:avLst/>
            <a:gdLst/>
            <a:ahLst/>
            <a:cxnLst/>
            <a:rect r="r" b="b" t="t" l="l"/>
            <a:pathLst>
              <a:path h="4619231" w="10813201">
                <a:moveTo>
                  <a:pt x="0" y="0"/>
                </a:moveTo>
                <a:lnTo>
                  <a:pt x="10813201" y="0"/>
                </a:lnTo>
                <a:lnTo>
                  <a:pt x="10813201" y="4619231"/>
                </a:lnTo>
                <a:lnTo>
                  <a:pt x="0" y="46192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143000"/>
            <a:ext cx="7901406" cy="3041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16"/>
              </a:lnSpc>
            </a:pPr>
            <a:r>
              <a:rPr lang="en-US" sz="7200">
                <a:solidFill>
                  <a:srgbClr val="FFFFFF"/>
                </a:solidFill>
                <a:latin typeface="Bitter Bold"/>
              </a:rPr>
              <a:t>Representación y manejo de restricciones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127373"/>
            <a:ext cx="7901406" cy="2101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09" indent="-205105" lvl="1">
              <a:lnSpc>
                <a:spcPts val="2830"/>
              </a:lnSpc>
              <a:buFont typeface="Arial"/>
              <a:buChar char="•"/>
            </a:pPr>
            <a:r>
              <a:rPr lang="en-US" sz="1899" spc="113">
                <a:solidFill>
                  <a:srgbClr val="FFFFFF"/>
                </a:solidFill>
                <a:latin typeface="DM Sans Bold"/>
              </a:rPr>
              <a:t>Manejo de restricciones:</a:t>
            </a:r>
          </a:p>
          <a:p>
            <a:pPr algn="l" marL="820419" indent="-273473" lvl="2">
              <a:lnSpc>
                <a:spcPts val="2830"/>
              </a:lnSpc>
              <a:buFont typeface="Arial"/>
              <a:buChar char="⚬"/>
            </a:pPr>
            <a:r>
              <a:rPr lang="en-US" sz="1899" spc="113">
                <a:solidFill>
                  <a:srgbClr val="FFFFFF"/>
                </a:solidFill>
                <a:latin typeface="DM Sans Bold"/>
              </a:rPr>
              <a:t>Capacidad del vehículo (Q)</a:t>
            </a:r>
          </a:p>
          <a:p>
            <a:pPr algn="l" marL="820419" indent="-273473" lvl="2">
              <a:lnSpc>
                <a:spcPts val="2830"/>
              </a:lnSpc>
              <a:buFont typeface="Arial"/>
              <a:buChar char="⚬"/>
            </a:pPr>
            <a:r>
              <a:rPr lang="en-US" sz="1899" spc="113">
                <a:solidFill>
                  <a:srgbClr val="FFFFFF"/>
                </a:solidFill>
                <a:latin typeface="DM Sans Bold"/>
              </a:rPr>
              <a:t>Distancia Máxima (D)</a:t>
            </a:r>
          </a:p>
          <a:p>
            <a:pPr algn="l" marL="820419" indent="-273473" lvl="2">
              <a:lnSpc>
                <a:spcPts val="2830"/>
              </a:lnSpc>
              <a:buFont typeface="Arial"/>
              <a:buChar char="⚬"/>
            </a:pPr>
            <a:r>
              <a:rPr lang="en-US" sz="1899" spc="113">
                <a:solidFill>
                  <a:srgbClr val="FFFFFF"/>
                </a:solidFill>
                <a:latin typeface="DM Sans Bold"/>
              </a:rPr>
              <a:t>Frecuencia de Visita (f)</a:t>
            </a:r>
          </a:p>
          <a:p>
            <a:pPr algn="l" marL="820419" indent="-273473" lvl="2">
              <a:lnSpc>
                <a:spcPts val="2830"/>
              </a:lnSpc>
              <a:buFont typeface="Arial"/>
              <a:buChar char="⚬"/>
            </a:pPr>
            <a:r>
              <a:rPr lang="en-US" sz="1899" spc="113">
                <a:solidFill>
                  <a:srgbClr val="FFFFFF"/>
                </a:solidFill>
                <a:latin typeface="DM Sans Bold"/>
              </a:rPr>
              <a:t>Combinaciones de Visita (a)</a:t>
            </a:r>
          </a:p>
          <a:p>
            <a:pPr algn="l" marL="820419" indent="-273473" lvl="2">
              <a:lnSpc>
                <a:spcPts val="2830"/>
              </a:lnSpc>
              <a:buFont typeface="Arial"/>
              <a:buChar char="⚬"/>
            </a:pPr>
            <a:r>
              <a:rPr lang="en-US" sz="1899" spc="113">
                <a:solidFill>
                  <a:srgbClr val="FFFFFF"/>
                </a:solidFill>
                <a:latin typeface="DM Sans Bold"/>
              </a:rPr>
              <a:t>Lista de Depósitos Visitantes (list_i)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473398" y="8455634"/>
            <a:ext cx="12708107" cy="8595301"/>
          </a:xfrm>
          <a:custGeom>
            <a:avLst/>
            <a:gdLst/>
            <a:ahLst/>
            <a:cxnLst/>
            <a:rect r="r" b="b" t="t" l="l"/>
            <a:pathLst>
              <a:path h="8595301" w="12708107">
                <a:moveTo>
                  <a:pt x="0" y="0"/>
                </a:moveTo>
                <a:lnTo>
                  <a:pt x="12708107" y="0"/>
                </a:lnTo>
                <a:lnTo>
                  <a:pt x="12708107" y="8595302"/>
                </a:lnTo>
                <a:lnTo>
                  <a:pt x="0" y="85953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10800000">
            <a:off x="6518623" y="-7048233"/>
            <a:ext cx="13135968" cy="8884691"/>
          </a:xfrm>
          <a:custGeom>
            <a:avLst/>
            <a:gdLst/>
            <a:ahLst/>
            <a:cxnLst/>
            <a:rect r="r" b="b" t="t" l="l"/>
            <a:pathLst>
              <a:path h="8884691" w="13135968">
                <a:moveTo>
                  <a:pt x="0" y="0"/>
                </a:moveTo>
                <a:lnTo>
                  <a:pt x="13135968" y="0"/>
                </a:lnTo>
                <a:lnTo>
                  <a:pt x="13135968" y="8884691"/>
                </a:lnTo>
                <a:lnTo>
                  <a:pt x="0" y="88846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68753" y="5450698"/>
            <a:ext cx="5585589" cy="4460846"/>
          </a:xfrm>
          <a:custGeom>
            <a:avLst/>
            <a:gdLst/>
            <a:ahLst/>
            <a:cxnLst/>
            <a:rect r="r" b="b" t="t" l="l"/>
            <a:pathLst>
              <a:path h="4460846" w="5585589">
                <a:moveTo>
                  <a:pt x="0" y="0"/>
                </a:moveTo>
                <a:lnTo>
                  <a:pt x="5585589" y="0"/>
                </a:lnTo>
                <a:lnTo>
                  <a:pt x="5585589" y="4460846"/>
                </a:lnTo>
                <a:lnTo>
                  <a:pt x="0" y="44608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093614" y="895744"/>
            <a:ext cx="5985987" cy="9015800"/>
          </a:xfrm>
          <a:custGeom>
            <a:avLst/>
            <a:gdLst/>
            <a:ahLst/>
            <a:cxnLst/>
            <a:rect r="r" b="b" t="t" l="l"/>
            <a:pathLst>
              <a:path h="9015800" w="5985987">
                <a:moveTo>
                  <a:pt x="0" y="0"/>
                </a:moveTo>
                <a:lnTo>
                  <a:pt x="5985986" y="0"/>
                </a:lnTo>
                <a:lnTo>
                  <a:pt x="5985986" y="9015800"/>
                </a:lnTo>
                <a:lnTo>
                  <a:pt x="0" y="90158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143000"/>
            <a:ext cx="7901406" cy="2041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16"/>
              </a:lnSpc>
            </a:pPr>
            <a:r>
              <a:rPr lang="en-US" sz="7200">
                <a:solidFill>
                  <a:srgbClr val="FFFFFF"/>
                </a:solidFill>
                <a:latin typeface="Bitter Bold"/>
              </a:rPr>
              <a:t>Lectura de instancia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127373"/>
            <a:ext cx="7901406" cy="1044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09" indent="-205105" lvl="1">
              <a:lnSpc>
                <a:spcPts val="2830"/>
              </a:lnSpc>
              <a:buFont typeface="Arial"/>
              <a:buChar char="•"/>
            </a:pPr>
            <a:r>
              <a:rPr lang="en-US" sz="1899" spc="113">
                <a:solidFill>
                  <a:srgbClr val="FFFFFF"/>
                </a:solidFill>
                <a:latin typeface="DM Sans Bold"/>
              </a:rPr>
              <a:t>Uso de librería de fstream</a:t>
            </a:r>
          </a:p>
          <a:p>
            <a:pPr algn="l" marL="820419" indent="-273473" lvl="2">
              <a:lnSpc>
                <a:spcPts val="2830"/>
              </a:lnSpc>
              <a:buFont typeface="Arial"/>
              <a:buChar char="⚬"/>
            </a:pPr>
            <a:r>
              <a:rPr lang="en-US" sz="1899" spc="113">
                <a:solidFill>
                  <a:srgbClr val="FFFFFF"/>
                </a:solidFill>
                <a:latin typeface="DM Sans Bold"/>
              </a:rPr>
              <a:t>#include &lt;fstream&gt;</a:t>
            </a:r>
          </a:p>
          <a:p>
            <a:pPr algn="l" marL="410209" indent="-205105" lvl="1">
              <a:lnSpc>
                <a:spcPts val="2830"/>
              </a:lnSpc>
              <a:buFont typeface="Arial"/>
              <a:buChar char="•"/>
            </a:pPr>
            <a:r>
              <a:rPr lang="en-US" sz="1899" spc="113">
                <a:solidFill>
                  <a:srgbClr val="FFFFFF"/>
                </a:solidFill>
                <a:latin typeface="DM Sans Bold"/>
              </a:rPr>
              <a:t>Uso de una función auxiliar para hacer split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60547" y="586916"/>
            <a:ext cx="16966906" cy="9113167"/>
            <a:chOff x="0" y="0"/>
            <a:chExt cx="5679811" cy="305070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679811" cy="3050708"/>
            </a:xfrm>
            <a:custGeom>
              <a:avLst/>
              <a:gdLst/>
              <a:ahLst/>
              <a:cxnLst/>
              <a:rect r="r" b="b" t="t" l="l"/>
              <a:pathLst>
                <a:path h="3050708" w="5679811">
                  <a:moveTo>
                    <a:pt x="6844" y="0"/>
                  </a:moveTo>
                  <a:lnTo>
                    <a:pt x="5672967" y="0"/>
                  </a:lnTo>
                  <a:cubicBezTo>
                    <a:pt x="5674782" y="0"/>
                    <a:pt x="5676523" y="721"/>
                    <a:pt x="5677807" y="2005"/>
                  </a:cubicBezTo>
                  <a:cubicBezTo>
                    <a:pt x="5679090" y="3288"/>
                    <a:pt x="5679811" y="5029"/>
                    <a:pt x="5679811" y="6844"/>
                  </a:cubicBezTo>
                  <a:lnTo>
                    <a:pt x="5679811" y="3043863"/>
                  </a:lnTo>
                  <a:cubicBezTo>
                    <a:pt x="5679811" y="3045678"/>
                    <a:pt x="5679090" y="3047419"/>
                    <a:pt x="5677807" y="3048703"/>
                  </a:cubicBezTo>
                  <a:cubicBezTo>
                    <a:pt x="5676523" y="3049987"/>
                    <a:pt x="5674782" y="3050708"/>
                    <a:pt x="5672967" y="3050708"/>
                  </a:cubicBezTo>
                  <a:lnTo>
                    <a:pt x="6844" y="3050708"/>
                  </a:lnTo>
                  <a:cubicBezTo>
                    <a:pt x="5029" y="3050708"/>
                    <a:pt x="3288" y="3049987"/>
                    <a:pt x="2005" y="3048703"/>
                  </a:cubicBezTo>
                  <a:cubicBezTo>
                    <a:pt x="721" y="3047419"/>
                    <a:pt x="0" y="3045678"/>
                    <a:pt x="0" y="3043863"/>
                  </a:cubicBezTo>
                  <a:lnTo>
                    <a:pt x="0" y="6844"/>
                  </a:lnTo>
                  <a:cubicBezTo>
                    <a:pt x="0" y="5029"/>
                    <a:pt x="721" y="3288"/>
                    <a:pt x="2005" y="2005"/>
                  </a:cubicBezTo>
                  <a:cubicBezTo>
                    <a:pt x="3288" y="721"/>
                    <a:pt x="5029" y="0"/>
                    <a:pt x="6844" y="0"/>
                  </a:cubicBezTo>
                  <a:close/>
                </a:path>
              </a:pathLst>
            </a:custGeom>
            <a:solidFill>
              <a:srgbClr val="D3C4F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85725"/>
              <a:ext cx="5679811" cy="2964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1473398" y="8455634"/>
            <a:ext cx="12708107" cy="8595301"/>
          </a:xfrm>
          <a:custGeom>
            <a:avLst/>
            <a:gdLst/>
            <a:ahLst/>
            <a:cxnLst/>
            <a:rect r="r" b="b" t="t" l="l"/>
            <a:pathLst>
              <a:path h="8595301" w="12708107">
                <a:moveTo>
                  <a:pt x="0" y="0"/>
                </a:moveTo>
                <a:lnTo>
                  <a:pt x="12708107" y="0"/>
                </a:lnTo>
                <a:lnTo>
                  <a:pt x="12708107" y="8595302"/>
                </a:lnTo>
                <a:lnTo>
                  <a:pt x="0" y="85953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10800000">
            <a:off x="6518623" y="-7048233"/>
            <a:ext cx="13135968" cy="8884691"/>
          </a:xfrm>
          <a:custGeom>
            <a:avLst/>
            <a:gdLst/>
            <a:ahLst/>
            <a:cxnLst/>
            <a:rect r="r" b="b" t="t" l="l"/>
            <a:pathLst>
              <a:path h="8884691" w="13135968">
                <a:moveTo>
                  <a:pt x="0" y="0"/>
                </a:moveTo>
                <a:lnTo>
                  <a:pt x="13135968" y="0"/>
                </a:lnTo>
                <a:lnTo>
                  <a:pt x="13135968" y="8884691"/>
                </a:lnTo>
                <a:lnTo>
                  <a:pt x="0" y="88846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879945" y="1885558"/>
            <a:ext cx="5705160" cy="666612"/>
          </a:xfrm>
          <a:custGeom>
            <a:avLst/>
            <a:gdLst/>
            <a:ahLst/>
            <a:cxnLst/>
            <a:rect r="r" b="b" t="t" l="l"/>
            <a:pathLst>
              <a:path h="666612" w="5705160">
                <a:moveTo>
                  <a:pt x="0" y="0"/>
                </a:moveTo>
                <a:lnTo>
                  <a:pt x="5705160" y="0"/>
                </a:lnTo>
                <a:lnTo>
                  <a:pt x="5705160" y="666612"/>
                </a:lnTo>
                <a:lnTo>
                  <a:pt x="0" y="6666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879945" y="3155865"/>
            <a:ext cx="10591377" cy="6393765"/>
          </a:xfrm>
          <a:custGeom>
            <a:avLst/>
            <a:gdLst/>
            <a:ahLst/>
            <a:cxnLst/>
            <a:rect r="r" b="b" t="t" l="l"/>
            <a:pathLst>
              <a:path h="6393765" w="10591377">
                <a:moveTo>
                  <a:pt x="0" y="0"/>
                </a:moveTo>
                <a:lnTo>
                  <a:pt x="10591377" y="0"/>
                </a:lnTo>
                <a:lnTo>
                  <a:pt x="10591377" y="6393765"/>
                </a:lnTo>
                <a:lnTo>
                  <a:pt x="0" y="639376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879945" y="2695045"/>
            <a:ext cx="2635136" cy="193998"/>
          </a:xfrm>
          <a:custGeom>
            <a:avLst/>
            <a:gdLst/>
            <a:ahLst/>
            <a:cxnLst/>
            <a:rect r="r" b="b" t="t" l="l"/>
            <a:pathLst>
              <a:path h="193998" w="2635136">
                <a:moveTo>
                  <a:pt x="0" y="0"/>
                </a:moveTo>
                <a:lnTo>
                  <a:pt x="2635136" y="0"/>
                </a:lnTo>
                <a:lnTo>
                  <a:pt x="2635136" y="193998"/>
                </a:lnTo>
                <a:lnTo>
                  <a:pt x="0" y="1939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229815" y="701216"/>
            <a:ext cx="11828371" cy="1041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16"/>
              </a:lnSpc>
            </a:pPr>
            <a:r>
              <a:rPr lang="en-US" sz="7200">
                <a:solidFill>
                  <a:srgbClr val="0D0750"/>
                </a:solidFill>
                <a:latin typeface="Bitter Bold"/>
              </a:rPr>
              <a:t>Algoritmo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3019679"/>
            <a:ext cx="5184883" cy="4228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978" indent="-237489" lvl="1">
              <a:lnSpc>
                <a:spcPts val="2793"/>
              </a:lnSpc>
              <a:buAutoNum type="arabicPeriod" startAt="1"/>
            </a:pPr>
            <a:r>
              <a:rPr lang="en-US" sz="2199" spc="131">
                <a:solidFill>
                  <a:srgbClr val="0D0750"/>
                </a:solidFill>
                <a:latin typeface="DM Sans Bold"/>
              </a:rPr>
              <a:t>Crear rutas vacías para cada vehículo, asociados a sus depósitos</a:t>
            </a:r>
          </a:p>
          <a:p>
            <a:pPr algn="just" marL="474978" indent="-237489" lvl="1">
              <a:lnSpc>
                <a:spcPts val="2793"/>
              </a:lnSpc>
              <a:buAutoNum type="arabicPeriod" startAt="1"/>
            </a:pPr>
            <a:r>
              <a:rPr lang="en-US" sz="2199" spc="131">
                <a:solidFill>
                  <a:srgbClr val="0D0750"/>
                </a:solidFill>
                <a:latin typeface="DM Sans Bold"/>
              </a:rPr>
              <a:t>Iteración por vehículos</a:t>
            </a:r>
          </a:p>
          <a:p>
            <a:pPr algn="just" marL="474978" indent="-237489" lvl="1">
              <a:lnSpc>
                <a:spcPts val="2793"/>
              </a:lnSpc>
              <a:buAutoNum type="arabicPeriod" startAt="1"/>
            </a:pPr>
            <a:r>
              <a:rPr lang="en-US" sz="2199" spc="131">
                <a:solidFill>
                  <a:srgbClr val="0D0750"/>
                </a:solidFill>
                <a:latin typeface="DM Sans Bold"/>
              </a:rPr>
              <a:t>Búsqueda del cliente más cercano</a:t>
            </a:r>
          </a:p>
          <a:p>
            <a:pPr algn="just" marL="474978" indent="-237489" lvl="1">
              <a:lnSpc>
                <a:spcPts val="2793"/>
              </a:lnSpc>
              <a:buAutoNum type="arabicPeriod" startAt="1"/>
            </a:pPr>
            <a:r>
              <a:rPr lang="en-US" sz="2199" spc="131">
                <a:solidFill>
                  <a:srgbClr val="0D0750"/>
                </a:solidFill>
                <a:latin typeface="DM Sans Bold"/>
              </a:rPr>
              <a:t>Asignación del cliente</a:t>
            </a:r>
          </a:p>
          <a:p>
            <a:pPr algn="just" marL="474978" indent="-237489" lvl="1">
              <a:lnSpc>
                <a:spcPts val="2793"/>
              </a:lnSpc>
              <a:buAutoNum type="arabicPeriod" startAt="1"/>
            </a:pPr>
            <a:r>
              <a:rPr lang="en-US" sz="2199" spc="131">
                <a:solidFill>
                  <a:srgbClr val="0D0750"/>
                </a:solidFill>
                <a:latin typeface="DM Sans Bold"/>
              </a:rPr>
              <a:t>Repetición: Los pasos 3 y 4 se repiten hasta que no se encuentren más clientes válidos para el vehículo actual.</a:t>
            </a:r>
          </a:p>
          <a:p>
            <a:pPr algn="just" marL="474978" indent="-237489" lvl="1">
              <a:lnSpc>
                <a:spcPts val="2793"/>
              </a:lnSpc>
              <a:buAutoNum type="arabicPeriod" startAt="1"/>
            </a:pPr>
            <a:r>
              <a:rPr lang="en-US" sz="2199" spc="131">
                <a:solidFill>
                  <a:srgbClr val="0D0750"/>
                </a:solidFill>
                <a:latin typeface="DM Sans Bold"/>
              </a:rPr>
              <a:t>Finalización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473398" y="8455634"/>
            <a:ext cx="12708107" cy="8595301"/>
          </a:xfrm>
          <a:custGeom>
            <a:avLst/>
            <a:gdLst/>
            <a:ahLst/>
            <a:cxnLst/>
            <a:rect r="r" b="b" t="t" l="l"/>
            <a:pathLst>
              <a:path h="8595301" w="12708107">
                <a:moveTo>
                  <a:pt x="0" y="0"/>
                </a:moveTo>
                <a:lnTo>
                  <a:pt x="12708107" y="0"/>
                </a:lnTo>
                <a:lnTo>
                  <a:pt x="12708107" y="8595302"/>
                </a:lnTo>
                <a:lnTo>
                  <a:pt x="0" y="85953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10800000">
            <a:off x="6518623" y="-7048233"/>
            <a:ext cx="13135968" cy="8884691"/>
          </a:xfrm>
          <a:custGeom>
            <a:avLst/>
            <a:gdLst/>
            <a:ahLst/>
            <a:cxnLst/>
            <a:rect r="r" b="b" t="t" l="l"/>
            <a:pathLst>
              <a:path h="8884691" w="13135968">
                <a:moveTo>
                  <a:pt x="0" y="0"/>
                </a:moveTo>
                <a:lnTo>
                  <a:pt x="13135968" y="0"/>
                </a:lnTo>
                <a:lnTo>
                  <a:pt x="13135968" y="8884691"/>
                </a:lnTo>
                <a:lnTo>
                  <a:pt x="0" y="88846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989460" y="3519233"/>
            <a:ext cx="2891196" cy="3248535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8081263" y="2393809"/>
            <a:ext cx="8834427" cy="2041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16"/>
              </a:lnSpc>
            </a:pPr>
            <a:r>
              <a:rPr lang="en-US" sz="7200">
                <a:solidFill>
                  <a:srgbClr val="FFFFFF"/>
                </a:solidFill>
                <a:latin typeface="Bitter Bold"/>
              </a:rPr>
              <a:t>Movimiento por implementar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20526" y="4908868"/>
            <a:ext cx="4228367" cy="3708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286"/>
              </a:lnSpc>
              <a:buFont typeface="Arial"/>
              <a:buChar char="•"/>
            </a:pPr>
            <a:r>
              <a:rPr lang="en-US" sz="1800" spc="107">
                <a:solidFill>
                  <a:srgbClr val="FFFFFF"/>
                </a:solidFill>
                <a:latin typeface="DM Sans Bold"/>
              </a:rPr>
              <a:t>Swap entre dos clientes antes de que se generen las rutas</a:t>
            </a:r>
          </a:p>
          <a:p>
            <a:pPr algn="l">
              <a:lnSpc>
                <a:spcPts val="2286"/>
              </a:lnSpc>
            </a:pPr>
          </a:p>
          <a:p>
            <a:pPr algn="l" marL="388620" indent="-194310" lvl="1">
              <a:lnSpc>
                <a:spcPts val="2286"/>
              </a:lnSpc>
              <a:buFont typeface="Arial"/>
              <a:buChar char="•"/>
            </a:pPr>
            <a:r>
              <a:rPr lang="en-US" sz="1800" spc="107">
                <a:solidFill>
                  <a:srgbClr val="FFFFFF"/>
                </a:solidFill>
                <a:latin typeface="DM Sans Bold"/>
              </a:rPr>
              <a:t>Seleccionar de manera aleatoria dos rutas y dos clientes</a:t>
            </a:r>
          </a:p>
          <a:p>
            <a:pPr algn="l">
              <a:lnSpc>
                <a:spcPts val="2286"/>
              </a:lnSpc>
            </a:pPr>
          </a:p>
          <a:p>
            <a:pPr algn="l">
              <a:lnSpc>
                <a:spcPts val="2286"/>
              </a:lnSpc>
            </a:pPr>
          </a:p>
          <a:p>
            <a:pPr algn="l" marL="388620" indent="-194310" lvl="1">
              <a:lnSpc>
                <a:spcPts val="2286"/>
              </a:lnSpc>
              <a:buFont typeface="Arial"/>
              <a:buChar char="•"/>
            </a:pPr>
            <a:r>
              <a:rPr lang="en-US" sz="1800" spc="107">
                <a:solidFill>
                  <a:srgbClr val="FFFFFF"/>
                </a:solidFill>
                <a:latin typeface="DM Sans Bold"/>
              </a:rPr>
              <a:t>Objetivo: Explorar el vecindario de la solución inicial y potencialmente encontrar una solución mejorada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616524" y="1651264"/>
            <a:ext cx="9054952" cy="1041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16"/>
              </a:lnSpc>
            </a:pPr>
            <a:r>
              <a:rPr lang="en-US" sz="7200">
                <a:solidFill>
                  <a:srgbClr val="FFFFFF"/>
                </a:solidFill>
                <a:latin typeface="Bitter Bold"/>
              </a:rPr>
              <a:t>Conclusiones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3106381" y="4317399"/>
            <a:ext cx="1713533" cy="171353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35543" y="0"/>
                  </a:moveTo>
                  <a:lnTo>
                    <a:pt x="677257" y="0"/>
                  </a:lnTo>
                  <a:cubicBezTo>
                    <a:pt x="752115" y="0"/>
                    <a:pt x="812800" y="60685"/>
                    <a:pt x="812800" y="135543"/>
                  </a:cubicBezTo>
                  <a:lnTo>
                    <a:pt x="812800" y="677257"/>
                  </a:lnTo>
                  <a:cubicBezTo>
                    <a:pt x="812800" y="752115"/>
                    <a:pt x="752115" y="812800"/>
                    <a:pt x="677257" y="812800"/>
                  </a:cubicBezTo>
                  <a:lnTo>
                    <a:pt x="135543" y="812800"/>
                  </a:lnTo>
                  <a:cubicBezTo>
                    <a:pt x="60685" y="812800"/>
                    <a:pt x="0" y="752115"/>
                    <a:pt x="0" y="677257"/>
                  </a:cubicBezTo>
                  <a:lnTo>
                    <a:pt x="0" y="135543"/>
                  </a:lnTo>
                  <a:cubicBezTo>
                    <a:pt x="0" y="60685"/>
                    <a:pt x="60685" y="0"/>
                    <a:pt x="135543" y="0"/>
                  </a:cubicBezTo>
                  <a:close/>
                </a:path>
              </a:pathLst>
            </a:custGeom>
            <a:solidFill>
              <a:srgbClr val="D3C4F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123825"/>
              <a:ext cx="8128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724"/>
                </a:lnSpc>
              </a:pPr>
              <a:r>
                <a:rPr lang="en-US" sz="7499" spc="532">
                  <a:solidFill>
                    <a:srgbClr val="0D0750"/>
                  </a:solidFill>
                  <a:latin typeface="DM Sans Bold"/>
                </a:rPr>
                <a:t>01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848964" y="6470513"/>
            <a:ext cx="4228367" cy="1136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286"/>
              </a:lnSpc>
            </a:pPr>
            <a:r>
              <a:rPr lang="en-US" sz="1800" spc="107">
                <a:solidFill>
                  <a:srgbClr val="FFFFFF"/>
                </a:solidFill>
                <a:latin typeface="DM Sans Bold"/>
              </a:rPr>
              <a:t>Algoritmo Greedy: Es un algoritmo “rápido” y sencillo para aplicarlo en MDVRP, pero no garantiza la solución óptima.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8287220" y="4317399"/>
            <a:ext cx="1713533" cy="1713533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35543" y="0"/>
                  </a:moveTo>
                  <a:lnTo>
                    <a:pt x="677257" y="0"/>
                  </a:lnTo>
                  <a:cubicBezTo>
                    <a:pt x="752115" y="0"/>
                    <a:pt x="812800" y="60685"/>
                    <a:pt x="812800" y="135543"/>
                  </a:cubicBezTo>
                  <a:lnTo>
                    <a:pt x="812800" y="677257"/>
                  </a:lnTo>
                  <a:cubicBezTo>
                    <a:pt x="812800" y="752115"/>
                    <a:pt x="752115" y="812800"/>
                    <a:pt x="677257" y="812800"/>
                  </a:cubicBezTo>
                  <a:lnTo>
                    <a:pt x="135543" y="812800"/>
                  </a:lnTo>
                  <a:cubicBezTo>
                    <a:pt x="60685" y="812800"/>
                    <a:pt x="0" y="752115"/>
                    <a:pt x="0" y="677257"/>
                  </a:cubicBezTo>
                  <a:lnTo>
                    <a:pt x="0" y="135543"/>
                  </a:lnTo>
                  <a:cubicBezTo>
                    <a:pt x="0" y="60685"/>
                    <a:pt x="60685" y="0"/>
                    <a:pt x="135543" y="0"/>
                  </a:cubicBezTo>
                  <a:close/>
                </a:path>
              </a:pathLst>
            </a:custGeom>
            <a:solidFill>
              <a:srgbClr val="D3C4F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23825"/>
              <a:ext cx="8128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724"/>
                </a:lnSpc>
              </a:pPr>
              <a:r>
                <a:rPr lang="en-US" sz="7499" spc="532">
                  <a:solidFill>
                    <a:srgbClr val="0D0750"/>
                  </a:solidFill>
                  <a:latin typeface="DM Sans Bold"/>
                </a:rPr>
                <a:t>02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468087" y="4287955"/>
            <a:ext cx="1713533" cy="171353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35543" y="0"/>
                  </a:moveTo>
                  <a:lnTo>
                    <a:pt x="677257" y="0"/>
                  </a:lnTo>
                  <a:cubicBezTo>
                    <a:pt x="752115" y="0"/>
                    <a:pt x="812800" y="60685"/>
                    <a:pt x="812800" y="135543"/>
                  </a:cubicBezTo>
                  <a:lnTo>
                    <a:pt x="812800" y="677257"/>
                  </a:lnTo>
                  <a:cubicBezTo>
                    <a:pt x="812800" y="752115"/>
                    <a:pt x="752115" y="812800"/>
                    <a:pt x="677257" y="812800"/>
                  </a:cubicBezTo>
                  <a:lnTo>
                    <a:pt x="135543" y="812800"/>
                  </a:lnTo>
                  <a:cubicBezTo>
                    <a:pt x="60685" y="812800"/>
                    <a:pt x="0" y="752115"/>
                    <a:pt x="0" y="677257"/>
                  </a:cubicBezTo>
                  <a:lnTo>
                    <a:pt x="0" y="135543"/>
                  </a:lnTo>
                  <a:cubicBezTo>
                    <a:pt x="0" y="60685"/>
                    <a:pt x="60685" y="0"/>
                    <a:pt x="135543" y="0"/>
                  </a:cubicBezTo>
                  <a:close/>
                </a:path>
              </a:pathLst>
            </a:custGeom>
            <a:solidFill>
              <a:srgbClr val="D3C4F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123825"/>
              <a:ext cx="8128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724"/>
                </a:lnSpc>
              </a:pPr>
              <a:r>
                <a:rPr lang="en-US" sz="7499" spc="532">
                  <a:solidFill>
                    <a:srgbClr val="0D0750"/>
                  </a:solidFill>
                  <a:latin typeface="DM Sans Bold"/>
                </a:rPr>
                <a:t>03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7029803" y="6470513"/>
            <a:ext cx="4228367" cy="1422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286"/>
              </a:lnSpc>
            </a:pPr>
            <a:r>
              <a:rPr lang="en-US" sz="1800" spc="107">
                <a:solidFill>
                  <a:srgbClr val="FFFFFF"/>
                </a:solidFill>
                <a:latin typeface="DM Sans Bold"/>
              </a:rPr>
              <a:t>Representación de restricciones: Una representación incorrecta de la información de entrada complicará la resolución del problema.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210670" y="6470513"/>
            <a:ext cx="4228367" cy="2279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86"/>
              </a:lnSpc>
            </a:pPr>
            <a:r>
              <a:rPr lang="en-US" sz="1800" spc="107">
                <a:solidFill>
                  <a:srgbClr val="FFFFFF"/>
                </a:solidFill>
                <a:latin typeface="DM Sans Bold"/>
              </a:rPr>
              <a:t>Próximos pasos:</a:t>
            </a:r>
          </a:p>
          <a:p>
            <a:pPr algn="l">
              <a:lnSpc>
                <a:spcPts val="2286"/>
              </a:lnSpc>
            </a:pPr>
          </a:p>
          <a:p>
            <a:pPr algn="l" marL="388620" indent="-194310" lvl="1">
              <a:lnSpc>
                <a:spcPts val="2286"/>
              </a:lnSpc>
              <a:buFont typeface="Arial"/>
              <a:buChar char="•"/>
            </a:pPr>
            <a:r>
              <a:rPr lang="en-US" sz="1800" spc="107">
                <a:solidFill>
                  <a:srgbClr val="FFFFFF"/>
                </a:solidFill>
                <a:latin typeface="DM Sans Bold"/>
              </a:rPr>
              <a:t>Movimiento Swap o sugerencias respectivas.</a:t>
            </a:r>
          </a:p>
          <a:p>
            <a:pPr algn="l">
              <a:lnSpc>
                <a:spcPts val="2286"/>
              </a:lnSpc>
            </a:pPr>
          </a:p>
          <a:p>
            <a:pPr algn="l" marL="388620" indent="-194310" lvl="1">
              <a:lnSpc>
                <a:spcPts val="2286"/>
              </a:lnSpc>
              <a:buFont typeface="Arial"/>
              <a:buChar char="•"/>
            </a:pPr>
            <a:r>
              <a:rPr lang="en-US" sz="1800" spc="107">
                <a:solidFill>
                  <a:srgbClr val="FFFFFF"/>
                </a:solidFill>
                <a:latin typeface="DM Sans Bold"/>
              </a:rPr>
              <a:t>Aplicación de Tabu Search para mejorar la solución inicial.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65036" y="2488625"/>
            <a:ext cx="5271134" cy="5309750"/>
          </a:xfrm>
          <a:custGeom>
            <a:avLst/>
            <a:gdLst/>
            <a:ahLst/>
            <a:cxnLst/>
            <a:rect r="r" b="b" t="t" l="l"/>
            <a:pathLst>
              <a:path h="5309750" w="5271134">
                <a:moveTo>
                  <a:pt x="0" y="0"/>
                </a:moveTo>
                <a:lnTo>
                  <a:pt x="5271133" y="0"/>
                </a:lnTo>
                <a:lnTo>
                  <a:pt x="5271133" y="5309750"/>
                </a:lnTo>
                <a:lnTo>
                  <a:pt x="0" y="5309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347699" y="2157458"/>
            <a:ext cx="4105808" cy="5972084"/>
          </a:xfrm>
          <a:custGeom>
            <a:avLst/>
            <a:gdLst/>
            <a:ahLst/>
            <a:cxnLst/>
            <a:rect r="r" b="b" t="t" l="l"/>
            <a:pathLst>
              <a:path h="5972084" w="4105808">
                <a:moveTo>
                  <a:pt x="0" y="0"/>
                </a:moveTo>
                <a:lnTo>
                  <a:pt x="4105808" y="0"/>
                </a:lnTo>
                <a:lnTo>
                  <a:pt x="4105808" y="5972084"/>
                </a:lnTo>
                <a:lnTo>
                  <a:pt x="0" y="59720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473398" y="8455634"/>
            <a:ext cx="12708107" cy="8595301"/>
          </a:xfrm>
          <a:custGeom>
            <a:avLst/>
            <a:gdLst/>
            <a:ahLst/>
            <a:cxnLst/>
            <a:rect r="r" b="b" t="t" l="l"/>
            <a:pathLst>
              <a:path h="8595301" w="12708107">
                <a:moveTo>
                  <a:pt x="0" y="0"/>
                </a:moveTo>
                <a:lnTo>
                  <a:pt x="12708107" y="0"/>
                </a:lnTo>
                <a:lnTo>
                  <a:pt x="12708107" y="8595302"/>
                </a:lnTo>
                <a:lnTo>
                  <a:pt x="0" y="85953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10800000">
            <a:off x="6518623" y="-7048233"/>
            <a:ext cx="13135968" cy="8884691"/>
          </a:xfrm>
          <a:custGeom>
            <a:avLst/>
            <a:gdLst/>
            <a:ahLst/>
            <a:cxnLst/>
            <a:rect r="r" b="b" t="t" l="l"/>
            <a:pathLst>
              <a:path h="8884691" w="13135968">
                <a:moveTo>
                  <a:pt x="0" y="0"/>
                </a:moveTo>
                <a:lnTo>
                  <a:pt x="13135968" y="0"/>
                </a:lnTo>
                <a:lnTo>
                  <a:pt x="13135968" y="8884691"/>
                </a:lnTo>
                <a:lnTo>
                  <a:pt x="0" y="88846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988475" y="5700244"/>
            <a:ext cx="2098131" cy="2098131"/>
          </a:xfrm>
          <a:custGeom>
            <a:avLst/>
            <a:gdLst/>
            <a:ahLst/>
            <a:cxnLst/>
            <a:rect r="r" b="b" t="t" l="l"/>
            <a:pathLst>
              <a:path h="2098131" w="2098131">
                <a:moveTo>
                  <a:pt x="0" y="0"/>
                </a:moveTo>
                <a:lnTo>
                  <a:pt x="2098132" y="0"/>
                </a:lnTo>
                <a:lnTo>
                  <a:pt x="2098132" y="2098131"/>
                </a:lnTo>
                <a:lnTo>
                  <a:pt x="0" y="209813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424873" y="2773619"/>
            <a:ext cx="8834427" cy="1041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16"/>
              </a:lnSpc>
            </a:pPr>
            <a:r>
              <a:rPr lang="en-US" sz="7200">
                <a:solidFill>
                  <a:srgbClr val="FFFFFF"/>
                </a:solidFill>
                <a:latin typeface="Bitter Bold"/>
              </a:rPr>
              <a:t>Bibliografía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798459" y="5124450"/>
            <a:ext cx="10087254" cy="315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39"/>
              </a:lnSpc>
            </a:pPr>
            <a:r>
              <a:rPr lang="en-US" sz="1999" spc="119">
                <a:solidFill>
                  <a:srgbClr val="FFFFFF"/>
                </a:solidFill>
                <a:latin typeface="DM Sans Bold"/>
              </a:rPr>
              <a:t>https://revistascientificas.cuc.edu.co/CESTA/article/view/3378/3807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473398" y="8455634"/>
            <a:ext cx="12708107" cy="8595301"/>
          </a:xfrm>
          <a:custGeom>
            <a:avLst/>
            <a:gdLst/>
            <a:ahLst/>
            <a:cxnLst/>
            <a:rect r="r" b="b" t="t" l="l"/>
            <a:pathLst>
              <a:path h="8595301" w="12708107">
                <a:moveTo>
                  <a:pt x="0" y="0"/>
                </a:moveTo>
                <a:lnTo>
                  <a:pt x="12708107" y="0"/>
                </a:lnTo>
                <a:lnTo>
                  <a:pt x="12708107" y="8595302"/>
                </a:lnTo>
                <a:lnTo>
                  <a:pt x="0" y="85953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10800000">
            <a:off x="6518623" y="-7048233"/>
            <a:ext cx="13135968" cy="8884691"/>
          </a:xfrm>
          <a:custGeom>
            <a:avLst/>
            <a:gdLst/>
            <a:ahLst/>
            <a:cxnLst/>
            <a:rect r="r" b="b" t="t" l="l"/>
            <a:pathLst>
              <a:path h="8884691" w="13135968">
                <a:moveTo>
                  <a:pt x="0" y="0"/>
                </a:moveTo>
                <a:lnTo>
                  <a:pt x="13135968" y="0"/>
                </a:lnTo>
                <a:lnTo>
                  <a:pt x="13135968" y="8884691"/>
                </a:lnTo>
                <a:lnTo>
                  <a:pt x="0" y="88846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337476" y="2701693"/>
            <a:ext cx="6129878" cy="4883614"/>
          </a:xfrm>
          <a:custGeom>
            <a:avLst/>
            <a:gdLst/>
            <a:ahLst/>
            <a:cxnLst/>
            <a:rect r="r" b="b" t="t" l="l"/>
            <a:pathLst>
              <a:path h="4883614" w="6129878">
                <a:moveTo>
                  <a:pt x="0" y="0"/>
                </a:moveTo>
                <a:lnTo>
                  <a:pt x="6129878" y="0"/>
                </a:lnTo>
                <a:lnTo>
                  <a:pt x="6129878" y="4883614"/>
                </a:lnTo>
                <a:lnTo>
                  <a:pt x="0" y="48836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20646" y="3531293"/>
            <a:ext cx="7728749" cy="3567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534"/>
              </a:lnSpc>
            </a:pPr>
            <a:r>
              <a:rPr lang="en-US" sz="13478">
                <a:solidFill>
                  <a:srgbClr val="E9DFFF"/>
                </a:solidFill>
                <a:latin typeface="Bitter Bold"/>
              </a:rPr>
              <a:t>¡Muchas gracias!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DAGHseTOBss</dc:identifier>
  <dcterms:modified xsi:type="dcterms:W3CDTF">2011-08-01T06:04:30Z</dcterms:modified>
  <cp:revision>1</cp:revision>
  <dc:title>Presentación Tecnología Digital Moderno Azul</dc:title>
</cp:coreProperties>
</file>