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CD223-CFD4-EC8B-EA0F-7EA88DAA6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2430A2-C7AF-1D9B-84CA-7424C062C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14E678-EC85-07C3-5D7E-638B8821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75555B-EED9-9152-E8EE-4F4A8B4D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CDAA86-95BD-36ED-8AE5-B536EE5E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31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1409C-CF3B-29ED-C7D4-D28664CE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6EE176-6FF7-2CA9-63A9-64F0D80E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83C34E-8B80-ADE2-0362-6C3307A8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BB1D8-8BB9-E638-EA97-2120EC1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2A7AD-0022-9EEB-6BED-9CAE0722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8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D5B08B0-6BF0-7E68-6DC3-00EA09DB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A98575-1941-240D-310C-8E697DC11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8F8642-FC11-55B2-02B1-FB9A6DAC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FF0CA5-428F-86A0-AE96-10730C2E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0E9E9D-2155-92B8-A6BC-77D22B1E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41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DE491-44D3-647B-7A06-35B96193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06CDC-A6F1-4694-8388-03DA1AB6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D0542-74DD-481E-944F-BBC07463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A4F5D9-760D-CBA6-F7D2-65A1D3EF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268B1F-7E70-8964-C82B-779AC481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9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07778D-DBA2-D26F-832E-ECAD499A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D30821-FF9C-C310-3D51-BBDF89D7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B81E04-C939-1C2E-53E9-23F0305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C3DB00-FDE5-3092-7BEF-1676222B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680FA6-5194-0BF0-763C-F260F0C2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37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30182-C726-8249-51B5-5542016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BC79B9-DB0D-1C5A-F614-16F131DD3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74C103-132F-0473-B6EE-497D07A6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4ABAB2-5369-EE9A-3E9E-A7572E00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ACDE19-5F6D-6A56-CD20-600CE08E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084296-8BB1-25F9-5889-482663C8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8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1A5B3-3C02-EC4F-545B-64451657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4FBE75-446E-F9C5-6369-CD097A59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2EB4EB-DF74-4C7E-9798-F4C5E4F5F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E30C4D-446F-9613-A21C-EA1C12B1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3CE18D4-2B44-A2A7-8964-BBE3B7C9B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47C4B56-6ECC-9552-F225-EB7FBA21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A262F2-6E55-07B2-AF65-A092F5C9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624175-07FA-E9F9-3A35-A5EF56D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43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E4D57-71A2-750C-276D-5616BE58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7D10A-29AD-2C08-6EE9-0789D2C8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021C77-E08C-D9DF-0557-394D5A27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B58A74-146F-CF67-2BC6-479CFC54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18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3FF9BE-F9D0-5AB8-6528-1B6F389B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8F52CB-ED77-5526-C270-9B6FB96B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9CA64E-91CE-A99F-23CF-C97C9763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5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2BC35-AF47-3AC7-6B32-EDCFF0A3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118930-479F-A055-D58A-8E18987E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5BD5FB-4153-AA5C-3282-4F7C13BBF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BE9553-1EC8-592B-9A8E-FC082DB9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5F500E-D129-32AE-2D54-5AC4FF08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657941-6D34-E18F-E9D6-3074AD84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89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76C19D-1515-D923-63EF-AE8FE39D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1FABD8-33C2-5D75-F9E1-0674FA476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CCF8C9-A04D-5FFC-5D24-ABCBBA554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CB5AB-4686-FEEB-7B2A-98288FEA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9B3AC3-6ABB-955B-B7A6-1AE3CE85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140DB-4BD7-C42E-BF34-1309ACD4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9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731345-7DD2-FB10-DDB1-020EA262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345FC3-E805-593F-75A2-6E573064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14F7E3-09FA-1848-115D-85BBB6850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9580-F804-4EA8-B849-5797B24FF01D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738F0E-3FD6-B392-672B-FF3ABC7C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24D0E-C18C-B137-1471-201FD5D81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F6C7-6B6F-45FC-95DE-7B0D10E7CC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9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 descr="Computer con riempimento a tinta unita">
            <a:extLst>
              <a:ext uri="{FF2B5EF4-FFF2-40B4-BE49-F238E27FC236}">
                <a16:creationId xmlns:a16="http://schemas.microsoft.com/office/drawing/2014/main" id="{D92864C8-FF4D-1B1D-D7A1-B7C3D1EAD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575" y="866775"/>
            <a:ext cx="1181100" cy="1181100"/>
          </a:xfrm>
          <a:prstGeom prst="rect">
            <a:avLst/>
          </a:prstGeom>
        </p:spPr>
      </p:pic>
      <p:pic>
        <p:nvPicPr>
          <p:cNvPr id="11" name="Elemento grafico 10" descr="Router wireless con riempimento a tinta unita">
            <a:extLst>
              <a:ext uri="{FF2B5EF4-FFF2-40B4-BE49-F238E27FC236}">
                <a16:creationId xmlns:a16="http://schemas.microsoft.com/office/drawing/2014/main" id="{D4ACEBFF-9AD2-A3BE-A9B0-56CFFD538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5681" y="4438650"/>
            <a:ext cx="1411734" cy="1411734"/>
          </a:xfrm>
          <a:prstGeom prst="rect">
            <a:avLst/>
          </a:prstGeom>
        </p:spPr>
      </p:pic>
      <p:pic>
        <p:nvPicPr>
          <p:cNvPr id="12" name="Elemento grafico 11" descr="Computer con riempimento a tinta unita">
            <a:extLst>
              <a:ext uri="{FF2B5EF4-FFF2-40B4-BE49-F238E27FC236}">
                <a16:creationId xmlns:a16="http://schemas.microsoft.com/office/drawing/2014/main" id="{C9D6D00D-9653-07ED-D4FA-677618C8C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5300" y="866775"/>
            <a:ext cx="1181100" cy="1181100"/>
          </a:xfrm>
          <a:prstGeom prst="rect">
            <a:avLst/>
          </a:prstGeom>
        </p:spPr>
      </p:pic>
      <p:pic>
        <p:nvPicPr>
          <p:cNvPr id="13" name="Elemento grafico 12" descr="Computer con riempimento a tinta unita">
            <a:extLst>
              <a:ext uri="{FF2B5EF4-FFF2-40B4-BE49-F238E27FC236}">
                <a16:creationId xmlns:a16="http://schemas.microsoft.com/office/drawing/2014/main" id="{60A35AEF-9B1A-F469-1B73-B4333A860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25" y="866775"/>
            <a:ext cx="1181100" cy="1181100"/>
          </a:xfrm>
          <a:prstGeom prst="rect">
            <a:avLst/>
          </a:prstGeom>
        </p:spPr>
      </p:pic>
      <p:pic>
        <p:nvPicPr>
          <p:cNvPr id="14" name="Elemento grafico 13" descr="Computer con riempimento a tinta unita">
            <a:extLst>
              <a:ext uri="{FF2B5EF4-FFF2-40B4-BE49-F238E27FC236}">
                <a16:creationId xmlns:a16="http://schemas.microsoft.com/office/drawing/2014/main" id="{F9887705-7999-FA19-34D0-0509B69F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750" y="866775"/>
            <a:ext cx="1181100" cy="118110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182B485-FDE8-2CEC-1060-20634D011947}"/>
              </a:ext>
            </a:extLst>
          </p:cNvPr>
          <p:cNvSpPr/>
          <p:nvPr/>
        </p:nvSpPr>
        <p:spPr>
          <a:xfrm>
            <a:off x="1514475" y="752475"/>
            <a:ext cx="8686800" cy="22764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5F52AB7-010F-BDE2-BE13-6072146664AA}"/>
              </a:ext>
            </a:extLst>
          </p:cNvPr>
          <p:cNvSpPr/>
          <p:nvPr/>
        </p:nvSpPr>
        <p:spPr>
          <a:xfrm>
            <a:off x="3877415" y="2210694"/>
            <a:ext cx="4252404" cy="572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3BD87B9-1A16-67FC-D954-5FB81BC13B55}"/>
              </a:ext>
            </a:extLst>
          </p:cNvPr>
          <p:cNvSpPr txBox="1"/>
          <p:nvPr/>
        </p:nvSpPr>
        <p:spPr>
          <a:xfrm>
            <a:off x="4844434" y="2229012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latin typeface="Abadi Extra Light" panose="020B0204020104020204" pitchFamily="34" charset="0"/>
              </a:rPr>
              <a:t>Emercoin</a:t>
            </a:r>
            <a:r>
              <a:rPr lang="it-IT" sz="2800" dirty="0">
                <a:latin typeface="Abadi Extra Light" panose="020B0204020104020204" pitchFamily="34" charset="0"/>
              </a:rPr>
              <a:t> NVS</a:t>
            </a:r>
          </a:p>
        </p:txBody>
      </p:sp>
      <p:pic>
        <p:nvPicPr>
          <p:cNvPr id="18" name="Elemento grafico 17" descr="Router wireless con riempimento a tinta unita">
            <a:extLst>
              <a:ext uri="{FF2B5EF4-FFF2-40B4-BE49-F238E27FC236}">
                <a16:creationId xmlns:a16="http://schemas.microsoft.com/office/drawing/2014/main" id="{1549D02E-23EB-6105-D124-8BEDB06EC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1275" y="4438650"/>
            <a:ext cx="1411734" cy="1411734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01850DA-A2B9-BA9D-D78F-20E374A9453A}"/>
              </a:ext>
            </a:extLst>
          </p:cNvPr>
          <p:cNvCxnSpPr>
            <a:stCxn id="18" idx="1"/>
            <a:endCxn id="11" idx="3"/>
          </p:cNvCxnSpPr>
          <p:nvPr/>
        </p:nvCxnSpPr>
        <p:spPr>
          <a:xfrm flipH="1">
            <a:off x="3877415" y="5144517"/>
            <a:ext cx="632386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5DE00F3-4FD2-ADA3-1868-FDDD0C443D63}"/>
              </a:ext>
            </a:extLst>
          </p:cNvPr>
          <p:cNvCxnSpPr>
            <a:cxnSpLocks/>
          </p:cNvCxnSpPr>
          <p:nvPr/>
        </p:nvCxnSpPr>
        <p:spPr>
          <a:xfrm flipV="1">
            <a:off x="2905125" y="3028950"/>
            <a:ext cx="1151970" cy="14097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BA46DD07-C39D-E48C-204A-22C3AB2E2F3C}"/>
              </a:ext>
            </a:extLst>
          </p:cNvPr>
          <p:cNvCxnSpPr>
            <a:cxnSpLocks/>
          </p:cNvCxnSpPr>
          <p:nvPr/>
        </p:nvCxnSpPr>
        <p:spPr>
          <a:xfrm flipV="1">
            <a:off x="3293616" y="3028950"/>
            <a:ext cx="1189607" cy="14097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56F9354-9D0F-84AA-BCC4-BD04862645D8}"/>
              </a:ext>
            </a:extLst>
          </p:cNvPr>
          <p:cNvSpPr txBox="1"/>
          <p:nvPr/>
        </p:nvSpPr>
        <p:spPr>
          <a:xfrm flipH="1">
            <a:off x="5239156" y="3383282"/>
            <a:ext cx="47482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 Extra Light" panose="020B0204020104020204" pitchFamily="34" charset="0"/>
              </a:rPr>
              <a:t>4. </a:t>
            </a:r>
            <a:r>
              <a:rPr lang="it-IT" dirty="0" err="1">
                <a:latin typeface="+mj-lt"/>
              </a:rPr>
              <a:t>Retrieve</a:t>
            </a:r>
            <a:r>
              <a:rPr lang="it-IT" dirty="0">
                <a:latin typeface="+mj-lt"/>
              </a:rPr>
              <a:t> the name-</a:t>
            </a:r>
            <a:r>
              <a:rPr lang="it-IT" dirty="0" err="1">
                <a:latin typeface="+mj-lt"/>
              </a:rPr>
              <a:t>value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pair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corresponding</a:t>
            </a:r>
            <a:r>
              <a:rPr lang="it-IT" dirty="0">
                <a:latin typeface="+mj-lt"/>
              </a:rPr>
              <a:t> to the </a:t>
            </a:r>
            <a:r>
              <a:rPr lang="it-IT" dirty="0" err="1">
                <a:latin typeface="+mj-lt"/>
              </a:rPr>
              <a:t>identity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contained</a:t>
            </a:r>
            <a:r>
              <a:rPr lang="it-IT" dirty="0">
                <a:latin typeface="+mj-lt"/>
              </a:rPr>
              <a:t> in the </a:t>
            </a:r>
            <a:r>
              <a:rPr lang="it-IT" dirty="0" err="1">
                <a:latin typeface="+mj-lt"/>
              </a:rPr>
              <a:t>received</a:t>
            </a:r>
            <a:r>
              <a:rPr lang="it-IT" dirty="0">
                <a:latin typeface="+mj-lt"/>
              </a:rPr>
              <a:t> certificate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DA8C009-E978-2B97-E6E2-0988FC5AA131}"/>
              </a:ext>
            </a:extLst>
          </p:cNvPr>
          <p:cNvSpPr txBox="1"/>
          <p:nvPr/>
        </p:nvSpPr>
        <p:spPr>
          <a:xfrm flipH="1">
            <a:off x="4483223" y="5312785"/>
            <a:ext cx="43206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 Extra Light" panose="020B0204020104020204" pitchFamily="34" charset="0"/>
              </a:rPr>
              <a:t>2. </a:t>
            </a:r>
            <a:r>
              <a:rPr lang="it-IT" dirty="0">
                <a:latin typeface="+mj-lt"/>
              </a:rPr>
              <a:t>TLS </a:t>
            </a:r>
            <a:r>
              <a:rPr lang="it-IT" dirty="0" err="1">
                <a:latin typeface="+mj-lt"/>
              </a:rPr>
              <a:t>Handshake</a:t>
            </a:r>
            <a:r>
              <a:rPr lang="it-IT" dirty="0">
                <a:latin typeface="+mj-lt"/>
              </a:rPr>
              <a:t>: </a:t>
            </a:r>
            <a:r>
              <a:rPr lang="it-IT" dirty="0" err="1">
                <a:latin typeface="+mj-lt"/>
              </a:rPr>
              <a:t>received</a:t>
            </a:r>
            <a:r>
              <a:rPr lang="it-IT" dirty="0">
                <a:latin typeface="+mj-lt"/>
              </a:rPr>
              <a:t> X.509 certificate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FF1489E-3AF4-9B1B-3F0C-97B363B8A97B}"/>
              </a:ext>
            </a:extLst>
          </p:cNvPr>
          <p:cNvSpPr txBox="1"/>
          <p:nvPr/>
        </p:nvSpPr>
        <p:spPr>
          <a:xfrm flipH="1">
            <a:off x="1573664" y="5848350"/>
            <a:ext cx="3195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 Extra Light" panose="020B0204020104020204" pitchFamily="34" charset="0"/>
              </a:rPr>
              <a:t>5. </a:t>
            </a:r>
            <a:r>
              <a:rPr lang="it-IT" dirty="0">
                <a:latin typeface="+mj-lt"/>
              </a:rPr>
              <a:t>Compare the </a:t>
            </a:r>
            <a:r>
              <a:rPr lang="it-IT" dirty="0" err="1">
                <a:latin typeface="+mj-lt"/>
              </a:rPr>
              <a:t>two</a:t>
            </a:r>
            <a:r>
              <a:rPr lang="it-IT" dirty="0">
                <a:latin typeface="+mj-lt"/>
              </a:rPr>
              <a:t> hash </a:t>
            </a:r>
            <a:r>
              <a:rPr lang="it-IT" dirty="0" err="1">
                <a:latin typeface="+mj-lt"/>
              </a:rPr>
              <a:t>values</a:t>
            </a:r>
            <a:endParaRPr lang="it-IT" dirty="0">
              <a:latin typeface="+mj-lt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790A26B-3B6F-30F1-9F66-CEB1151EE102}"/>
              </a:ext>
            </a:extLst>
          </p:cNvPr>
          <p:cNvSpPr txBox="1"/>
          <p:nvPr/>
        </p:nvSpPr>
        <p:spPr>
          <a:xfrm flipH="1">
            <a:off x="507192" y="4296105"/>
            <a:ext cx="176424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 Extra Light" panose="020B0204020104020204" pitchFamily="34" charset="0"/>
              </a:rPr>
              <a:t>3. </a:t>
            </a:r>
            <a:r>
              <a:rPr lang="it-IT" dirty="0">
                <a:latin typeface="+mj-lt"/>
              </a:rPr>
              <a:t>Compute the hash of the </a:t>
            </a:r>
            <a:r>
              <a:rPr lang="it-IT" dirty="0" err="1">
                <a:latin typeface="+mj-lt"/>
              </a:rPr>
              <a:t>received</a:t>
            </a:r>
            <a:r>
              <a:rPr lang="it-IT" dirty="0">
                <a:latin typeface="+mj-lt"/>
              </a:rPr>
              <a:t> certificate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BBFCBCE-3814-A3FE-4285-AC72535EE9DB}"/>
              </a:ext>
            </a:extLst>
          </p:cNvPr>
          <p:cNvSpPr txBox="1"/>
          <p:nvPr/>
        </p:nvSpPr>
        <p:spPr>
          <a:xfrm flipH="1">
            <a:off x="473993" y="3221923"/>
            <a:ext cx="26975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 Extra Light" panose="020B0204020104020204" pitchFamily="34" charset="0"/>
              </a:rPr>
              <a:t>1. </a:t>
            </a:r>
            <a:r>
              <a:rPr lang="it-IT" dirty="0">
                <a:latin typeface="+mj-lt"/>
              </a:rPr>
              <a:t>Device setup procedure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6D32CA7-4B78-3678-5924-A4D3CFEA408E}"/>
              </a:ext>
            </a:extLst>
          </p:cNvPr>
          <p:cNvCxnSpPr>
            <a:stCxn id="9" idx="2"/>
          </p:cNvCxnSpPr>
          <p:nvPr/>
        </p:nvCxnSpPr>
        <p:spPr>
          <a:xfrm>
            <a:off x="2905125" y="2047875"/>
            <a:ext cx="814619" cy="39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25D8E4C-888D-DA7A-6081-CF324FBF7AE1}"/>
              </a:ext>
            </a:extLst>
          </p:cNvPr>
          <p:cNvCxnSpPr>
            <a:cxnSpLocks/>
          </p:cNvCxnSpPr>
          <p:nvPr/>
        </p:nvCxnSpPr>
        <p:spPr>
          <a:xfrm>
            <a:off x="5018473" y="1790547"/>
            <a:ext cx="133165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2B7098A-4A27-60C6-341D-E72DE27139D6}"/>
              </a:ext>
            </a:extLst>
          </p:cNvPr>
          <p:cNvCxnSpPr>
            <a:cxnSpLocks/>
          </p:cNvCxnSpPr>
          <p:nvPr/>
        </p:nvCxnSpPr>
        <p:spPr>
          <a:xfrm flipH="1">
            <a:off x="6705602" y="1854902"/>
            <a:ext cx="180973" cy="30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1EE411C-4290-7ECE-F6B5-71EDAECCBBFB}"/>
              </a:ext>
            </a:extLst>
          </p:cNvPr>
          <p:cNvCxnSpPr>
            <a:cxnSpLocks/>
          </p:cNvCxnSpPr>
          <p:nvPr/>
        </p:nvCxnSpPr>
        <p:spPr>
          <a:xfrm flipH="1">
            <a:off x="8286750" y="2008538"/>
            <a:ext cx="744339" cy="469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76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Pintaldi</dc:creator>
  <cp:lastModifiedBy>Lorenzo Pintaldi</cp:lastModifiedBy>
  <cp:revision>1</cp:revision>
  <dcterms:created xsi:type="dcterms:W3CDTF">2022-10-31T15:28:18Z</dcterms:created>
  <dcterms:modified xsi:type="dcterms:W3CDTF">2022-10-31T15:50:05Z</dcterms:modified>
</cp:coreProperties>
</file>