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2" r:id="rId1"/>
  </p:sldMasterIdLst>
  <p:notesMasterIdLst>
    <p:notesMasterId r:id="rId15"/>
  </p:notesMasterIdLst>
  <p:sldIdLst>
    <p:sldId id="256" r:id="rId2"/>
    <p:sldId id="257" r:id="rId3"/>
    <p:sldId id="258" r:id="rId4"/>
    <p:sldId id="269" r:id="rId5"/>
    <p:sldId id="270" r:id="rId6"/>
    <p:sldId id="261" r:id="rId7"/>
    <p:sldId id="262" r:id="rId8"/>
    <p:sldId id="271" r:id="rId9"/>
    <p:sldId id="272" r:id="rId10"/>
    <p:sldId id="273" r:id="rId11"/>
    <p:sldId id="266" r:id="rId12"/>
    <p:sldId id="267" r:id="rId13"/>
    <p:sldId id="268" r:id="rId14"/>
  </p:sldIdLst>
  <p:sldSz cx="9144000" cy="5143500" type="screen16x9"/>
  <p:notesSz cx="6858000" cy="9144000"/>
  <p:embeddedFontLst>
    <p:embeddedFont>
      <p:font typeface="Tw Cen MT" panose="020B0602020104020603" pitchFamily="34" charset="0"/>
      <p:regular r:id="rId16"/>
      <p:bold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96b001356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96b001356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96b001356_1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96b001356_1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08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96b001356_5_1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96b001356_5_1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96b001356_1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96b001356_1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a9783ecc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a9783ecc5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96b001356_1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96b001356_1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a96b001356_1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a96b001356_1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42578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12114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95797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2950038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7301619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193797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3548637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6367933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599263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731976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647005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73889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14033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3652513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533664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627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416577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077077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12/24/2023</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0503478"/>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 id="2147483810" r:id="rId18"/>
  </p:sldLayoutIdLst>
  <p:hf sldNum="0" hdr="0" ftr="0" dt="0"/>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intaRam/APPIAN_SOFTWARE-PLATFORM.g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6" name="Google Shape;56;p13">
            <a:hlinkClick r:id="rId3" action="ppaction://hlinksldjump"/>
          </p:cNvPr>
          <p:cNvSpPr txBox="1"/>
          <p:nvPr/>
        </p:nvSpPr>
        <p:spPr>
          <a:xfrm>
            <a:off x="74341" y="4343311"/>
            <a:ext cx="9010185" cy="49241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000" dirty="0">
                <a:solidFill>
                  <a:schemeClr val="accent2">
                    <a:lumMod val="75000"/>
                  </a:schemeClr>
                </a:solidFill>
                <a:hlinkClick r:id="rId4"/>
              </a:rPr>
              <a:t>https://github.com/PintaRam/APPIAN_SOFTWARE-PLATFORM.git</a:t>
            </a:r>
            <a:endParaRPr sz="2000" dirty="0">
              <a:solidFill>
                <a:schemeClr val="accent2">
                  <a:lumMod val="75000"/>
                </a:schemeClr>
              </a:solidFill>
            </a:endParaRPr>
          </a:p>
        </p:txBody>
      </p:sp>
      <p:sp>
        <p:nvSpPr>
          <p:cNvPr id="3" name="Subtitle 2">
            <a:extLst>
              <a:ext uri="{FF2B5EF4-FFF2-40B4-BE49-F238E27FC236}">
                <a16:creationId xmlns:a16="http://schemas.microsoft.com/office/drawing/2014/main" id="{91FFCA37-4DA1-F81D-8916-57F183E716BA}"/>
              </a:ext>
            </a:extLst>
          </p:cNvPr>
          <p:cNvSpPr>
            <a:spLocks noGrp="1"/>
          </p:cNvSpPr>
          <p:nvPr>
            <p:ph type="subTitle" idx="1"/>
          </p:nvPr>
        </p:nvSpPr>
        <p:spPr>
          <a:xfrm>
            <a:off x="3092606" y="1669688"/>
            <a:ext cx="4453053" cy="2427417"/>
          </a:xfrm>
        </p:spPr>
        <p:txBody>
          <a:bodyPr>
            <a:normAutofit fontScale="40000" lnSpcReduction="20000"/>
          </a:bodyPr>
          <a:lstStyle/>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PINTA RAM M</a:t>
            </a:r>
            <a:endParaRPr lang="en-IN" sz="5000" b="1" dirty="0">
              <a:solidFill>
                <a:schemeClr val="bg1">
                  <a:lumMod val="95000"/>
                  <a:lumOff val="5000"/>
                </a:schemeClr>
              </a:solidFill>
              <a:effectLst/>
            </a:endParaRPr>
          </a:p>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SPOORTHI M S</a:t>
            </a:r>
          </a:p>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VIGNESH P</a:t>
            </a:r>
            <a:endParaRPr lang="en-IN" sz="5000" b="1" dirty="0">
              <a:solidFill>
                <a:schemeClr val="bg1">
                  <a:lumMod val="95000"/>
                  <a:lumOff val="5000"/>
                </a:schemeClr>
              </a:solidFill>
              <a:effectLst/>
            </a:endParaRPr>
          </a:p>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VIDHYA GANESH A</a:t>
            </a:r>
            <a:endParaRPr lang="en-IN" sz="5000" b="1" dirty="0">
              <a:solidFill>
                <a:schemeClr val="bg1">
                  <a:lumMod val="95000"/>
                  <a:lumOff val="5000"/>
                </a:schemeClr>
              </a:solidFill>
              <a:effectLst/>
            </a:endParaRPr>
          </a:p>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UNIVERSITY : REVA UNIVERSITY</a:t>
            </a:r>
            <a:endParaRPr lang="en-IN" sz="5000" b="1" dirty="0">
              <a:solidFill>
                <a:schemeClr val="bg1">
                  <a:lumMod val="95000"/>
                  <a:lumOff val="5000"/>
                </a:schemeClr>
              </a:solidFill>
              <a:effectLst/>
            </a:endParaRPr>
          </a:p>
          <a:p>
            <a:pPr rtl="0">
              <a:spcBef>
                <a:spcPts val="0"/>
              </a:spcBef>
              <a:spcAft>
                <a:spcPts val="0"/>
              </a:spcAft>
            </a:pPr>
            <a:r>
              <a:rPr lang="en-IN" sz="5000" b="1" i="0" u="none" strike="noStrike" dirty="0">
                <a:solidFill>
                  <a:schemeClr val="bg1">
                    <a:lumMod val="95000"/>
                    <a:lumOff val="5000"/>
                  </a:schemeClr>
                </a:solidFill>
                <a:effectLst/>
                <a:latin typeface="Arial" panose="020B0604020202020204" pitchFamily="34" charset="0"/>
              </a:rPr>
              <a:t>BRANCH : CSE 5th SEM</a:t>
            </a:r>
            <a:endParaRPr lang="en-IN" sz="5000" b="1" dirty="0">
              <a:solidFill>
                <a:schemeClr val="bg1">
                  <a:lumMod val="95000"/>
                  <a:lumOff val="5000"/>
                </a:schemeClr>
              </a:solidFill>
              <a:effectLst/>
            </a:endParaRPr>
          </a:p>
          <a:p>
            <a:br>
              <a:rPr lang="en-IN" b="0" dirty="0">
                <a:solidFill>
                  <a:schemeClr val="bg1">
                    <a:lumMod val="95000"/>
                    <a:lumOff val="5000"/>
                  </a:schemeClr>
                </a:solidFill>
                <a:effectLst/>
              </a:rPr>
            </a:br>
            <a:endParaRPr lang="en-IN" dirty="0">
              <a:solidFill>
                <a:schemeClr val="bg1">
                  <a:lumMod val="95000"/>
                  <a:lumOff val="5000"/>
                </a:schemeClr>
              </a:solidFill>
            </a:endParaRPr>
          </a:p>
        </p:txBody>
      </p:sp>
      <p:sp>
        <p:nvSpPr>
          <p:cNvPr id="5" name="Title 4">
            <a:extLst>
              <a:ext uri="{FF2B5EF4-FFF2-40B4-BE49-F238E27FC236}">
                <a16:creationId xmlns:a16="http://schemas.microsoft.com/office/drawing/2014/main" id="{798690B6-C489-5BFF-BF9D-706E813F2760}"/>
              </a:ext>
            </a:extLst>
          </p:cNvPr>
          <p:cNvSpPr>
            <a:spLocks noGrp="1"/>
          </p:cNvSpPr>
          <p:nvPr>
            <p:ph type="ctrTitle"/>
          </p:nvPr>
        </p:nvSpPr>
        <p:spPr>
          <a:xfrm>
            <a:off x="1" y="12146"/>
            <a:ext cx="9144000" cy="541837"/>
          </a:xfrm>
        </p:spPr>
        <p:txBody>
          <a:bodyPr>
            <a:normAutofit fontScale="90000"/>
          </a:bodyPr>
          <a:lstStyle/>
          <a:p>
            <a:pPr algn="ctr"/>
            <a:r>
              <a:rPr lang="en-IN" b="1" i="0" dirty="0">
                <a:solidFill>
                  <a:srgbClr val="1C4980"/>
                </a:solidFill>
                <a:effectLst/>
                <a:latin typeface="Inter"/>
              </a:rPr>
              <a:t>Appian AI Application Challenge</a:t>
            </a:r>
          </a:p>
        </p:txBody>
      </p:sp>
      <p:sp>
        <p:nvSpPr>
          <p:cNvPr id="6" name="Rectangle 5">
            <a:extLst>
              <a:ext uri="{FF2B5EF4-FFF2-40B4-BE49-F238E27FC236}">
                <a16:creationId xmlns:a16="http://schemas.microsoft.com/office/drawing/2014/main" id="{E534E5D3-98CB-8043-61BC-3FF7D7EF1516}"/>
              </a:ext>
            </a:extLst>
          </p:cNvPr>
          <p:cNvSpPr/>
          <p:nvPr/>
        </p:nvSpPr>
        <p:spPr>
          <a:xfrm>
            <a:off x="2964740" y="3666187"/>
            <a:ext cx="3478837" cy="923330"/>
          </a:xfrm>
          <a:prstGeom prst="rect">
            <a:avLst/>
          </a:prstGeom>
          <a:noFill/>
        </p:spPr>
        <p:txBody>
          <a:bodyPr wrap="none" lIns="91440" tIns="45720" rIns="91440" bIns="45720">
            <a:spAutoFit/>
          </a:bodyPr>
          <a:lstStyle/>
          <a:p>
            <a:pPr algn="ctr"/>
            <a:r>
              <a:rPr lang="en-US" sz="54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Github</a:t>
            </a:r>
            <a:r>
              <a:rPr lang="en-US" sz="5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Link</a:t>
            </a:r>
          </a:p>
        </p:txBody>
      </p:sp>
      <p:sp>
        <p:nvSpPr>
          <p:cNvPr id="7" name="Rectangle 6">
            <a:extLst>
              <a:ext uri="{FF2B5EF4-FFF2-40B4-BE49-F238E27FC236}">
                <a16:creationId xmlns:a16="http://schemas.microsoft.com/office/drawing/2014/main" id="{8CE947B1-39B1-277A-6517-064DE41FF506}"/>
              </a:ext>
            </a:extLst>
          </p:cNvPr>
          <p:cNvSpPr/>
          <p:nvPr/>
        </p:nvSpPr>
        <p:spPr>
          <a:xfrm>
            <a:off x="1380281" y="1007961"/>
            <a:ext cx="6071214" cy="646331"/>
          </a:xfrm>
          <a:prstGeom prst="rect">
            <a:avLst/>
          </a:prstGeom>
          <a:noFill/>
        </p:spPr>
        <p:txBody>
          <a:bodyPr wrap="none" lIns="91440" tIns="45720" rIns="91440" bIns="45720">
            <a:spAutoFit/>
          </a:bodyPr>
          <a:lstStyle/>
          <a:p>
            <a:pPr algn="ctr"/>
            <a:r>
              <a:rPr lang="en-US" sz="3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TEAM CAMPUSCONNECTORS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BC9B17-5323-90E2-70D6-A83C04CEF185}"/>
              </a:ext>
            </a:extLst>
          </p:cNvPr>
          <p:cNvSpPr>
            <a:spLocks noGrp="1"/>
          </p:cNvSpPr>
          <p:nvPr>
            <p:ph type="body" idx="1"/>
          </p:nvPr>
        </p:nvSpPr>
        <p:spPr>
          <a:xfrm>
            <a:off x="0" y="0"/>
            <a:ext cx="9091960" cy="5143500"/>
          </a:xfrm>
        </p:spPr>
        <p:txBody>
          <a:bodyPr>
            <a:normAutofit fontScale="92500"/>
          </a:bodyPr>
          <a:lstStyle/>
          <a:p>
            <a:pPr marL="457200" lvl="0" indent="-349250" algn="l" rtl="0">
              <a:spcBef>
                <a:spcPts val="0"/>
              </a:spcBef>
              <a:spcAft>
                <a:spcPts val="0"/>
              </a:spcAft>
              <a:buSzPts val="1900"/>
              <a:buChar char="❖"/>
            </a:pPr>
            <a:r>
              <a:rPr lang="en-US" sz="3200" b="1" dirty="0"/>
              <a:t>Language Translation and Accessibility</a:t>
            </a:r>
          </a:p>
          <a:p>
            <a:pPr marL="0" lvl="0" indent="0" algn="ctr" rtl="0">
              <a:spcBef>
                <a:spcPts val="1200"/>
              </a:spcBef>
              <a:spcAft>
                <a:spcPts val="0"/>
              </a:spcAft>
              <a:buNone/>
            </a:pPr>
            <a:r>
              <a:rPr lang="en-US" sz="2400" dirty="0"/>
              <a:t>    AI-driven language translation features to break down language barriers.</a:t>
            </a:r>
          </a:p>
          <a:p>
            <a:pPr marL="0" lvl="0" indent="0" algn="ctr" rtl="0">
              <a:spcBef>
                <a:spcPts val="1200"/>
              </a:spcBef>
              <a:spcAft>
                <a:spcPts val="0"/>
              </a:spcAft>
              <a:buNone/>
            </a:pPr>
            <a:r>
              <a:rPr lang="en-US" sz="2400" dirty="0"/>
              <a:t>    Accessibility features such as text-to-speech and speech-to-text for diverse        learner needs</a:t>
            </a:r>
          </a:p>
          <a:p>
            <a:pPr marL="0" lvl="0" indent="0" algn="just" rtl="0">
              <a:spcBef>
                <a:spcPts val="1200"/>
              </a:spcBef>
              <a:spcAft>
                <a:spcPts val="0"/>
              </a:spcAft>
              <a:buNone/>
            </a:pPr>
            <a:endParaRPr lang="en-US" sz="2400" b="1" dirty="0"/>
          </a:p>
          <a:p>
            <a:pPr marL="457200" lvl="0" indent="-349250" algn="just" rtl="0">
              <a:spcBef>
                <a:spcPts val="1200"/>
              </a:spcBef>
              <a:spcAft>
                <a:spcPts val="0"/>
              </a:spcAft>
              <a:buSzPts val="1900"/>
              <a:buChar char="❖"/>
            </a:pPr>
            <a:r>
              <a:rPr lang="en-US" sz="3200" b="1" dirty="0"/>
              <a:t>Automated Grading and Feedback</a:t>
            </a:r>
          </a:p>
          <a:p>
            <a:pPr marL="0" lvl="0" indent="0" algn="ctr" rtl="0">
              <a:spcBef>
                <a:spcPts val="1200"/>
              </a:spcBef>
              <a:spcAft>
                <a:spcPts val="0"/>
              </a:spcAft>
              <a:buNone/>
            </a:pPr>
            <a:r>
              <a:rPr lang="en-US" sz="2400" dirty="0"/>
              <a:t>AI algorithms for automating the grading of assignments and providing instant feedback. Allows educators to focus more on teaching and less on manual grading.</a:t>
            </a:r>
          </a:p>
          <a:p>
            <a:pPr marL="0" lvl="0" indent="0" algn="l" rtl="0">
              <a:spcBef>
                <a:spcPts val="1200"/>
              </a:spcBef>
              <a:spcAft>
                <a:spcPts val="1200"/>
              </a:spcAft>
              <a:buNone/>
            </a:pPr>
            <a:endParaRPr lang="en-US" sz="2400" dirty="0"/>
          </a:p>
        </p:txBody>
      </p:sp>
    </p:spTree>
    <p:extLst>
      <p:ext uri="{BB962C8B-B14F-4D97-AF65-F5344CB8AC3E}">
        <p14:creationId xmlns:p14="http://schemas.microsoft.com/office/powerpoint/2010/main" val="2041637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24"/>
          <p:cNvSpPr txBox="1">
            <a:spLocks noGrp="1"/>
          </p:cNvSpPr>
          <p:nvPr>
            <p:ph type="body" idx="1"/>
          </p:nvPr>
        </p:nvSpPr>
        <p:spPr>
          <a:xfrm>
            <a:off x="0" y="999300"/>
            <a:ext cx="9068100" cy="4144200"/>
          </a:xfrm>
          <a:prstGeom prst="rect">
            <a:avLst/>
          </a:prstGeom>
        </p:spPr>
        <p:txBody>
          <a:bodyPr spcFirstLastPara="1" wrap="square" lIns="91425" tIns="91425" rIns="91425" bIns="91425" anchor="ctr" anchorCtr="0">
            <a:normAutofit/>
          </a:bodyPr>
          <a:lstStyle/>
          <a:p>
            <a:pPr marL="457200" lvl="0" indent="-361950" algn="just" rtl="0">
              <a:spcBef>
                <a:spcPts val="0"/>
              </a:spcBef>
              <a:spcAft>
                <a:spcPts val="0"/>
              </a:spcAft>
              <a:buSzPts val="2100"/>
              <a:buChar char="➢"/>
            </a:pPr>
            <a:r>
              <a:rPr lang="en-GB" sz="2100" dirty="0"/>
              <a:t>ANDROID STUDIO</a:t>
            </a:r>
            <a:endParaRPr sz="2100" dirty="0"/>
          </a:p>
          <a:p>
            <a:pPr marL="457200" lvl="0" indent="-361950" algn="just" rtl="0">
              <a:spcBef>
                <a:spcPts val="0"/>
              </a:spcBef>
              <a:spcAft>
                <a:spcPts val="0"/>
              </a:spcAft>
              <a:buSzPts val="2100"/>
              <a:buChar char="➢"/>
            </a:pPr>
            <a:r>
              <a:rPr lang="en-GB" sz="2100" dirty="0"/>
              <a:t>JAVA</a:t>
            </a:r>
            <a:endParaRPr sz="2100" dirty="0"/>
          </a:p>
          <a:p>
            <a:pPr marL="457200" lvl="0" indent="-361950" algn="just" rtl="0">
              <a:spcBef>
                <a:spcPts val="0"/>
              </a:spcBef>
              <a:spcAft>
                <a:spcPts val="0"/>
              </a:spcAft>
              <a:buSzPts val="2100"/>
              <a:buChar char="➢"/>
            </a:pPr>
            <a:r>
              <a:rPr lang="en-GB" sz="2100" dirty="0"/>
              <a:t>XML</a:t>
            </a:r>
            <a:endParaRPr sz="2100" dirty="0"/>
          </a:p>
          <a:p>
            <a:pPr marL="457200" lvl="0" indent="-361950" algn="just" rtl="0">
              <a:spcBef>
                <a:spcPts val="0"/>
              </a:spcBef>
              <a:spcAft>
                <a:spcPts val="0"/>
              </a:spcAft>
              <a:buSzPts val="2100"/>
              <a:buChar char="➢"/>
            </a:pPr>
            <a:r>
              <a:rPr lang="en-GB" sz="2100" dirty="0"/>
              <a:t>FIGMA</a:t>
            </a:r>
            <a:endParaRPr sz="2100" dirty="0"/>
          </a:p>
          <a:p>
            <a:pPr marL="457200" lvl="0" indent="-361950" algn="just" rtl="0">
              <a:spcBef>
                <a:spcPts val="0"/>
              </a:spcBef>
              <a:spcAft>
                <a:spcPts val="0"/>
              </a:spcAft>
              <a:buSzPts val="2100"/>
              <a:buChar char="➢"/>
            </a:pPr>
            <a:r>
              <a:rPr lang="en-GB" sz="2100" dirty="0"/>
              <a:t>JDBC</a:t>
            </a:r>
            <a:endParaRPr sz="2100" dirty="0"/>
          </a:p>
          <a:p>
            <a:pPr marL="457200" lvl="0" indent="-361950" algn="just" rtl="0">
              <a:spcBef>
                <a:spcPts val="0"/>
              </a:spcBef>
              <a:spcAft>
                <a:spcPts val="0"/>
              </a:spcAft>
              <a:buSzPts val="2100"/>
              <a:buChar char="➢"/>
            </a:pPr>
            <a:r>
              <a:rPr lang="en-GB" sz="2100" dirty="0"/>
              <a:t>REST API</a:t>
            </a:r>
            <a:endParaRPr sz="2100" dirty="0"/>
          </a:p>
          <a:p>
            <a:pPr marL="457200" lvl="0" indent="-361950" algn="just" rtl="0">
              <a:spcBef>
                <a:spcPts val="0"/>
              </a:spcBef>
              <a:spcAft>
                <a:spcPts val="0"/>
              </a:spcAft>
              <a:buSzPts val="2100"/>
              <a:buChar char="➢"/>
            </a:pPr>
            <a:r>
              <a:rPr lang="en-GB" sz="2100" dirty="0"/>
              <a:t>GPT API</a:t>
            </a:r>
            <a:endParaRPr sz="2100" dirty="0"/>
          </a:p>
          <a:p>
            <a:pPr marL="457200" lvl="0" indent="-361950" algn="just" rtl="0">
              <a:spcBef>
                <a:spcPts val="0"/>
              </a:spcBef>
              <a:spcAft>
                <a:spcPts val="0"/>
              </a:spcAft>
              <a:buSzPts val="2100"/>
              <a:buChar char="➢"/>
            </a:pPr>
            <a:r>
              <a:rPr lang="en-GB" sz="2100" dirty="0"/>
              <a:t>TESTING FRAMEWORK </a:t>
            </a:r>
            <a:endParaRPr sz="2100" dirty="0"/>
          </a:p>
          <a:p>
            <a:pPr marL="457200" lvl="0" indent="-361950" algn="just" rtl="0">
              <a:spcBef>
                <a:spcPts val="0"/>
              </a:spcBef>
              <a:spcAft>
                <a:spcPts val="0"/>
              </a:spcAft>
              <a:buSzPts val="2100"/>
              <a:buChar char="➢"/>
            </a:pPr>
            <a:r>
              <a:rPr lang="en-GB" sz="2100" dirty="0"/>
              <a:t>AMAZON WEB SERVICES / MICROSOFT AZURE</a:t>
            </a:r>
            <a:endParaRPr sz="2100" dirty="0"/>
          </a:p>
        </p:txBody>
      </p:sp>
      <p:sp>
        <p:nvSpPr>
          <p:cNvPr id="5" name="TextBox 4">
            <a:extLst>
              <a:ext uri="{FF2B5EF4-FFF2-40B4-BE49-F238E27FC236}">
                <a16:creationId xmlns:a16="http://schemas.microsoft.com/office/drawing/2014/main" id="{4A46F3B3-2ACC-A27D-D954-CA68754A640C}"/>
              </a:ext>
            </a:extLst>
          </p:cNvPr>
          <p:cNvSpPr txBox="1"/>
          <p:nvPr/>
        </p:nvSpPr>
        <p:spPr>
          <a:xfrm>
            <a:off x="0" y="0"/>
            <a:ext cx="9144000" cy="769441"/>
          </a:xfrm>
          <a:prstGeom prst="rect">
            <a:avLst/>
          </a:prstGeom>
          <a:noFill/>
        </p:spPr>
        <p:txBody>
          <a:bodyPr wrap="square">
            <a:spAutoFit/>
          </a:bodyPr>
          <a:lstStyle/>
          <a:p>
            <a:pPr algn="ctr"/>
            <a:r>
              <a:rPr lang="en-IN" sz="4400" dirty="0">
                <a:ln w="0"/>
                <a:solidFill>
                  <a:schemeClr val="accent2">
                    <a:lumMod val="75000"/>
                  </a:schemeClr>
                </a:solidFill>
                <a:effectLst>
                  <a:reflection blurRad="6350" stA="53000" endA="300" endPos="35500" dir="5400000" sy="-90000" algn="bl" rotWithShape="0"/>
                </a:effectLst>
              </a:rPr>
              <a:t>TECHNOLOGY STACK</a:t>
            </a:r>
            <a:endParaRPr lang="en-IN" sz="4400" b="0" cap="none" spc="0" dirty="0">
              <a:ln w="0"/>
              <a:solidFill>
                <a:schemeClr val="accent2">
                  <a:lumMod val="75000"/>
                </a:schemeClr>
              </a:solidFill>
              <a:effectLst>
                <a:reflection blurRad="6350" stA="53000" endA="300" endPos="35500" dir="5400000" sy="-90000" algn="bl" rotWithShape="0"/>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5"/>
          <p:cNvSpPr txBox="1">
            <a:spLocks noGrp="1"/>
          </p:cNvSpPr>
          <p:nvPr>
            <p:ph type="title"/>
          </p:nvPr>
        </p:nvSpPr>
        <p:spPr>
          <a:xfrm>
            <a:off x="222491" y="0"/>
            <a:ext cx="8520600" cy="572700"/>
          </a:xfrm>
          <a:prstGeom prst="rect">
            <a:avLst/>
          </a:prstGeom>
        </p:spPr>
        <p:txBody>
          <a:bodyPr spcFirstLastPara="1" wrap="square" lIns="91425" tIns="91425" rIns="91425" bIns="91425" anchor="t" anchorCtr="0">
            <a:noAutofit/>
          </a:bodyPr>
          <a:lstStyle/>
          <a:p>
            <a:pPr algn="ctr"/>
            <a:r>
              <a:rPr lang="en-IN" sz="4000" cap="none" dirty="0">
                <a:ln w="0"/>
                <a:solidFill>
                  <a:schemeClr val="accent2">
                    <a:lumMod val="75000"/>
                  </a:schemeClr>
                </a:solidFill>
                <a:effectLst>
                  <a:reflection blurRad="6350" stA="53000" endA="300" endPos="35500" dir="5400000" sy="-90000" algn="bl" rotWithShape="0"/>
                </a:effectLst>
              </a:rPr>
              <a:t>CONCLUSION</a:t>
            </a:r>
            <a:endParaRPr lang="en-IN" sz="4000" b="0" cap="none" spc="0" dirty="0">
              <a:ln w="0"/>
              <a:solidFill>
                <a:schemeClr val="accent2">
                  <a:lumMod val="75000"/>
                </a:schemeClr>
              </a:solidFill>
              <a:effectLst>
                <a:reflection blurRad="6350" stA="53000" endA="300" endPos="35500" dir="5400000" sy="-90000" algn="bl" rotWithShape="0"/>
              </a:effectLst>
            </a:endParaRPr>
          </a:p>
        </p:txBody>
      </p:sp>
      <p:sp>
        <p:nvSpPr>
          <p:cNvPr id="124" name="Google Shape;124;p25"/>
          <p:cNvSpPr txBox="1">
            <a:spLocks noGrp="1"/>
          </p:cNvSpPr>
          <p:nvPr>
            <p:ph type="body" idx="1"/>
          </p:nvPr>
        </p:nvSpPr>
        <p:spPr>
          <a:xfrm>
            <a:off x="0" y="1152475"/>
            <a:ext cx="9144000" cy="39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To conclude, the proposed Student Management Software is a comprehensive solution poised to revolutionize the educational experience with features like multilingual support, AI-driven performance analysis, personalized learning paths, gamification elements, collaborative learning tools, and an E-Library Management System, the software aims to address diverse student needs. The system architecture, strategically designed with distinct layers, ensures scalability, security, and seamless integration of advanced technologies. This software not only streamlines administrative processes but also prioritizes student success and engagement. As we move forward with implementation, our commitment to refinement based on user feedback remains steadfast, promising a dynamic and innovative platform that contributes to the evolution of modern education.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p14"/>
          <p:cNvSpPr txBox="1">
            <a:spLocks noGrp="1"/>
          </p:cNvSpPr>
          <p:nvPr>
            <p:ph type="body" idx="1"/>
          </p:nvPr>
        </p:nvSpPr>
        <p:spPr>
          <a:xfrm>
            <a:off x="0" y="1165200"/>
            <a:ext cx="9144000" cy="3978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GB" sz="2400" dirty="0"/>
              <a:t>PROBLEM STATEMENT </a:t>
            </a:r>
            <a:endParaRPr sz="2400" dirty="0"/>
          </a:p>
          <a:p>
            <a:pPr marL="457200" lvl="0" indent="-330200" algn="l" rtl="0">
              <a:spcBef>
                <a:spcPts val="0"/>
              </a:spcBef>
              <a:spcAft>
                <a:spcPts val="0"/>
              </a:spcAft>
              <a:buSzPts val="1600"/>
              <a:buAutoNum type="arabicPeriod"/>
            </a:pPr>
            <a:r>
              <a:rPr lang="en-GB" sz="2400" dirty="0"/>
              <a:t>INTRODUCTION TO  CAMPUSCONNECT</a:t>
            </a:r>
            <a:endParaRPr sz="2400" dirty="0"/>
          </a:p>
          <a:p>
            <a:pPr marL="457200" lvl="0" indent="-330200" algn="l" rtl="0">
              <a:spcBef>
                <a:spcPts val="0"/>
              </a:spcBef>
              <a:spcAft>
                <a:spcPts val="0"/>
              </a:spcAft>
              <a:buSzPts val="1600"/>
              <a:buAutoNum type="arabicPeriod"/>
            </a:pPr>
            <a:r>
              <a:rPr lang="en-GB" sz="2400" dirty="0"/>
              <a:t>OBJECTIVES </a:t>
            </a:r>
            <a:endParaRPr sz="2400" dirty="0"/>
          </a:p>
          <a:p>
            <a:pPr marL="457200" lvl="0" indent="-330200" algn="l" rtl="0">
              <a:spcBef>
                <a:spcPts val="0"/>
              </a:spcBef>
              <a:spcAft>
                <a:spcPts val="0"/>
              </a:spcAft>
              <a:buSzPts val="1600"/>
              <a:buAutoNum type="arabicPeriod"/>
            </a:pPr>
            <a:r>
              <a:rPr lang="en-GB" sz="2400" dirty="0"/>
              <a:t>FEATURES </a:t>
            </a:r>
            <a:endParaRPr sz="2400" dirty="0"/>
          </a:p>
          <a:p>
            <a:pPr marL="457200" lvl="0" indent="-330200" algn="l" rtl="0">
              <a:spcBef>
                <a:spcPts val="0"/>
              </a:spcBef>
              <a:spcAft>
                <a:spcPts val="0"/>
              </a:spcAft>
              <a:buSzPts val="1600"/>
              <a:buAutoNum type="arabicPeriod"/>
            </a:pPr>
            <a:r>
              <a:rPr lang="en-GB" sz="2400" dirty="0"/>
              <a:t>SYSTEM ARCHITECTURE</a:t>
            </a:r>
            <a:endParaRPr sz="2400" dirty="0"/>
          </a:p>
          <a:p>
            <a:pPr marL="457200" lvl="0" indent="-330200" algn="l" rtl="0">
              <a:spcBef>
                <a:spcPts val="0"/>
              </a:spcBef>
              <a:spcAft>
                <a:spcPts val="0"/>
              </a:spcAft>
              <a:buSzPts val="1600"/>
              <a:buAutoNum type="arabicPeriod"/>
            </a:pPr>
            <a:r>
              <a:rPr lang="en-GB" sz="2400" dirty="0"/>
              <a:t>TECHNOLOGY STACK</a:t>
            </a:r>
            <a:endParaRPr sz="2400" dirty="0"/>
          </a:p>
          <a:p>
            <a:pPr marL="457200" lvl="0" indent="-330200" algn="l" rtl="0">
              <a:spcBef>
                <a:spcPts val="0"/>
              </a:spcBef>
              <a:spcAft>
                <a:spcPts val="0"/>
              </a:spcAft>
              <a:buSzPts val="1600"/>
              <a:buAutoNum type="arabicPeriod"/>
            </a:pPr>
            <a:r>
              <a:rPr lang="en-GB" sz="2400" dirty="0"/>
              <a:t>CONCLUSION</a:t>
            </a:r>
            <a:endParaRPr sz="2400"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2" name="Rectangle 1">
            <a:extLst>
              <a:ext uri="{FF2B5EF4-FFF2-40B4-BE49-F238E27FC236}">
                <a16:creationId xmlns:a16="http://schemas.microsoft.com/office/drawing/2014/main" id="{1049EB25-6A5B-7989-5BDA-90BF6BE71B31}"/>
              </a:ext>
            </a:extLst>
          </p:cNvPr>
          <p:cNvSpPr/>
          <p:nvPr/>
        </p:nvSpPr>
        <p:spPr>
          <a:xfrm>
            <a:off x="2914334" y="87998"/>
            <a:ext cx="3315330" cy="923330"/>
          </a:xfrm>
          <a:prstGeom prst="rect">
            <a:avLst/>
          </a:prstGeom>
          <a:noFill/>
        </p:spPr>
        <p:txBody>
          <a:bodyPr wrap="none" lIns="91440" tIns="45720" rIns="91440" bIns="45720">
            <a:spAutoFit/>
          </a:bodyPr>
          <a:lstStyle/>
          <a:p>
            <a:pPr algn="ctr"/>
            <a:r>
              <a:rPr lang="en-IN" sz="5400" dirty="0">
                <a:ln w="0"/>
                <a:solidFill>
                  <a:schemeClr val="accent2">
                    <a:lumMod val="75000"/>
                  </a:schemeClr>
                </a:solidFill>
                <a:effectLst>
                  <a:reflection blurRad="6350" stA="53000" endA="300" endPos="35500" dir="5400000" sy="-90000" algn="bl" rotWithShape="0"/>
                </a:effectLst>
              </a:rPr>
              <a:t>CONTENTS</a:t>
            </a:r>
            <a:endParaRPr lang="en-IN" sz="5400" b="0" cap="none" spc="0" dirty="0">
              <a:ln w="0"/>
              <a:solidFill>
                <a:schemeClr val="accent2">
                  <a:lumMod val="75000"/>
                </a:schemeClr>
              </a:solidFill>
              <a:effectLst>
                <a:reflection blurRad="6350" stA="53000" endA="300" endPos="35500" dir="5400000" sy="-9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p:nvPr>
        </p:nvSpPr>
        <p:spPr>
          <a:xfrm>
            <a:off x="0" y="187089"/>
            <a:ext cx="9072600" cy="8085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solidFill>
                  <a:schemeClr val="accent2">
                    <a:lumMod val="75000"/>
                  </a:schemeClr>
                </a:solidFill>
              </a:rPr>
              <a:t>PROBLEM</a:t>
            </a:r>
            <a:r>
              <a:rPr lang="en-GB" dirty="0"/>
              <a:t> </a:t>
            </a:r>
            <a:r>
              <a:rPr lang="en-GB" dirty="0">
                <a:solidFill>
                  <a:schemeClr val="accent2">
                    <a:lumMod val="75000"/>
                  </a:schemeClr>
                </a:solidFill>
              </a:rPr>
              <a:t>STATEMENT</a:t>
            </a:r>
            <a:endParaRPr dirty="0">
              <a:solidFill>
                <a:schemeClr val="accent2">
                  <a:lumMod val="75000"/>
                </a:schemeClr>
              </a:solidFill>
            </a:endParaRPr>
          </a:p>
        </p:txBody>
      </p:sp>
      <p:sp>
        <p:nvSpPr>
          <p:cNvPr id="69" name="Google Shape;69;p15"/>
          <p:cNvSpPr txBox="1">
            <a:spLocks noGrp="1"/>
          </p:cNvSpPr>
          <p:nvPr>
            <p:ph type="subTitle" idx="1"/>
          </p:nvPr>
        </p:nvSpPr>
        <p:spPr>
          <a:xfrm>
            <a:off x="1026489" y="1281100"/>
            <a:ext cx="7686600" cy="33966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GB" sz="2100" dirty="0">
                <a:solidFill>
                  <a:schemeClr val="tx1"/>
                </a:solidFill>
              </a:rPr>
              <a:t>This global university seeks to prepare students for life in a global environment. This means giving students modern tools to manage their educational journey. USF IT wanted to transform and fully-mobilize the student experience. The number of applications that IT was supporting was growing and the ability to maintain those applications was eliminating the ability to deliver new capabilities. USF IT was already using Agile principles to manage projects, but needed a low-code, AI driven platform that could accelerate delivery</a:t>
            </a:r>
            <a:r>
              <a:rPr lang="en-GB" sz="2100" dirty="0">
                <a:solidFill>
                  <a:schemeClr val="bg1">
                    <a:lumMod val="95000"/>
                    <a:lumOff val="5000"/>
                  </a:schemeClr>
                </a:solidFill>
              </a:rPr>
              <a:t>.</a:t>
            </a:r>
            <a:endParaRPr sz="2100" dirty="0">
              <a:solidFill>
                <a:schemeClr val="bg1">
                  <a:lumMod val="95000"/>
                  <a:lumOff val="5000"/>
                </a:schemeClr>
              </a:solidFill>
            </a:endParaRPr>
          </a:p>
          <a:p>
            <a:pPr marL="0" lvl="0" indent="0" algn="ctr" rtl="0">
              <a:spcBef>
                <a:spcPts val="0"/>
              </a:spcBef>
              <a:spcAft>
                <a:spcPts val="0"/>
              </a:spcAft>
              <a:buNone/>
            </a:pPr>
            <a:endParaRPr sz="2100" dirty="0"/>
          </a:p>
        </p:txBody>
      </p:sp>
    </p:spTree>
    <p:extLst>
      <p:ext uri="{BB962C8B-B14F-4D97-AF65-F5344CB8AC3E}">
        <p14:creationId xmlns:p14="http://schemas.microsoft.com/office/powerpoint/2010/main" val="38182015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358FE4-28B8-1F88-BF37-A1CB862A5BF0}"/>
              </a:ext>
            </a:extLst>
          </p:cNvPr>
          <p:cNvSpPr>
            <a:spLocks noGrp="1"/>
          </p:cNvSpPr>
          <p:nvPr>
            <p:ph idx="1"/>
          </p:nvPr>
        </p:nvSpPr>
        <p:spPr>
          <a:xfrm>
            <a:off x="1" y="1211766"/>
            <a:ext cx="9144000" cy="3931734"/>
          </a:xfrm>
        </p:spPr>
        <p:txBody>
          <a:bodyPr>
            <a:normAutofit/>
          </a:bodyPr>
          <a:lstStyle/>
          <a:p>
            <a:pPr marL="0" lvl="0" indent="0" algn="just" rtl="0">
              <a:spcBef>
                <a:spcPts val="1200"/>
              </a:spcBef>
              <a:spcAft>
                <a:spcPts val="0"/>
              </a:spcAft>
              <a:buNone/>
            </a:pPr>
            <a:r>
              <a:rPr lang="en-US" sz="1800" dirty="0"/>
              <a:t>Our solution is an application or software designed to </a:t>
            </a:r>
            <a:r>
              <a:rPr lang="en-US" sz="1800" b="1" u="sng" dirty="0">
                <a:solidFill>
                  <a:srgbClr val="002060"/>
                </a:solidFill>
              </a:rPr>
              <a:t>assist students </a:t>
            </a:r>
            <a:r>
              <a:rPr lang="en-US" sz="1800" dirty="0"/>
              <a:t>comprehensively. It encompasses various functionalities, including an AI-powered feature enabling students to choose courses aligned with their preferences, especially when faced with uncertainty in their selections. Additionally, an AI tutor is available to address students’ inquiries when university professors are not available. Furthermore, an automated management system allocates courses to students based on flexible timings, facilitating their participation in non-curricular activities conveniently.</a:t>
            </a:r>
          </a:p>
          <a:p>
            <a:pPr marL="0" lvl="0" indent="0" algn="just" rtl="0">
              <a:spcBef>
                <a:spcPts val="1200"/>
              </a:spcBef>
              <a:spcAft>
                <a:spcPts val="1200"/>
              </a:spcAft>
              <a:buNone/>
            </a:pPr>
            <a:r>
              <a:rPr lang="en-US" sz="1800" dirty="0"/>
              <a:t>This software serves to </a:t>
            </a:r>
            <a:r>
              <a:rPr lang="en-US" sz="1800" b="1" u="sng" dirty="0">
                <a:solidFill>
                  <a:srgbClr val="002060"/>
                </a:solidFill>
              </a:rPr>
              <a:t>enhance the overall student experience</a:t>
            </a:r>
            <a:r>
              <a:rPr lang="en-US" sz="1800" u="sng" dirty="0">
                <a:solidFill>
                  <a:srgbClr val="002060"/>
                </a:solidFill>
              </a:rPr>
              <a:t> </a:t>
            </a:r>
            <a:r>
              <a:rPr lang="en-US" sz="1800" dirty="0"/>
              <a:t>by providing personalized guidance in course selection, immediate doubt resolution through an AI tutor, and optimized course scheduling to accommodate non-academic pursuits</a:t>
            </a:r>
          </a:p>
          <a:p>
            <a:endParaRPr lang="en-IN" dirty="0"/>
          </a:p>
        </p:txBody>
      </p:sp>
      <p:sp>
        <p:nvSpPr>
          <p:cNvPr id="5" name="TextBox 4">
            <a:extLst>
              <a:ext uri="{FF2B5EF4-FFF2-40B4-BE49-F238E27FC236}">
                <a16:creationId xmlns:a16="http://schemas.microsoft.com/office/drawing/2014/main" id="{F8F31EDA-1300-9FAB-53EC-80EAAF8A97D9}"/>
              </a:ext>
            </a:extLst>
          </p:cNvPr>
          <p:cNvSpPr txBox="1"/>
          <p:nvPr/>
        </p:nvSpPr>
        <p:spPr>
          <a:xfrm>
            <a:off x="1880839" y="253948"/>
            <a:ext cx="4624038" cy="769441"/>
          </a:xfrm>
          <a:prstGeom prst="rect">
            <a:avLst/>
          </a:prstGeom>
          <a:noFill/>
        </p:spPr>
        <p:txBody>
          <a:bodyPr wrap="square">
            <a:spAutoFit/>
          </a:bodyPr>
          <a:lstStyle/>
          <a:p>
            <a:pPr algn="ctr"/>
            <a:r>
              <a:rPr lang="en-IN" sz="4400" cap="none" spc="0" dirty="0">
                <a:ln w="0"/>
                <a:solidFill>
                  <a:schemeClr val="accent2">
                    <a:lumMod val="75000"/>
                  </a:schemeClr>
                </a:solidFill>
                <a:effectLst>
                  <a:reflection blurRad="6350" stA="53000" endA="300" endPos="35500" dir="5400000" sy="-90000" algn="bl" rotWithShape="0"/>
                </a:effectLst>
              </a:rPr>
              <a:t>I</a:t>
            </a:r>
            <a:r>
              <a:rPr lang="en-IN" sz="4400" dirty="0">
                <a:ln w="0"/>
                <a:solidFill>
                  <a:schemeClr val="accent2">
                    <a:lumMod val="75000"/>
                  </a:schemeClr>
                </a:solidFill>
                <a:effectLst>
                  <a:reflection blurRad="6350" stA="53000" endA="300" endPos="35500" dir="5400000" sy="-90000" algn="bl" rotWithShape="0"/>
                </a:effectLst>
              </a:rPr>
              <a:t>NTRODUCTION</a:t>
            </a:r>
            <a:endParaRPr lang="en-IN" sz="4400" cap="none" spc="0" dirty="0">
              <a:ln w="0"/>
              <a:solidFill>
                <a:schemeClr val="accent2">
                  <a:lumMod val="7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3916571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6AE57A-11EA-4EAD-8E45-6589BB45DEA0}"/>
              </a:ext>
            </a:extLst>
          </p:cNvPr>
          <p:cNvSpPr>
            <a:spLocks noGrp="1"/>
          </p:cNvSpPr>
          <p:nvPr>
            <p:ph idx="1"/>
          </p:nvPr>
        </p:nvSpPr>
        <p:spPr>
          <a:xfrm>
            <a:off x="0" y="1308410"/>
            <a:ext cx="9144000" cy="3835090"/>
          </a:xfrm>
        </p:spPr>
        <p:txBody>
          <a:bodyPr>
            <a:normAutofit fontScale="92500" lnSpcReduction="10000"/>
          </a:bodyPr>
          <a:lstStyle/>
          <a:p>
            <a:pPr marL="457200" lvl="0" indent="-324008" algn="just" rtl="0">
              <a:lnSpc>
                <a:spcPct val="95000"/>
              </a:lnSpc>
              <a:spcBef>
                <a:spcPts val="0"/>
              </a:spcBef>
              <a:spcAft>
                <a:spcPts val="0"/>
              </a:spcAft>
              <a:buSzPts val="1503"/>
              <a:buChar char="❖"/>
            </a:pPr>
            <a:r>
              <a:rPr lang="en-US" sz="1800" dirty="0"/>
              <a:t> </a:t>
            </a:r>
            <a:r>
              <a:rPr lang="en-US" sz="2000" b="1" dirty="0"/>
              <a:t>Enhance Course Selection Experience</a:t>
            </a:r>
          </a:p>
          <a:p>
            <a:pPr marL="457200" lvl="0" indent="0" algn="just" rtl="0">
              <a:lnSpc>
                <a:spcPct val="95000"/>
              </a:lnSpc>
              <a:spcBef>
                <a:spcPts val="1200"/>
              </a:spcBef>
              <a:spcAft>
                <a:spcPts val="0"/>
              </a:spcAft>
              <a:buNone/>
            </a:pPr>
            <a:r>
              <a:rPr lang="en-US" sz="2000" dirty="0"/>
              <a:t>Enable students to make informed decisions by providing AI-powered recommendations for course selection based on their academic strengths and interests.</a:t>
            </a:r>
          </a:p>
          <a:p>
            <a:pPr marL="457200" lvl="0" indent="-330358" algn="just" rtl="0">
              <a:lnSpc>
                <a:spcPct val="95000"/>
              </a:lnSpc>
              <a:spcBef>
                <a:spcPts val="1200"/>
              </a:spcBef>
              <a:spcAft>
                <a:spcPts val="0"/>
              </a:spcAft>
              <a:buSzPts val="1603"/>
              <a:buChar char="❖"/>
            </a:pPr>
            <a:r>
              <a:rPr lang="en-US" sz="2000" b="1" dirty="0"/>
              <a:t>Improve Accessibility to Academic Support</a:t>
            </a:r>
          </a:p>
          <a:p>
            <a:pPr marL="457200" lvl="0" indent="0" algn="just" rtl="0">
              <a:lnSpc>
                <a:spcPct val="95000"/>
              </a:lnSpc>
              <a:spcBef>
                <a:spcPts val="1200"/>
              </a:spcBef>
              <a:spcAft>
                <a:spcPts val="0"/>
              </a:spcAft>
              <a:buNone/>
            </a:pPr>
            <a:r>
              <a:rPr lang="en-US" sz="2000" dirty="0"/>
              <a:t>Facilitate continuous learning by offering an AI tutor</a:t>
            </a:r>
            <a:r>
              <a:rPr lang="en-IN" sz="1800" b="0" i="0" u="none" strike="noStrike" dirty="0">
                <a:effectLst/>
                <a:latin typeface="Arial" panose="020B0604020202020204" pitchFamily="34" charset="0"/>
              </a:rPr>
              <a:t>, a chatbot named </a:t>
            </a:r>
            <a:r>
              <a:rPr lang="en-IN" sz="1800" b="0" i="0" u="none" strike="noStrike" dirty="0" err="1">
                <a:effectLst/>
                <a:latin typeface="Arial" panose="020B0604020202020204" pitchFamily="34" charset="0"/>
              </a:rPr>
              <a:t>BullBot</a:t>
            </a:r>
            <a:r>
              <a:rPr lang="en-US" sz="2000" dirty="0"/>
              <a:t> that addresses students’  doubts and queries, ensuring access to assistance even during off-hours when university professors may be unavailable.</a:t>
            </a:r>
          </a:p>
          <a:p>
            <a:pPr marL="457200" lvl="0" indent="-330358" algn="just" rtl="0">
              <a:lnSpc>
                <a:spcPct val="95000"/>
              </a:lnSpc>
              <a:spcBef>
                <a:spcPts val="1200"/>
              </a:spcBef>
              <a:spcAft>
                <a:spcPts val="0"/>
              </a:spcAft>
              <a:buSzPts val="1603"/>
              <a:buChar char="❖"/>
            </a:pPr>
            <a:r>
              <a:rPr lang="en-US" sz="2000" b="1" dirty="0"/>
              <a:t>Optimize Course Allocation and Scheduling</a:t>
            </a:r>
          </a:p>
          <a:p>
            <a:pPr marL="457200" lvl="0" indent="0" algn="just" rtl="0">
              <a:lnSpc>
                <a:spcPct val="95000"/>
              </a:lnSpc>
              <a:spcBef>
                <a:spcPts val="1200"/>
              </a:spcBef>
              <a:spcAft>
                <a:spcPts val="0"/>
              </a:spcAft>
              <a:buNone/>
            </a:pPr>
            <a:r>
              <a:rPr lang="en-US" sz="2000" dirty="0"/>
              <a:t>Implement an automated management system to efficiently allocate courses to students, considering flexible timings. This objective aims to enhance scheduling convenience, allowing students to balance academic and non-curricular activities effectively.</a:t>
            </a:r>
          </a:p>
          <a:p>
            <a:pPr marL="457200" lvl="0" indent="0" algn="l" rtl="0">
              <a:lnSpc>
                <a:spcPct val="95000"/>
              </a:lnSpc>
              <a:spcBef>
                <a:spcPts val="1200"/>
              </a:spcBef>
              <a:spcAft>
                <a:spcPts val="0"/>
              </a:spcAft>
              <a:buNone/>
            </a:pPr>
            <a:endParaRPr lang="en-US" sz="1800" dirty="0"/>
          </a:p>
          <a:p>
            <a:pPr marL="0" lvl="0" indent="0" algn="l" rtl="0">
              <a:lnSpc>
                <a:spcPct val="95000"/>
              </a:lnSpc>
              <a:spcBef>
                <a:spcPts val="1200"/>
              </a:spcBef>
              <a:spcAft>
                <a:spcPts val="1200"/>
              </a:spcAft>
              <a:buSzPts val="1018"/>
              <a:buNone/>
            </a:pPr>
            <a:endParaRPr lang="en-US" sz="1600" dirty="0"/>
          </a:p>
          <a:p>
            <a:endParaRPr lang="en-IN" dirty="0"/>
          </a:p>
        </p:txBody>
      </p:sp>
      <p:sp>
        <p:nvSpPr>
          <p:cNvPr id="7" name="TextBox 6">
            <a:extLst>
              <a:ext uri="{FF2B5EF4-FFF2-40B4-BE49-F238E27FC236}">
                <a16:creationId xmlns:a16="http://schemas.microsoft.com/office/drawing/2014/main" id="{5D8C3CA5-27EC-6600-3707-DAA87C7D46B4}"/>
              </a:ext>
            </a:extLst>
          </p:cNvPr>
          <p:cNvSpPr txBox="1"/>
          <p:nvPr/>
        </p:nvSpPr>
        <p:spPr>
          <a:xfrm>
            <a:off x="1916151" y="372894"/>
            <a:ext cx="4605452" cy="769441"/>
          </a:xfrm>
          <a:prstGeom prst="rect">
            <a:avLst/>
          </a:prstGeom>
          <a:noFill/>
        </p:spPr>
        <p:txBody>
          <a:bodyPr wrap="square">
            <a:spAutoFit/>
          </a:bodyPr>
          <a:lstStyle/>
          <a:p>
            <a:pPr algn="ctr"/>
            <a:r>
              <a:rPr lang="en-IN" sz="4400" cap="none" spc="0" dirty="0">
                <a:ln w="0"/>
                <a:solidFill>
                  <a:schemeClr val="accent2">
                    <a:lumMod val="75000"/>
                  </a:schemeClr>
                </a:solidFill>
                <a:effectLst>
                  <a:reflection blurRad="6350" stA="53000" endA="300" endPos="35500" dir="5400000" sy="-90000" algn="bl" rotWithShape="0"/>
                </a:effectLst>
              </a:rPr>
              <a:t>OBJECTIVES</a:t>
            </a:r>
          </a:p>
        </p:txBody>
      </p:sp>
    </p:spTree>
    <p:extLst>
      <p:ext uri="{BB962C8B-B14F-4D97-AF65-F5344CB8AC3E}">
        <p14:creationId xmlns:p14="http://schemas.microsoft.com/office/powerpoint/2010/main" val="1756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75000" y="109475"/>
            <a:ext cx="9069000" cy="4885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b="1"/>
              <a:t>Increase Student Engagement and Satisfaction</a:t>
            </a:r>
            <a:endParaRPr sz="1600" b="1"/>
          </a:p>
          <a:p>
            <a:pPr marL="457200" lvl="0" indent="0" algn="l" rtl="0">
              <a:spcBef>
                <a:spcPts val="1200"/>
              </a:spcBef>
              <a:spcAft>
                <a:spcPts val="0"/>
              </a:spcAft>
              <a:buSzPts val="440"/>
              <a:buNone/>
            </a:pPr>
            <a:r>
              <a:rPr lang="en-GB" sz="1600"/>
              <a:t>Focus on providing a user-friendly interface and personalized features to increase student engagement with the software. The objective is to enhance overall satisfaction by delivering a seamless and tailored experience.</a:t>
            </a:r>
            <a:endParaRPr sz="1600"/>
          </a:p>
          <a:p>
            <a:pPr marL="457200" lvl="0" indent="-330200" algn="l" rtl="0">
              <a:spcBef>
                <a:spcPts val="1200"/>
              </a:spcBef>
              <a:spcAft>
                <a:spcPts val="0"/>
              </a:spcAft>
              <a:buSzPts val="1600"/>
              <a:buChar char="❖"/>
            </a:pPr>
            <a:r>
              <a:rPr lang="en-GB" sz="1600" b="1"/>
              <a:t>Facilitate Data-Driven Decision-Making</a:t>
            </a:r>
            <a:endParaRPr sz="1600" b="1"/>
          </a:p>
          <a:p>
            <a:pPr marL="457200" lvl="0" indent="0" algn="l" rtl="0">
              <a:spcBef>
                <a:spcPts val="1200"/>
              </a:spcBef>
              <a:spcAft>
                <a:spcPts val="0"/>
              </a:spcAft>
              <a:buNone/>
            </a:pPr>
            <a:r>
              <a:rPr lang="en-GB" sz="1600"/>
              <a:t>Implement analytics and reporting features within the software to provide administrators and faculty with valuable insights into student preferences, performance, and engagement. This objective aims to support data-driven decision-making for continuous improvement and adaptation of the software.</a:t>
            </a:r>
            <a:endParaRPr sz="1600"/>
          </a:p>
          <a:p>
            <a:pPr marL="457200" lvl="0" indent="-330200" algn="l" rtl="0">
              <a:spcBef>
                <a:spcPts val="1200"/>
              </a:spcBef>
              <a:spcAft>
                <a:spcPts val="0"/>
              </a:spcAft>
              <a:buSzPts val="1600"/>
              <a:buChar char="❖"/>
            </a:pPr>
            <a:r>
              <a:rPr lang="en-GB" sz="1600" b="1"/>
              <a:t>Reduced Errors and Rework</a:t>
            </a:r>
            <a:endParaRPr sz="1600" b="1"/>
          </a:p>
          <a:p>
            <a:pPr marL="457200" lvl="0" indent="0" algn="l" rtl="0">
              <a:spcBef>
                <a:spcPts val="1200"/>
              </a:spcBef>
              <a:spcAft>
                <a:spcPts val="0"/>
              </a:spcAft>
              <a:buSzPts val="440"/>
              <a:buNone/>
            </a:pPr>
            <a:r>
              <a:rPr lang="en-GB" sz="1600"/>
              <a:t>AI systems can minimize errors in various processes, reducing the need for rework and associated costs.This is particularly important in industries where errors can have significant financial consequences.</a:t>
            </a:r>
            <a:endParaRPr sz="1600"/>
          </a:p>
          <a:p>
            <a:pPr marL="457200" lvl="0" indent="0" algn="l" rtl="0">
              <a:spcBef>
                <a:spcPts val="1200"/>
              </a:spcBef>
              <a:spcAft>
                <a:spcPts val="0"/>
              </a:spcAft>
              <a:buSzPts val="440"/>
              <a:buNone/>
            </a:pPr>
            <a:endParaRPr sz="1600"/>
          </a:p>
          <a:p>
            <a:pPr marL="457200" lvl="0" indent="0" algn="l" rtl="0">
              <a:spcBef>
                <a:spcPts val="1200"/>
              </a:spcBef>
              <a:spcAft>
                <a:spcPts val="1200"/>
              </a:spcAft>
              <a:buSzPts val="440"/>
              <a:buNone/>
            </a:pP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58775" y="23550"/>
            <a:ext cx="9144000" cy="509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b="1"/>
              <a:t>Continuous Feedback Loop</a:t>
            </a:r>
            <a:endParaRPr sz="1600" b="1"/>
          </a:p>
          <a:p>
            <a:pPr marL="457200" lvl="0" indent="0" algn="l" rtl="0">
              <a:spcBef>
                <a:spcPts val="1200"/>
              </a:spcBef>
              <a:spcAft>
                <a:spcPts val="0"/>
              </a:spcAft>
              <a:buNone/>
            </a:pPr>
            <a:r>
              <a:rPr lang="en-GB" sz="1600"/>
              <a:t>Establishing  a continuous feedback loop for continuous improvement. Collect feedback from students, teachers, and administrators on the effectiveness of AI-driven features. Use this feedback to refine algorithms, update content, and enhance the overall platform.</a:t>
            </a:r>
            <a:endParaRPr sz="1600"/>
          </a:p>
          <a:p>
            <a:pPr marL="457200" lvl="0" indent="-330200" algn="l" rtl="0">
              <a:spcBef>
                <a:spcPts val="1200"/>
              </a:spcBef>
              <a:spcAft>
                <a:spcPts val="0"/>
              </a:spcAft>
              <a:buSzPts val="1600"/>
              <a:buChar char="❖"/>
            </a:pPr>
            <a:r>
              <a:rPr lang="en-GB" sz="1600" b="1"/>
              <a:t>Collaborative Learning Environments</a:t>
            </a:r>
            <a:endParaRPr sz="1600" b="1"/>
          </a:p>
          <a:p>
            <a:pPr marL="457200" lvl="0" indent="0" algn="l" rtl="0">
              <a:spcBef>
                <a:spcPts val="1200"/>
              </a:spcBef>
              <a:spcAft>
                <a:spcPts val="0"/>
              </a:spcAft>
              <a:buNone/>
            </a:pPr>
            <a:r>
              <a:rPr lang="en-GB" sz="1600"/>
              <a:t>Fostering collaboration and communication among students and educators.Integrating  AI-driven collaboration tools that facilitate group projects, discussion forums, and peer-to-peer learning. Provide intelligent feedback and recommendations for collaborative activities.</a:t>
            </a:r>
            <a:endParaRPr sz="1600"/>
          </a:p>
          <a:p>
            <a:pPr marL="457200" lvl="0" indent="-330200" algn="l" rtl="0">
              <a:spcBef>
                <a:spcPts val="1200"/>
              </a:spcBef>
              <a:spcAft>
                <a:spcPts val="0"/>
              </a:spcAft>
              <a:buSzPts val="1600"/>
              <a:buChar char="❖"/>
            </a:pPr>
            <a:r>
              <a:rPr lang="en-GB" sz="1600" b="1"/>
              <a:t>Automated Grading and Feedback</a:t>
            </a:r>
            <a:endParaRPr sz="1600" b="1"/>
          </a:p>
          <a:p>
            <a:pPr marL="457200" lvl="0" indent="0" algn="l" rtl="0">
              <a:spcBef>
                <a:spcPts val="1200"/>
              </a:spcBef>
              <a:spcAft>
                <a:spcPts val="1200"/>
              </a:spcAft>
              <a:buNone/>
            </a:pPr>
            <a:r>
              <a:rPr lang="en-GB" sz="1600"/>
              <a:t>AI algorithms for automating the grading of assignments and providing instant feedback.Allows educators to focus more on teaching and less on manual grading.</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BC9B17-5323-90E2-70D6-A83C04CEF185}"/>
              </a:ext>
            </a:extLst>
          </p:cNvPr>
          <p:cNvSpPr>
            <a:spLocks noGrp="1"/>
          </p:cNvSpPr>
          <p:nvPr>
            <p:ph type="body" idx="1"/>
          </p:nvPr>
        </p:nvSpPr>
        <p:spPr>
          <a:xfrm>
            <a:off x="1" y="1040780"/>
            <a:ext cx="9091960" cy="4102719"/>
          </a:xfrm>
        </p:spPr>
        <p:txBody>
          <a:bodyPr>
            <a:normAutofit fontScale="92500" lnSpcReduction="20000"/>
          </a:bodyPr>
          <a:lstStyle/>
          <a:p>
            <a:pPr rtl="0" fontAlgn="base">
              <a:spcBef>
                <a:spcPts val="0"/>
              </a:spcBef>
              <a:spcAft>
                <a:spcPts val="1200"/>
              </a:spcAft>
              <a:buFont typeface="Wingdings" panose="05000000000000000000" pitchFamily="2" charset="2"/>
              <a:buChar char="v"/>
            </a:pPr>
            <a:r>
              <a:rPr lang="en-US" sz="1800" b="1" i="0" u="none" strike="noStrike" dirty="0">
                <a:effectLst/>
                <a:latin typeface="Arial" panose="020B0604020202020204" pitchFamily="34" charset="0"/>
              </a:rPr>
              <a:t>AI Performance Analysis</a:t>
            </a:r>
          </a:p>
          <a:p>
            <a:pPr marL="114300" indent="0" algn="ctr" rtl="0" fontAlgn="base">
              <a:spcBef>
                <a:spcPts val="0"/>
              </a:spcBef>
              <a:spcAft>
                <a:spcPts val="1200"/>
              </a:spcAft>
              <a:buNone/>
            </a:pPr>
            <a:r>
              <a:rPr lang="en-US" sz="1800" b="0" i="0" u="none" strike="noStrike" dirty="0">
                <a:effectLst/>
                <a:latin typeface="Arial" panose="020B0604020202020204" pitchFamily="34" charset="0"/>
              </a:rPr>
              <a:t>Implement AI algorithms to analyze individual student performance, providing valuable insights for educators to tailor support and interventions.</a:t>
            </a:r>
            <a:endParaRPr lang="en-US" sz="2400" b="0" dirty="0">
              <a:effectLst/>
            </a:endParaRPr>
          </a:p>
          <a:p>
            <a:pPr rtl="0" fontAlgn="base">
              <a:spcBef>
                <a:spcPts val="0"/>
              </a:spcBef>
              <a:spcAft>
                <a:spcPts val="1200"/>
              </a:spcAft>
              <a:buFont typeface="Wingdings" panose="05000000000000000000" pitchFamily="2" charset="2"/>
              <a:buChar char="v"/>
            </a:pPr>
            <a:r>
              <a:rPr lang="en-US" sz="1800" b="1" i="0" u="none" strike="noStrike" dirty="0">
                <a:effectLst/>
                <a:latin typeface="Arial" panose="020B0604020202020204" pitchFamily="34" charset="0"/>
              </a:rPr>
              <a:t>Personalized Learning Paths</a:t>
            </a:r>
          </a:p>
          <a:p>
            <a:pPr marL="114300" indent="0" algn="ctr" rtl="0">
              <a:spcBef>
                <a:spcPts val="0"/>
              </a:spcBef>
              <a:spcAft>
                <a:spcPts val="1200"/>
              </a:spcAft>
              <a:buNone/>
            </a:pPr>
            <a:r>
              <a:rPr lang="en-US" sz="1800" b="0" i="0" u="none" strike="noStrike" dirty="0">
                <a:effectLst/>
                <a:latin typeface="Arial" panose="020B0604020202020204" pitchFamily="34" charset="0"/>
              </a:rPr>
              <a:t>Offer personalized learning paths based on AI-driven assessments, addressing     specific areas of improvement for each student and optimizing the learning experience.</a:t>
            </a:r>
            <a:endParaRPr lang="en-US" sz="2400" b="0" dirty="0">
              <a:effectLst/>
            </a:endParaRPr>
          </a:p>
          <a:p>
            <a:pPr rtl="0" fontAlgn="base">
              <a:spcBef>
                <a:spcPts val="0"/>
              </a:spcBef>
              <a:spcAft>
                <a:spcPts val="1200"/>
              </a:spcAft>
              <a:buFont typeface="Wingdings" panose="05000000000000000000" pitchFamily="2" charset="2"/>
              <a:buChar char="v"/>
            </a:pPr>
            <a:r>
              <a:rPr lang="en-US" sz="1800" b="1" i="0" u="none" strike="noStrike" dirty="0">
                <a:effectLst/>
                <a:latin typeface="Arial" panose="020B0604020202020204" pitchFamily="34" charset="0"/>
              </a:rPr>
              <a:t>Multilingual Support</a:t>
            </a:r>
          </a:p>
          <a:p>
            <a:pPr marL="114300" indent="0" algn="ctr" rtl="0">
              <a:spcBef>
                <a:spcPts val="0"/>
              </a:spcBef>
              <a:spcAft>
                <a:spcPts val="1200"/>
              </a:spcAft>
              <a:buNone/>
            </a:pPr>
            <a:r>
              <a:rPr lang="en-US" sz="1800" b="0" i="0" u="none" strike="noStrike" dirty="0">
                <a:effectLst/>
                <a:latin typeface="Arial" panose="020B0604020202020204" pitchFamily="34" charset="0"/>
              </a:rPr>
              <a:t>Enable users to access the system in their preferred language, fostering inclusivity and            ease of use for a diverse student population.</a:t>
            </a:r>
            <a:endParaRPr lang="en-US" sz="2400" b="0" dirty="0">
              <a:effectLst/>
            </a:endParaRPr>
          </a:p>
          <a:p>
            <a:pPr marL="114300" indent="0">
              <a:buNone/>
            </a:pPr>
            <a:br>
              <a:rPr lang="en-US" sz="2400" b="0" dirty="0">
                <a:effectLst/>
              </a:rPr>
            </a:br>
            <a:endParaRPr lang="en-IN" dirty="0"/>
          </a:p>
        </p:txBody>
      </p:sp>
      <p:sp>
        <p:nvSpPr>
          <p:cNvPr id="5" name="TextBox 4">
            <a:extLst>
              <a:ext uri="{FF2B5EF4-FFF2-40B4-BE49-F238E27FC236}">
                <a16:creationId xmlns:a16="http://schemas.microsoft.com/office/drawing/2014/main" id="{59182C76-8D95-EDC3-A88D-6099251870A4}"/>
              </a:ext>
            </a:extLst>
          </p:cNvPr>
          <p:cNvSpPr txBox="1"/>
          <p:nvPr/>
        </p:nvSpPr>
        <p:spPr>
          <a:xfrm>
            <a:off x="1819508" y="135001"/>
            <a:ext cx="4575716" cy="769441"/>
          </a:xfrm>
          <a:prstGeom prst="rect">
            <a:avLst/>
          </a:prstGeom>
          <a:noFill/>
        </p:spPr>
        <p:txBody>
          <a:bodyPr wrap="square">
            <a:spAutoFit/>
          </a:bodyPr>
          <a:lstStyle/>
          <a:p>
            <a:pPr algn="ctr"/>
            <a:r>
              <a:rPr lang="en-IN" sz="4400" b="0" cap="none" spc="0" dirty="0">
                <a:ln w="0"/>
                <a:solidFill>
                  <a:schemeClr val="accent2">
                    <a:lumMod val="75000"/>
                  </a:schemeClr>
                </a:solidFill>
                <a:effectLst>
                  <a:reflection blurRad="6350" stA="53000" endA="300" endPos="35500" dir="5400000" sy="-90000" algn="bl" rotWithShape="0"/>
                </a:effectLst>
              </a:rPr>
              <a:t>FEATURES</a:t>
            </a:r>
          </a:p>
        </p:txBody>
      </p:sp>
    </p:spTree>
    <p:extLst>
      <p:ext uri="{BB962C8B-B14F-4D97-AF65-F5344CB8AC3E}">
        <p14:creationId xmlns:p14="http://schemas.microsoft.com/office/powerpoint/2010/main" val="1430004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BC9B17-5323-90E2-70D6-A83C04CEF185}"/>
              </a:ext>
            </a:extLst>
          </p:cNvPr>
          <p:cNvSpPr>
            <a:spLocks noGrp="1"/>
          </p:cNvSpPr>
          <p:nvPr>
            <p:ph type="body" idx="1"/>
          </p:nvPr>
        </p:nvSpPr>
        <p:spPr>
          <a:xfrm>
            <a:off x="0" y="0"/>
            <a:ext cx="9091960" cy="5143500"/>
          </a:xfrm>
        </p:spPr>
        <p:txBody>
          <a:bodyPr>
            <a:normAutofit fontScale="70000" lnSpcReduction="20000"/>
          </a:bodyPr>
          <a:lstStyle/>
          <a:p>
            <a:pPr marL="457200" lvl="0" indent="0" algn="just" rtl="0">
              <a:spcBef>
                <a:spcPts val="0"/>
              </a:spcBef>
              <a:spcAft>
                <a:spcPts val="0"/>
              </a:spcAft>
              <a:buNone/>
            </a:pPr>
            <a:endParaRPr lang="en-US" sz="2400" b="1" dirty="0"/>
          </a:p>
          <a:p>
            <a:pPr marL="457200" lvl="0" indent="-349250" algn="just" rtl="0">
              <a:spcBef>
                <a:spcPts val="1200"/>
              </a:spcBef>
              <a:spcAft>
                <a:spcPts val="0"/>
              </a:spcAft>
              <a:buSzPts val="1900"/>
              <a:buChar char="❖"/>
            </a:pPr>
            <a:r>
              <a:rPr lang="en-US" sz="3200" b="1" dirty="0"/>
              <a:t>Gamification Elements</a:t>
            </a:r>
          </a:p>
          <a:p>
            <a:pPr marL="457200" lvl="0" indent="0" algn="just" rtl="0">
              <a:spcBef>
                <a:spcPts val="1200"/>
              </a:spcBef>
              <a:spcAft>
                <a:spcPts val="0"/>
              </a:spcAft>
              <a:buNone/>
            </a:pPr>
            <a:r>
              <a:rPr lang="en-US" sz="2400" dirty="0"/>
              <a:t>Integrate gamification elements to enhance engagement, motivation, and participation, making the learning process more enjoyable and interactive.</a:t>
            </a:r>
          </a:p>
          <a:p>
            <a:pPr marL="457200" lvl="0" indent="0" algn="just" rtl="0">
              <a:spcBef>
                <a:spcPts val="1200"/>
              </a:spcBef>
              <a:spcAft>
                <a:spcPts val="0"/>
              </a:spcAft>
              <a:buNone/>
            </a:pPr>
            <a:endParaRPr lang="en-US" sz="2400" dirty="0"/>
          </a:p>
          <a:p>
            <a:pPr marL="457200" lvl="0" indent="-349250" algn="just" rtl="0">
              <a:spcBef>
                <a:spcPts val="1200"/>
              </a:spcBef>
              <a:spcAft>
                <a:spcPts val="0"/>
              </a:spcAft>
              <a:buSzPts val="1900"/>
              <a:buChar char="❖"/>
            </a:pPr>
            <a:r>
              <a:rPr lang="en-US" sz="3200" b="1" dirty="0"/>
              <a:t>Collaborative Learning Tools</a:t>
            </a:r>
          </a:p>
          <a:p>
            <a:pPr marL="457200" lvl="0" indent="0" algn="just" rtl="0">
              <a:spcBef>
                <a:spcPts val="1200"/>
              </a:spcBef>
              <a:spcAft>
                <a:spcPts val="0"/>
              </a:spcAft>
              <a:buNone/>
            </a:pPr>
            <a:r>
              <a:rPr lang="en-US" sz="2400" dirty="0"/>
              <a:t>Provide integrated tools for collaborative learning, allowing students to work together on projects at early stages, fostering teamwork and interactive learning experiences.</a:t>
            </a:r>
          </a:p>
          <a:p>
            <a:pPr marL="457200" lvl="0" indent="0" algn="just" rtl="0">
              <a:spcBef>
                <a:spcPts val="1200"/>
              </a:spcBef>
              <a:spcAft>
                <a:spcPts val="0"/>
              </a:spcAft>
              <a:buNone/>
            </a:pPr>
            <a:endParaRPr lang="en-US" sz="2400" dirty="0"/>
          </a:p>
          <a:p>
            <a:pPr marL="457200" lvl="0" indent="-349250" algn="just" rtl="0">
              <a:spcBef>
                <a:spcPts val="1200"/>
              </a:spcBef>
              <a:spcAft>
                <a:spcPts val="0"/>
              </a:spcAft>
              <a:buSzPts val="1900"/>
              <a:buChar char="❖"/>
            </a:pPr>
            <a:r>
              <a:rPr lang="en-US" sz="3200" b="1" dirty="0"/>
              <a:t>E-Library Management System</a:t>
            </a:r>
          </a:p>
          <a:p>
            <a:pPr marL="457200" lvl="0" indent="0" algn="just" rtl="0">
              <a:spcBef>
                <a:spcPts val="1200"/>
              </a:spcBef>
              <a:spcAft>
                <a:spcPts val="1200"/>
              </a:spcAft>
              <a:buNone/>
            </a:pPr>
            <a:r>
              <a:rPr lang="en-US" sz="2400" dirty="0"/>
              <a:t>Introduce an e-library management system, granting students easy access to a wide range of books and journals from any location, promoting convenient and flexible learning resources.</a:t>
            </a:r>
          </a:p>
        </p:txBody>
      </p:sp>
    </p:spTree>
    <p:extLst>
      <p:ext uri="{BB962C8B-B14F-4D97-AF65-F5344CB8AC3E}">
        <p14:creationId xmlns:p14="http://schemas.microsoft.com/office/powerpoint/2010/main" val="373937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23</TotalTime>
  <Words>956</Words>
  <Application>Microsoft Office PowerPoint</Application>
  <PresentationFormat>On-screen Show (16:9)</PresentationFormat>
  <Paragraphs>79</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Wingdings</vt:lpstr>
      <vt:lpstr>Tw Cen MT</vt:lpstr>
      <vt:lpstr>Inter</vt:lpstr>
      <vt:lpstr>Circuit</vt:lpstr>
      <vt:lpstr>Appian AI Application Challenge</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https://github.com/PintaRam/APPIAN_SOFTWARE-PLATFORM</dc:title>
  <dc:creator>PINTA RAM</dc:creator>
  <cp:lastModifiedBy>PINTA RAM</cp:lastModifiedBy>
  <cp:revision>2</cp:revision>
  <dcterms:modified xsi:type="dcterms:W3CDTF">2023-12-24T18:29:07Z</dcterms:modified>
</cp:coreProperties>
</file>