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FBBF2-27B2-403D-B7F9-029C1E04D972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23AC0-4C34-4A52-8CCB-66F0B18C79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74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BBE9-E6D3-4EC6-AE6D-E7BDC7EC2341}" type="datetime1">
              <a:rPr lang="de-DE" smtClean="0"/>
              <a:t>02.02.2018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B49C-902C-4DA1-8E8F-D9C33AC7B51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5B3-B93E-46AD-9666-19106695BBE8}" type="datetime1">
              <a:rPr lang="de-DE" smtClean="0"/>
              <a:t>02.02.2018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B49C-902C-4DA1-8E8F-D9C33AC7B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53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5776-B7D7-4697-AE48-706586BDD82A}" type="datetime1">
              <a:rPr lang="de-DE" smtClean="0"/>
              <a:t>02.02.2018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B49C-902C-4DA1-8E8F-D9C33AC7B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16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570F-ED92-4745-9F99-5816CAD6B177}" type="datetime1">
              <a:rPr lang="de-DE" smtClean="0"/>
              <a:t>02.02.2018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ADAR Project – Nico </a:t>
            </a:r>
            <a:r>
              <a:rPr lang="de-DE" dirty="0" err="1"/>
              <a:t>Pintar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B49C-902C-4DA1-8E8F-D9C33AC7B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38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804D-48CC-4D6B-8AF2-7896B3999E04}" type="datetime1">
              <a:rPr lang="de-DE" smtClean="0"/>
              <a:t>02.02.2018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B49C-902C-4DA1-8E8F-D9C33AC7B51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13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0EE6-7BC9-4D9C-90C9-C80732CBAA28}" type="datetime1">
              <a:rPr lang="de-DE" smtClean="0"/>
              <a:t>02.02.2018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B49C-902C-4DA1-8E8F-D9C33AC7B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70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153B-5434-471B-BAEA-E655580EFFDD}" type="datetime1">
              <a:rPr lang="de-DE" smtClean="0"/>
              <a:t>02.02.2018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B49C-902C-4DA1-8E8F-D9C33AC7B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08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1E11-3E0A-4EAD-8780-F218E548C899}" type="datetime1">
              <a:rPr lang="de-DE" smtClean="0"/>
              <a:t>02.02.2018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B49C-902C-4DA1-8E8F-D9C33AC7B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97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50F1-896B-4280-A990-6E753DD2A69E}" type="datetime1">
              <a:rPr lang="de-DE" smtClean="0"/>
              <a:t>02.02.2018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ADAR Project – Nico Pintar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B49C-902C-4DA1-8E8F-D9C33AC7B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5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6868BE-7CD6-415C-BE6B-FB3061FE4AB1}" type="datetime1">
              <a:rPr lang="de-DE" smtClean="0"/>
              <a:t>02.02.2018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ADAR Project – Nico Pintar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F5B49C-902C-4DA1-8E8F-D9C33AC7B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50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FCA1-85F2-45E1-AEF2-CD9B30791A93}" type="datetime1">
              <a:rPr lang="de-DE" smtClean="0"/>
              <a:t>02.02.2018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B49C-902C-4DA1-8E8F-D9C33AC7B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2A5D29-D989-46B5-94AB-08BC763EE4FE}" type="datetime1">
              <a:rPr lang="de-DE" smtClean="0"/>
              <a:t>02.02.2018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ADAR Project – Nico Pintar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F5B49C-902C-4DA1-8E8F-D9C33AC7B51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6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9859-1E43-4938-ACE7-BAEB8D687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Knowledge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European </a:t>
            </a:r>
            <a:r>
              <a:rPr lang="de-DE" dirty="0" err="1"/>
              <a:t>Regions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BFDF0-A6FC-4E33-BB96-8542071AA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ADAR Project</a:t>
            </a:r>
          </a:p>
          <a:p>
            <a:r>
              <a:rPr lang="de-DE" dirty="0"/>
              <a:t>Nico </a:t>
            </a:r>
            <a:r>
              <a:rPr lang="de-DE" dirty="0" err="1"/>
              <a:t>Pintar</a:t>
            </a:r>
            <a:endParaRPr lang="de-DE" dirty="0"/>
          </a:p>
          <a:p>
            <a:r>
              <a:rPr lang="de-DE" dirty="0"/>
              <a:t>2.2.18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9498-BC13-4E38-8F28-75A3831E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</a:p>
        </p:txBody>
      </p:sp>
    </p:spTree>
    <p:extLst>
      <p:ext uri="{BB962C8B-B14F-4D97-AF65-F5344CB8AC3E}">
        <p14:creationId xmlns:p14="http://schemas.microsoft.com/office/powerpoint/2010/main" val="12409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FE14-3692-4065-8073-C35CF0A0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handling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4D9F-B35C-4CE7-A64D-9BFCF36B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Because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and </a:t>
            </a:r>
            <a:r>
              <a:rPr lang="de-DE" dirty="0" err="1"/>
              <a:t>because</a:t>
            </a:r>
            <a:r>
              <a:rPr lang="de-DE" dirty="0"/>
              <a:t> patent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irregular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 I </a:t>
            </a:r>
            <a:r>
              <a:rPr lang="de-DE" dirty="0" err="1"/>
              <a:t>cut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sub-</a:t>
            </a:r>
            <a:r>
              <a:rPr lang="de-DE" dirty="0" err="1"/>
              <a:t>periods</a:t>
            </a:r>
            <a:r>
              <a:rPr lang="de-DE" dirty="0"/>
              <a:t> 1990 – 1994 and 2007 – 2011</a:t>
            </a:r>
          </a:p>
          <a:p>
            <a:r>
              <a:rPr lang="de-DE" dirty="0"/>
              <a:t>Also, </a:t>
            </a:r>
            <a:r>
              <a:rPr lang="de-DE" dirty="0" err="1"/>
              <a:t>because</a:t>
            </a:r>
            <a:r>
              <a:rPr lang="de-DE" dirty="0"/>
              <a:t> 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detail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IPC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I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 </a:t>
            </a:r>
            <a:r>
              <a:rPr lang="de-DE" dirty="0" err="1"/>
              <a:t>digit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IPC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divide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patents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technological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#create two sub-periods: 1990-1994 vs. 2007-2011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period1.vec &lt;- c(1990,1994) ; period2.vec &lt;- c(2007,2011)  #####CHANGE#### set year intervals to keep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year.tech.per1.df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year.tech.cut.df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filter((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Prio_Year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period1.vec[1]) &amp;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Prio_Year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period1.vec[2]))</a:t>
            </a:r>
          </a:p>
          <a:p>
            <a:r>
              <a:rPr lang="de-DE" sz="2100" dirty="0" err="1"/>
              <a:t>Number</a:t>
            </a:r>
            <a:r>
              <a:rPr lang="de-DE" sz="2100" dirty="0"/>
              <a:t> </a:t>
            </a:r>
            <a:r>
              <a:rPr lang="de-DE" sz="2100" dirty="0" err="1"/>
              <a:t>of</a:t>
            </a:r>
            <a:r>
              <a:rPr lang="de-DE" sz="2100" dirty="0"/>
              <a:t> </a:t>
            </a:r>
            <a:r>
              <a:rPr lang="de-DE" sz="2100" dirty="0" err="1"/>
              <a:t>patents</a:t>
            </a:r>
            <a:r>
              <a:rPr lang="de-DE" sz="2100" dirty="0"/>
              <a:t> in </a:t>
            </a:r>
            <a:r>
              <a:rPr lang="de-DE" sz="2100" dirty="0" err="1"/>
              <a:t>the</a:t>
            </a:r>
            <a:r>
              <a:rPr lang="de-DE" sz="2100" dirty="0"/>
              <a:t> </a:t>
            </a:r>
            <a:r>
              <a:rPr lang="de-DE" sz="2100" dirty="0" err="1"/>
              <a:t>two</a:t>
            </a:r>
            <a:r>
              <a:rPr lang="de-DE" sz="2100" dirty="0"/>
              <a:t> </a:t>
            </a:r>
            <a:r>
              <a:rPr lang="de-DE" sz="2100" dirty="0" err="1"/>
              <a:t>periods</a:t>
            </a:r>
            <a:endParaRPr lang="de-DE" sz="2100" dirty="0"/>
          </a:p>
          <a:p>
            <a:pPr marL="0" indent="0">
              <a:buNone/>
            </a:pPr>
            <a:r>
              <a:rPr lang="de-D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de-D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(region.inv.per1.df$Appln_id))</a:t>
            </a:r>
          </a:p>
          <a:p>
            <a:pPr marL="0" indent="0">
              <a:buNone/>
            </a:pPr>
            <a:r>
              <a:rPr lang="de-D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[1] 149693</a:t>
            </a:r>
          </a:p>
          <a:p>
            <a:pPr marL="0" indent="0">
              <a:buNone/>
            </a:pPr>
            <a:r>
              <a:rPr lang="de-D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de-D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(region.inv.per2.df$Appln_id))</a:t>
            </a:r>
          </a:p>
          <a:p>
            <a:pPr marL="0" indent="0">
              <a:buNone/>
            </a:pPr>
            <a:r>
              <a:rPr lang="de-D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[1] 313953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AEAB9-1F96-42C1-BDF7-6A5173AE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789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9915-E9C4-4048-92C0-EFACC74C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handling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885A1-F3DF-468F-926B-408D39362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Appln_id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number.NUTS.per1.df &lt;- region.inv.per1.merged.df %&gt;%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Appln_id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no_reg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Reg_code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region.inv.per1.merged.ipc.df[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(region.inv.per1.merged.ipc.df$no_pat &lt;1),] #check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region.inv.per1.merged.ipc.df %&gt;%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Appln_id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no_pat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1) #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800" dirty="0"/>
              <a:t>In </a:t>
            </a:r>
            <a:r>
              <a:rPr lang="de-DE" sz="1800" dirty="0" err="1"/>
              <a:t>the</a:t>
            </a:r>
            <a:r>
              <a:rPr lang="de-DE" sz="1800" dirty="0"/>
              <a:t> end </a:t>
            </a:r>
            <a:r>
              <a:rPr lang="de-DE" sz="1800" dirty="0" err="1"/>
              <a:t>it</a:t>
            </a:r>
            <a:r>
              <a:rPr lang="de-DE" sz="1800" dirty="0"/>
              <a:t> </a:t>
            </a:r>
            <a:r>
              <a:rPr lang="de-DE" sz="1800" dirty="0" err="1"/>
              <a:t>looked</a:t>
            </a:r>
            <a:r>
              <a:rPr lang="de-DE" sz="1800" dirty="0"/>
              <a:t> like </a:t>
            </a:r>
            <a:r>
              <a:rPr lang="de-DE" sz="1800" dirty="0" err="1"/>
              <a:t>this</a:t>
            </a:r>
            <a:r>
              <a:rPr lang="de-DE" sz="18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de-DE" sz="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0510B-E7CB-43A7-92FA-24FC2001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D5DD2-4806-4697-9685-00468960CD8A}"/>
              </a:ext>
            </a:extLst>
          </p:cNvPr>
          <p:cNvSpPr/>
          <p:nvPr/>
        </p:nvSpPr>
        <p:spPr>
          <a:xfrm>
            <a:off x="1097280" y="3669144"/>
            <a:ext cx="8914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(region.inv.per1.merged.ipc.df,10)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10 x 10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Groups: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Appln_id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[3]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Appln_id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Reg_code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Ctry_code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Reg_share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Inv_share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no_IPC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no_reg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frac_pat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IPC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no_pat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  2    UKH12        GB         1    0.1667      3      1 0.3333333    C12      1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  2    UKH12        GB         1    0.1667      3      1 0.3333333    C07      1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  2    UKH12        GB         1    0.1667      3      1 0.3333333    G01      1</a:t>
            </a:r>
          </a:p>
        </p:txBody>
      </p:sp>
    </p:spTree>
    <p:extLst>
      <p:ext uri="{BB962C8B-B14F-4D97-AF65-F5344CB8AC3E}">
        <p14:creationId xmlns:p14="http://schemas.microsoft.com/office/powerpoint/2010/main" val="282875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0F61-6834-4405-9D3E-18C9B5E2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incidence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A0AE-BEAA-4AEB-ADA1-5F6072D42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incidence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patents</a:t>
            </a:r>
            <a:r>
              <a:rPr lang="de-DE" dirty="0"/>
              <a:t> per </a:t>
            </a:r>
            <a:r>
              <a:rPr lang="de-DE" dirty="0" err="1"/>
              <a:t>region</a:t>
            </a:r>
            <a:r>
              <a:rPr lang="de-DE" dirty="0"/>
              <a:t> per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incidence</a:t>
            </a:r>
            <a:r>
              <a:rPr lang="de-D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de-D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regions</a:t>
            </a:r>
            <a:r>
              <a:rPr lang="de-D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de-D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industries</a:t>
            </a:r>
            <a:endParaRPr lang="de-D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region.ipc.incid.per1.tab &lt;- </a:t>
            </a:r>
            <a:r>
              <a:rPr lang="de-D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cbind.data.frame</a:t>
            </a:r>
            <a:r>
              <a:rPr lang="de-D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(Region=region.inv.per1.merged.ipc.df$Reg_code, IPC=region.inv.per1.merged.ipc.df$IPC))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Calculating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revealed</a:t>
            </a:r>
            <a:r>
              <a:rPr lang="de-DE" dirty="0"/>
              <a:t> </a:t>
            </a:r>
            <a:r>
              <a:rPr lang="de-DE" dirty="0" err="1"/>
              <a:t>comparative</a:t>
            </a:r>
            <a:r>
              <a:rPr lang="de-DE" dirty="0"/>
              <a:t> </a:t>
            </a:r>
            <a:r>
              <a:rPr lang="de-DE" dirty="0" err="1"/>
              <a:t>advantage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RCA.per1.tab &lt;- RCA(region.ipc.incid.per1.tab, </a:t>
            </a:r>
            <a:r>
              <a:rPr lang="de-D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lang="de-D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2FC45-893B-4F30-8B22-41655577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ADBA6-B0E0-4BE5-938B-79CBEC82BEFC}"/>
              </a:ext>
            </a:extLst>
          </p:cNvPr>
          <p:cNvSpPr/>
          <p:nvPr/>
        </p:nvSpPr>
        <p:spPr>
          <a:xfrm>
            <a:off x="1097280" y="319779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(region.ipc.incid.per1.tab[1:3,10:15])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IPC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Region  A45 A46 A47 A61 A62 A63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AT111   0   0   0   0   0   0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AT112   0   0   0   4   0   5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AT113   0   0   0   0   0   0</a:t>
            </a:r>
          </a:p>
        </p:txBody>
      </p:sp>
    </p:spTree>
    <p:extLst>
      <p:ext uri="{BB962C8B-B14F-4D97-AF65-F5344CB8AC3E}">
        <p14:creationId xmlns:p14="http://schemas.microsoft.com/office/powerpoint/2010/main" val="1308721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43BF-9347-4775-85C5-59932028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Knowledge </a:t>
            </a:r>
            <a:r>
              <a:rPr lang="de-DE" dirty="0" err="1"/>
              <a:t>complexity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46BD-5CC4-46F2-AA45-41E6ACBC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Calculating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KCI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EconGeo</a:t>
            </a:r>
            <a:r>
              <a:rPr lang="de-DE" dirty="0"/>
              <a:t> and </a:t>
            </a:r>
            <a:r>
              <a:rPr lang="de-DE" dirty="0" err="1"/>
              <a:t>normalising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1990 - 1994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KCI.per1.vec &lt;- KCI(RCA.per1.tab)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KCI.norm.per1.vec &lt;- (KCI.per1.vec 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(KCI.per1.vec)) /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(KCI.per1.vec)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/>
              <a:t>Identifiying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KCI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#find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lowest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techs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KCI.both.df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(KCI_per1)) %&gt;%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(5, KCI_per1) </a:t>
            </a:r>
          </a:p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KCI.both.df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(KCI_per2)) %&gt;%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(5, KCI_per2)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749E5-A04F-4A29-863D-E19FF03D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3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19D8-0FFE-4DBD-8C14-65EA976B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 Knowledge </a:t>
            </a:r>
            <a:r>
              <a:rPr lang="de-DE" dirty="0" err="1"/>
              <a:t>complexity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9708-4A3C-4B23-B8B4-A7F9D812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5169296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KCI.both.df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(KCI_per1)) %&gt;%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(5, KCI_per1) 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KCI_per1 NUTS_ID   KCI_per2   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 1.457027   RO421 -0.1637907 -1.6208174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 1.439762   PL331  0.2582295 -1.1815324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 1.433461   BGZZZ -1.8745144 -3.3079750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 1.433461   FR930  0.8170734 -0.6163872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 1.298570   DE401 -0.9023680 -2.2009383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KCI.both.df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(KCI_per2)) %&gt;%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(5, KCI_per2)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KCI_per1 NUTS_ID KCI_per2  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 1.1361455   DE262 1.624995 0.4888499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 0.8600833   DEA18 1.413050 0.5529668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 0.5679159   DE124 1.412022 0.8441058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 0.8675223   AT121 1.390644 0.5231218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 0.5403042   DE266 1.372344 0.8320395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20D6A-A793-4F32-B3ED-AECCB632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00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32A6-66D3-4CD4-9639-ABFB3CC0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 Technological </a:t>
            </a:r>
            <a:r>
              <a:rPr lang="de-DE" dirty="0" err="1"/>
              <a:t>complexity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0449-6BFB-4AA9-8E23-E06CEE4CA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 TCI.norm.per1.df %&gt;%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(TCI)) %&gt;%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(5, TCI)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TCI IPC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 5.037173 C07 ORGANIC CHEMISTRY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2 3.729833 A61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Medical or veterinary science; Hygiene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3 3.301061 B82 Nano-technology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4 2.964033 C12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Biochemistry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5 2.244586 C08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macromolecular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 TCI.norm.per2.df %&gt;%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(TCI)) %&gt;%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(5, TCI)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TCI IPC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 1.552935 B24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Grinding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Polishing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2 1.520437 F15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Hydraulics or pneumatics in general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3 1.511135 B25 </a:t>
            </a:r>
            <a:r>
              <a:rPr lang="en-US" dirty="0"/>
              <a:t>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Hand tools; Portable power-driven tools; </a:t>
            </a:r>
            <a:endParaRPr lang="de-DE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4 1.480386 C21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Metallurgy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5 1.442411 B23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F89CD-5A0D-46A9-972B-7CB4A2CA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004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19E87-5207-4596-962E-928776A9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BD03EE-B256-46B7-B2EA-BC976CBF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23" y="128728"/>
            <a:ext cx="9298128" cy="49472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A7180-62D4-42CE-997B-B06CAB2308A0}"/>
              </a:ext>
            </a:extLst>
          </p:cNvPr>
          <p:cNvSpPr txBox="1"/>
          <p:nvPr/>
        </p:nvSpPr>
        <p:spPr>
          <a:xfrm>
            <a:off x="1073790" y="5213870"/>
            <a:ext cx="10461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scatter.kci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KCI.both.df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(x=KCI.both.df$KCI_per1, y=KCI.both.df$KCI_per2)) +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"KCI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1", y = "KCI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2", title = "KCI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+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plot.title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element_text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hjust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0.5)) +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geom_hline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yintercept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dashed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1.5) +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geom_vline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xintercept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dotted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1.5)</a:t>
            </a:r>
          </a:p>
        </p:txBody>
      </p:sp>
    </p:spTree>
    <p:extLst>
      <p:ext uri="{BB962C8B-B14F-4D97-AF65-F5344CB8AC3E}">
        <p14:creationId xmlns:p14="http://schemas.microsoft.com/office/powerpoint/2010/main" val="415426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A9992B-6BDA-47E6-8EE0-0C270E4F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2B965E-279B-4F23-9C33-0A42F887D1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820737"/>
          </a:xfrm>
        </p:spPr>
        <p:txBody>
          <a:bodyPr/>
          <a:lstStyle/>
          <a:p>
            <a:r>
              <a:rPr lang="de-DE" dirty="0" err="1"/>
              <a:t>Without</a:t>
            </a:r>
            <a:r>
              <a:rPr lang="de-DE" dirty="0"/>
              <a:t> KCI </a:t>
            </a:r>
            <a:r>
              <a:rPr lang="de-DE" dirty="0" err="1"/>
              <a:t>period</a:t>
            </a:r>
            <a:r>
              <a:rPr lang="de-DE" dirty="0"/>
              <a:t> 1 &lt; -2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176A0-B2B8-45BA-80E9-13ED74E5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94" y="1107348"/>
            <a:ext cx="9459572" cy="503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4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C3D30F-8979-487E-89A1-7F62E40B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KCI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9BCD0-64C7-4DF3-AB2E-9F585028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KCI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 1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 2 </a:t>
            </a:r>
            <a:r>
              <a:rPr lang="de-DE" dirty="0" err="1"/>
              <a:t>follows</a:t>
            </a:r>
            <a:r>
              <a:rPr lang="de-DE" dirty="0"/>
              <a:t> a </a:t>
            </a:r>
            <a:r>
              <a:rPr lang="de-DE" dirty="0" err="1"/>
              <a:t>slight</a:t>
            </a:r>
            <a:r>
              <a:rPr lang="de-DE" dirty="0"/>
              <a:t> „S“ </a:t>
            </a:r>
            <a:r>
              <a:rPr lang="de-DE" dirty="0" err="1"/>
              <a:t>curve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in </a:t>
            </a:r>
            <a:r>
              <a:rPr lang="de-DE" dirty="0" err="1"/>
              <a:t>period</a:t>
            </a:r>
            <a:r>
              <a:rPr lang="de-DE" dirty="0"/>
              <a:t> 1 </a:t>
            </a:r>
            <a:r>
              <a:rPr lang="de-DE" dirty="0" err="1"/>
              <a:t>caught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but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in </a:t>
            </a:r>
            <a:r>
              <a:rPr lang="de-DE" dirty="0" err="1"/>
              <a:t>period</a:t>
            </a:r>
            <a:r>
              <a:rPr lang="de-DE" dirty="0"/>
              <a:t> 1 lost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(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unvertainty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Shows a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production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0264E6-4D6D-469C-8335-6D4928D5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</a:p>
        </p:txBody>
      </p:sp>
    </p:spTree>
    <p:extLst>
      <p:ext uri="{BB962C8B-B14F-4D97-AF65-F5344CB8AC3E}">
        <p14:creationId xmlns:p14="http://schemas.microsoft.com/office/powerpoint/2010/main" val="2975545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49A40-982E-4437-A311-7DA1C284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E5598-1AF4-4F90-9B57-C92A188DC269}"/>
              </a:ext>
            </a:extLst>
          </p:cNvPr>
          <p:cNvSpPr/>
          <p:nvPr/>
        </p:nvSpPr>
        <p:spPr>
          <a:xfrm>
            <a:off x="638396" y="5324466"/>
            <a:ext cx="87636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map_per1 &lt;-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geom_polygon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map_data_per1,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KCI_quantiles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x =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NULL, y = NULL, title = "KCI 1990 - 1994") +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scale_fill_viridis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discrete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na.value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-1) +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plot.title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element_text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hjust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0.5))</a:t>
            </a:r>
          </a:p>
          <a:p>
            <a:r>
              <a:rPr lang="de-DE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91545-75D7-4BF6-8DDB-8FF57B54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37" y="54215"/>
            <a:ext cx="9463499" cy="503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6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8D19-FFC4-4E3C-BF39-9E90B3F7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6EFB-0A26-49D5-BEAE-3BC26B999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economies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sub-national </a:t>
            </a:r>
            <a:r>
              <a:rPr lang="de-DE" dirty="0" err="1"/>
              <a:t>regions</a:t>
            </a:r>
            <a:r>
              <a:rPr lang="de-DE" dirty="0"/>
              <a:t>, </a:t>
            </a:r>
            <a:r>
              <a:rPr lang="en-US" dirty="0"/>
              <a:t>the production of </a:t>
            </a:r>
            <a:r>
              <a:rPr lang="en-US" i="1" dirty="0"/>
              <a:t>complex</a:t>
            </a:r>
            <a:r>
              <a:rPr lang="en-US" dirty="0"/>
              <a:t>, unique and </a:t>
            </a:r>
            <a:r>
              <a:rPr lang="en-US" i="1" dirty="0"/>
              <a:t>tacit </a:t>
            </a:r>
            <a:r>
              <a:rPr lang="en-US" dirty="0"/>
              <a:t>knowledge is necessary to uphold their competitive advantage</a:t>
            </a:r>
          </a:p>
          <a:p>
            <a:endParaRPr lang="en-US" dirty="0"/>
          </a:p>
          <a:p>
            <a:r>
              <a:rPr lang="en-US" dirty="0"/>
              <a:t>problem is that the quality of knowledge is not easily measured </a:t>
            </a:r>
          </a:p>
          <a:p>
            <a:pPr lvl="1"/>
            <a:r>
              <a:rPr lang="en-US" dirty="0"/>
              <a:t>Knowledge capital or knowledge base is usually proxied by patents applications per inhabitant or per worker</a:t>
            </a:r>
          </a:p>
          <a:p>
            <a:pPr lvl="1"/>
            <a:endParaRPr lang="en-US" dirty="0"/>
          </a:p>
          <a:p>
            <a:r>
              <a:rPr lang="en-US" dirty="0"/>
              <a:t>scholars rely on patent data to study knowledge production</a:t>
            </a:r>
          </a:p>
          <a:p>
            <a:pPr lvl="1"/>
            <a:r>
              <a:rPr lang="en-US" dirty="0"/>
              <a:t>patents are a good proxy for knowledge production and innovation at the regional level.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819B8-7834-4438-93CC-88154A7B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82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B769E8-95A7-463B-BDF5-19883469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E641F-2071-4734-B91C-AE896F6FD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65" y="322194"/>
            <a:ext cx="10250875" cy="54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70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BD4210-44C5-4856-9D69-C3CBEB1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KCI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0961E-A34F-4D1C-B5E7-7595FD32E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has</a:t>
            </a:r>
            <a:r>
              <a:rPr lang="de-DE" dirty="0"/>
              <a:t> not </a:t>
            </a:r>
            <a:r>
              <a:rPr lang="de-DE" dirty="0" err="1"/>
              <a:t>visibly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much</a:t>
            </a:r>
            <a:endParaRPr lang="de-DE" dirty="0"/>
          </a:p>
          <a:p>
            <a:pPr lvl="1"/>
            <a:r>
              <a:rPr lang="de-DE" dirty="0"/>
              <a:t>Central and Northern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complex</a:t>
            </a:r>
            <a:endParaRPr lang="de-DE" dirty="0"/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,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But,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KCI </a:t>
            </a:r>
            <a:r>
              <a:rPr lang="de-DE" dirty="0" err="1"/>
              <a:t>show</a:t>
            </a:r>
            <a:r>
              <a:rPr lang="de-DE" dirty="0"/>
              <a:t> different </a:t>
            </a:r>
            <a:r>
              <a:rPr lang="de-DE" dirty="0" err="1"/>
              <a:t>picture</a:t>
            </a:r>
            <a:endParaRPr lang="de-DE" dirty="0"/>
          </a:p>
          <a:p>
            <a:pPr lvl="1"/>
            <a:r>
              <a:rPr lang="de-DE" dirty="0" err="1"/>
              <a:t>Easter</a:t>
            </a:r>
            <a:r>
              <a:rPr lang="de-DE" dirty="0"/>
              <a:t> and Southern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visibly</a:t>
            </a:r>
            <a:r>
              <a:rPr lang="de-DE" dirty="0"/>
              <a:t> </a:t>
            </a:r>
            <a:r>
              <a:rPr lang="de-DE" dirty="0" err="1"/>
              <a:t>caught</a:t>
            </a:r>
            <a:r>
              <a:rPr lang="de-DE" dirty="0"/>
              <a:t> </a:t>
            </a:r>
            <a:r>
              <a:rPr lang="de-DE" dirty="0" err="1"/>
              <a:t>up</a:t>
            </a:r>
            <a:endParaRPr lang="de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799B38-97A8-4D5B-8655-598A634F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</a:p>
        </p:txBody>
      </p:sp>
    </p:spTree>
    <p:extLst>
      <p:ext uri="{BB962C8B-B14F-4D97-AF65-F5344CB8AC3E}">
        <p14:creationId xmlns:p14="http://schemas.microsoft.com/office/powerpoint/2010/main" val="2700279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0FF57-DBE3-4327-AF70-94121CA9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88741-73DA-422D-9065-B94C963A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52" y="301557"/>
            <a:ext cx="10381078" cy="552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35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A0E0-31E0-4385-A1BE-2B4D9168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45AD-440A-451F-8102-B58A5C496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Knowledge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a </a:t>
            </a:r>
            <a:r>
              <a:rPr lang="de-DE" dirty="0" err="1"/>
              <a:t>stable</a:t>
            </a:r>
            <a:r>
              <a:rPr lang="de-DE" dirty="0"/>
              <a:t>,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tendencies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catching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lacking</a:t>
            </a:r>
            <a:r>
              <a:rPr lang="de-DE" dirty="0"/>
              <a:t> </a:t>
            </a:r>
            <a:r>
              <a:rPr lang="de-DE" dirty="0" err="1"/>
              <a:t>regions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Limitations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Problems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shapefiles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, so not all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(but KCI </a:t>
            </a:r>
            <a:r>
              <a:rPr lang="de-DE" dirty="0" err="1"/>
              <a:t>calculated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/>
              <a:t>Further </a:t>
            </a:r>
            <a:r>
              <a:rPr lang="de-DE" dirty="0" err="1"/>
              <a:t>work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Refine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regional </a:t>
            </a:r>
            <a:r>
              <a:rPr lang="de-DE" dirty="0" err="1"/>
              <a:t>level</a:t>
            </a:r>
            <a:r>
              <a:rPr lang="de-DE" dirty="0"/>
              <a:t> and IPC </a:t>
            </a:r>
            <a:r>
              <a:rPr lang="de-DE" dirty="0" err="1"/>
              <a:t>classes</a:t>
            </a:r>
            <a:r>
              <a:rPr lang="de-DE" dirty="0"/>
              <a:t> and time </a:t>
            </a:r>
            <a:r>
              <a:rPr lang="de-DE" dirty="0" err="1"/>
              <a:t>periods</a:t>
            </a:r>
            <a:endParaRPr lang="de-DE" dirty="0"/>
          </a:p>
          <a:p>
            <a:pPr lvl="1"/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a </a:t>
            </a:r>
            <a:r>
              <a:rPr lang="de-DE" dirty="0" err="1"/>
              <a:t>meaningful</a:t>
            </a:r>
            <a:r>
              <a:rPr lang="de-DE" dirty="0"/>
              <a:t> maximum </a:t>
            </a:r>
            <a:r>
              <a:rPr lang="de-DE" dirty="0" err="1"/>
              <a:t>spanning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visualise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CD21B-E50F-4F02-8277-F49C5DF9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499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BDF3-CC8E-4F9D-84C2-E97C3F92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608EF-BAF7-4DB2-BBD9-107DD361E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Hidalgo and Hausmann (2009) </a:t>
            </a:r>
            <a:r>
              <a:rPr lang="de-DE" dirty="0" err="1"/>
              <a:t>developed</a:t>
            </a:r>
            <a:r>
              <a:rPr lang="de-DE" dirty="0"/>
              <a:t> an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countries and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1"/>
            <a:r>
              <a:rPr lang="de-DE" dirty="0" err="1"/>
              <a:t>Inspired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economic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complexity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quantified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en-US" dirty="0"/>
              <a:t>interplay of diversity and the uniqueness of product classes exported by countries </a:t>
            </a:r>
          </a:p>
          <a:p>
            <a:pPr lvl="1"/>
            <a:r>
              <a:rPr lang="en-US" dirty="0"/>
              <a:t>Based on the bipartite Country - Product group network inferred from export data</a:t>
            </a:r>
          </a:p>
          <a:p>
            <a:pPr lvl="1"/>
            <a:r>
              <a:rPr lang="en-US" dirty="0"/>
              <a:t>Economic complexity index then measures the apparent ability of exporting rare (non-ubiquitous) product groups in the system of countries </a:t>
            </a:r>
          </a:p>
          <a:p>
            <a:pPr lvl="1"/>
            <a:r>
              <a:rPr lang="en-US" dirty="0"/>
              <a:t>Countries that have a high economic complexity are thought to have a competitive edge in global competition because they export product classes that cannot easily be exported by countries </a:t>
            </a:r>
            <a:br>
              <a:rPr lang="en-US" dirty="0"/>
            </a:b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ADB25-DF3D-4DE0-A704-4CCE0477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896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1351-8850-424B-A67A-A911BA31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Knowledge </a:t>
            </a:r>
            <a:r>
              <a:rPr lang="de-DE" dirty="0" err="1"/>
              <a:t>production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A34E-9B83-4216-95F3-F02CCC459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Balland</a:t>
            </a:r>
            <a:r>
              <a:rPr lang="de-DE" dirty="0"/>
              <a:t> and </a:t>
            </a:r>
            <a:r>
              <a:rPr lang="de-DE" dirty="0" err="1"/>
              <a:t>Rigby</a:t>
            </a:r>
            <a:r>
              <a:rPr lang="de-DE" dirty="0"/>
              <a:t> (2017)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notion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exports</a:t>
            </a:r>
            <a:r>
              <a:rPr lang="de-DE" dirty="0"/>
              <a:t> and US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countries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Knowledge </a:t>
            </a:r>
            <a:r>
              <a:rPr lang="de-DE" dirty="0" err="1"/>
              <a:t>complexity</a:t>
            </a:r>
            <a:r>
              <a:rPr lang="de-DE" dirty="0"/>
              <a:t> </a:t>
            </a:r>
          </a:p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bipartite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–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patent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calculcate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and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reflection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Hidalgo and Hausmann</a:t>
            </a:r>
          </a:p>
          <a:p>
            <a:pPr marL="201168" lvl="1" indent="0">
              <a:buNone/>
            </a:pPr>
            <a:br>
              <a:rPr lang="de-DE" dirty="0"/>
            </a:br>
            <a:r>
              <a:rPr lang="de-DE" dirty="0"/>
              <a:t>Source: </a:t>
            </a:r>
            <a:r>
              <a:rPr lang="de-DE" dirty="0" err="1"/>
              <a:t>Balland</a:t>
            </a:r>
            <a:r>
              <a:rPr lang="de-DE" dirty="0"/>
              <a:t> and </a:t>
            </a:r>
            <a:r>
              <a:rPr lang="de-DE" dirty="0" err="1"/>
              <a:t>Rigby</a:t>
            </a:r>
            <a:r>
              <a:rPr lang="de-DE" dirty="0"/>
              <a:t> (2017)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14C04-D036-4B96-AD6E-5438684F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033" y="3643751"/>
            <a:ext cx="5903271" cy="257252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0E6AF-BC5E-4CE7-94B0-1E6457F3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94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9920-7A31-4EE5-9D76-2A81D493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Questions – so </a:t>
            </a:r>
            <a:r>
              <a:rPr lang="de-DE" dirty="0" err="1"/>
              <a:t>far</a:t>
            </a:r>
            <a:r>
              <a:rPr lang="de-D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78CB-6D27-49FC-B088-95FC1BF4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Knowledge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(KCI) </a:t>
            </a:r>
            <a:r>
              <a:rPr lang="de-DE" dirty="0" err="1"/>
              <a:t>for</a:t>
            </a:r>
            <a:r>
              <a:rPr lang="de-DE" dirty="0"/>
              <a:t> European NUTS3 </a:t>
            </a:r>
            <a:r>
              <a:rPr lang="de-DE" dirty="0" err="1"/>
              <a:t>regions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Identify</a:t>
            </a:r>
            <a:r>
              <a:rPr lang="de-DE" dirty="0"/>
              <a:t> top </a:t>
            </a:r>
            <a:r>
              <a:rPr lang="de-DE" dirty="0" err="1"/>
              <a:t>regions</a:t>
            </a:r>
            <a:r>
              <a:rPr lang="de-DE" dirty="0"/>
              <a:t> and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KCI</a:t>
            </a:r>
          </a:p>
          <a:p>
            <a:endParaRPr lang="de-DE" dirty="0"/>
          </a:p>
          <a:p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and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  <a:p>
            <a:endParaRPr lang="de-DE" dirty="0"/>
          </a:p>
          <a:p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in European sub-national </a:t>
            </a:r>
            <a:r>
              <a:rPr lang="de-DE" dirty="0" err="1"/>
              <a:t>regions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61CA3-0509-47C3-8924-EA1D76F6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52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2B41-3DD4-4E7A-A3D7-1C02E2B3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Knowledge </a:t>
            </a:r>
            <a:r>
              <a:rPr lang="de-DE" dirty="0" err="1"/>
              <a:t>Complexity</a:t>
            </a:r>
            <a:r>
              <a:rPr lang="de-D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2D4F-51D7-4D7F-BD53-8AC15F55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Using</a:t>
            </a:r>
            <a:r>
              <a:rPr lang="de-DE" dirty="0"/>
              <a:t> 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a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 err="1"/>
              <a:t>R</a:t>
            </a:r>
            <a:r>
              <a:rPr lang="de-DE" dirty="0" err="1"/>
              <a:t>evealed</a:t>
            </a:r>
            <a:r>
              <a:rPr lang="de-DE" dirty="0"/>
              <a:t> </a:t>
            </a:r>
            <a:r>
              <a:rPr lang="de-DE" b="1" dirty="0"/>
              <a:t>T</a:t>
            </a:r>
            <a:r>
              <a:rPr lang="de-DE" dirty="0"/>
              <a:t>echnological </a:t>
            </a:r>
            <a:r>
              <a:rPr lang="de-DE" b="1" dirty="0"/>
              <a:t>A</a:t>
            </a:r>
            <a:r>
              <a:rPr lang="de-DE" dirty="0"/>
              <a:t>dvantage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analogous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RCA in </a:t>
            </a:r>
            <a:r>
              <a:rPr lang="de-DE" dirty="0" err="1"/>
              <a:t>trade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  <a:p>
            <a:pPr lvl="1"/>
            <a:r>
              <a:rPr lang="de-DE" dirty="0"/>
              <a:t>A </a:t>
            </a:r>
            <a:r>
              <a:rPr lang="de-DE" dirty="0" err="1"/>
              <a:t>region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revealed</a:t>
            </a:r>
            <a:r>
              <a:rPr lang="de-DE" dirty="0"/>
              <a:t> </a:t>
            </a:r>
            <a:r>
              <a:rPr lang="de-DE" dirty="0" err="1"/>
              <a:t>technological</a:t>
            </a:r>
            <a:r>
              <a:rPr lang="de-DE" dirty="0"/>
              <a:t> </a:t>
            </a:r>
            <a:r>
              <a:rPr lang="de-DE" dirty="0" err="1"/>
              <a:t>advantage</a:t>
            </a:r>
            <a:r>
              <a:rPr lang="de-DE" dirty="0"/>
              <a:t> in a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patents</a:t>
            </a:r>
            <a:r>
              <a:rPr lang="de-DE" dirty="0"/>
              <a:t> </a:t>
            </a:r>
            <a:r>
              <a:rPr lang="de-DE" dirty="0" err="1"/>
              <a:t>produced</a:t>
            </a:r>
            <a:r>
              <a:rPr lang="de-DE" dirty="0"/>
              <a:t> in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region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all </a:t>
            </a:r>
            <a:r>
              <a:rPr lang="de-DE" dirty="0" err="1"/>
              <a:t>regions</a:t>
            </a:r>
            <a:endParaRPr lang="de-DE" dirty="0"/>
          </a:p>
          <a:p>
            <a:pPr lvl="1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Matrix „M“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region</a:t>
            </a:r>
            <a:r>
              <a:rPr lang="de-DE" dirty="0"/>
              <a:t> x </a:t>
            </a:r>
            <a:r>
              <a:rPr lang="de-DE" dirty="0" err="1"/>
              <a:t>technology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reflection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Diversity</a:t>
            </a:r>
            <a:r>
              <a:rPr lang="de-DE" dirty="0"/>
              <a:t> =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techn.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region</a:t>
            </a:r>
            <a:r>
              <a:rPr lang="de-DE" dirty="0"/>
              <a:t> c </a:t>
            </a:r>
            <a:r>
              <a:rPr lang="de-DE" dirty="0" err="1"/>
              <a:t>has</a:t>
            </a:r>
            <a:r>
              <a:rPr lang="de-DE" dirty="0"/>
              <a:t> RCA in</a:t>
            </a:r>
          </a:p>
          <a:p>
            <a:pPr lvl="1"/>
            <a:r>
              <a:rPr lang="de-DE" dirty="0" err="1"/>
              <a:t>Ubiquity</a:t>
            </a:r>
            <a:r>
              <a:rPr lang="de-DE" dirty="0"/>
              <a:t> =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RCA in techn. </a:t>
            </a:r>
            <a:r>
              <a:rPr lang="de-DE" dirty="0" err="1"/>
              <a:t>class</a:t>
            </a:r>
            <a:r>
              <a:rPr lang="de-DE" dirty="0"/>
              <a:t> i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and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sequentially</a:t>
            </a:r>
            <a:r>
              <a:rPr lang="de-DE" dirty="0"/>
              <a:t> </a:t>
            </a: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diversity</a:t>
            </a:r>
            <a:r>
              <a:rPr lang="de-DE" dirty="0"/>
              <a:t> and </a:t>
            </a:r>
            <a:r>
              <a:rPr lang="de-DE" dirty="0" err="1"/>
              <a:t>ubiquity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over</a:t>
            </a:r>
            <a:r>
              <a:rPr lang="de-DE" dirty="0"/>
              <a:t> n </a:t>
            </a:r>
            <a:r>
              <a:rPr lang="de-DE" dirty="0" err="1"/>
              <a:t>iterations</a:t>
            </a:r>
            <a:endParaRPr lang="de-DE" dirty="0"/>
          </a:p>
          <a:p>
            <a:pPr marL="201168" lvl="1" indent="0">
              <a:buNone/>
            </a:pPr>
            <a:br>
              <a:rPr lang="de-DE" dirty="0"/>
            </a:br>
            <a:r>
              <a:rPr lang="de-DE" dirty="0"/>
              <a:t>Source:  </a:t>
            </a:r>
            <a:r>
              <a:rPr lang="de-DE" dirty="0" err="1"/>
              <a:t>Balland</a:t>
            </a:r>
            <a:r>
              <a:rPr lang="de-DE" dirty="0"/>
              <a:t> and </a:t>
            </a:r>
            <a:r>
              <a:rPr lang="de-DE" dirty="0" err="1"/>
              <a:t>Rigby</a:t>
            </a:r>
            <a:r>
              <a:rPr lang="de-DE" dirty="0"/>
              <a:t> (2017)</a:t>
            </a:r>
          </a:p>
          <a:p>
            <a:pPr lvl="1"/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4DBB7-8D8F-4F61-8A76-B82D6642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64D0B-CF66-4DB3-910E-5019BCFE4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699" y="3152978"/>
            <a:ext cx="2466975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1A49FA-3099-4E9F-8DD4-9BB46C6B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456" y="3910961"/>
            <a:ext cx="2286000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0F3AE5-38B7-47BF-9A27-62F0E3523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699" y="4826852"/>
            <a:ext cx="2819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7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E7FB-3DFF-4CBA-BB38-A2C1B84D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7232-150D-4A4B-AF90-BDC7AD18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Patent data from REGPAT database of the OECD </a:t>
            </a:r>
          </a:p>
          <a:p>
            <a:r>
              <a:rPr lang="de-DE" dirty="0" err="1"/>
              <a:t>contains</a:t>
            </a:r>
            <a:r>
              <a:rPr lang="de-DE" dirty="0"/>
              <a:t> patent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E</a:t>
            </a:r>
            <a:r>
              <a:rPr lang="de-DE" dirty="0"/>
              <a:t>uropean </a:t>
            </a:r>
            <a:r>
              <a:rPr lang="de-DE" b="1" dirty="0"/>
              <a:t>P</a:t>
            </a:r>
            <a:r>
              <a:rPr lang="de-DE" dirty="0"/>
              <a:t>atent </a:t>
            </a:r>
            <a:r>
              <a:rPr lang="de-DE" b="1" dirty="0"/>
              <a:t>O</a:t>
            </a:r>
            <a:r>
              <a:rPr lang="de-DE" dirty="0"/>
              <a:t>ffice </a:t>
            </a:r>
          </a:p>
          <a:p>
            <a:r>
              <a:rPr lang="de-DE" dirty="0"/>
              <a:t>Associated </a:t>
            </a:r>
            <a:r>
              <a:rPr lang="de-DE" dirty="0" err="1"/>
              <a:t>with</a:t>
            </a:r>
            <a:r>
              <a:rPr lang="de-DE" dirty="0"/>
              <a:t> NUTS 3 </a:t>
            </a:r>
            <a:r>
              <a:rPr lang="de-DE" dirty="0" err="1"/>
              <a:t>region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inventor</a:t>
            </a:r>
            <a:endParaRPr lang="de-DE" dirty="0"/>
          </a:p>
          <a:p>
            <a:r>
              <a:rPr lang="de-DE" dirty="0"/>
              <a:t>Time </a:t>
            </a:r>
            <a:r>
              <a:rPr lang="de-DE" dirty="0" err="1"/>
              <a:t>frame</a:t>
            </a:r>
            <a:r>
              <a:rPr lang="de-DE" dirty="0"/>
              <a:t>: 1990 </a:t>
            </a:r>
            <a:r>
              <a:rPr lang="de-DE" dirty="0" err="1"/>
              <a:t>to</a:t>
            </a:r>
            <a:r>
              <a:rPr lang="de-DE" dirty="0"/>
              <a:t> 2011 </a:t>
            </a:r>
          </a:p>
          <a:p>
            <a:r>
              <a:rPr lang="en-US" dirty="0"/>
              <a:t>EU 28 countries plus Switzerland and Norway </a:t>
            </a:r>
          </a:p>
          <a:p>
            <a:r>
              <a:rPr lang="en-US" dirty="0"/>
              <a:t>1,175,764 patents</a:t>
            </a:r>
          </a:p>
          <a:p>
            <a:r>
              <a:rPr lang="en-US" dirty="0"/>
              <a:t>Technological classification until the IPC group level</a:t>
            </a:r>
          </a:p>
          <a:p>
            <a:pPr marL="0" indent="0">
              <a:buNone/>
            </a:pPr>
            <a:br>
              <a:rPr lang="en-US" dirty="0"/>
            </a:br>
            <a:br>
              <a:rPr lang="de-DE" dirty="0"/>
            </a:br>
            <a:br>
              <a:rPr lang="en-US" dirty="0"/>
            </a:b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DBAB5-F60F-431A-AB0D-D57141A2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36ED0C-16E9-4AAB-BC62-FA71E048C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00" y="4800277"/>
            <a:ext cx="7253489" cy="204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E8AD-2E3A-4E61-9698-2534AA51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Notable</a:t>
            </a:r>
            <a:r>
              <a:rPr lang="de-DE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CE76-FFB3-49E9-8313-7F62C7A27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dplyr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management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devtools</a:t>
            </a:r>
            <a:r>
              <a:rPr lang="de-DE" dirty="0">
                <a:sym typeface="Wingdings" panose="05000000000000000000" pitchFamily="2" charset="2"/>
              </a:rPr>
              <a:t>“ „</a:t>
            </a:r>
            <a:r>
              <a:rPr lang="de-DE" dirty="0" err="1">
                <a:sym typeface="Wingdings" panose="05000000000000000000" pitchFamily="2" charset="2"/>
              </a:rPr>
              <a:t>EconGeo</a:t>
            </a:r>
            <a:r>
              <a:rPr lang="de-DE" dirty="0">
                <a:sym typeface="Wingdings" panose="05000000000000000000" pitchFamily="2" charset="2"/>
              </a:rPr>
              <a:t>“ 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calculate</a:t>
            </a:r>
            <a:r>
              <a:rPr lang="de-DE" dirty="0">
                <a:sym typeface="Wingdings" panose="05000000000000000000" pitchFamily="2" charset="2"/>
              </a:rPr>
              <a:t> ECI and RCA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ggmap</a:t>
            </a:r>
            <a:r>
              <a:rPr lang="de-DE" dirty="0">
                <a:sym typeface="Wingdings" panose="05000000000000000000" pitchFamily="2" charset="2"/>
              </a:rPr>
              <a:t>“, „</a:t>
            </a:r>
            <a:r>
              <a:rPr lang="de-DE" dirty="0" err="1">
                <a:sym typeface="Wingdings" panose="05000000000000000000" pitchFamily="2" charset="2"/>
              </a:rPr>
              <a:t>maptools</a:t>
            </a:r>
            <a:r>
              <a:rPr lang="de-DE" dirty="0">
                <a:sym typeface="Wingdings" panose="05000000000000000000" pitchFamily="2" charset="2"/>
              </a:rPr>
              <a:t>“, „</a:t>
            </a:r>
            <a:r>
              <a:rPr lang="de-DE" dirty="0" err="1">
                <a:sym typeface="Wingdings" panose="05000000000000000000" pitchFamily="2" charset="2"/>
              </a:rPr>
              <a:t>rgdal</a:t>
            </a:r>
            <a:r>
              <a:rPr lang="de-DE" dirty="0">
                <a:sym typeface="Wingdings" panose="05000000000000000000" pitchFamily="2" charset="2"/>
              </a:rPr>
              <a:t>“, „</a:t>
            </a:r>
            <a:r>
              <a:rPr lang="de-DE" dirty="0" err="1">
                <a:sym typeface="Wingdings" panose="05000000000000000000" pitchFamily="2" charset="2"/>
              </a:rPr>
              <a:t>viridis</a:t>
            </a:r>
            <a:r>
              <a:rPr lang="de-DE" dirty="0">
                <a:sym typeface="Wingdings" panose="05000000000000000000" pitchFamily="2" charset="2"/>
              </a:rPr>
              <a:t>“ 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create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dataframes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shapefile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create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choropleth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maps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C8D53-FF52-4405-99D1-85A40578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39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DDBF-D1CD-440F-94BA-1E891895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handling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8FCF9-2EF0-4FE2-8C53-0AC8D9B2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patent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  <a:p>
            <a:r>
              <a:rPr lang="de-DE" dirty="0" err="1"/>
              <a:t>Problematic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patent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One</a:t>
            </a:r>
            <a:r>
              <a:rPr lang="de-DE" dirty="0"/>
              <a:t> patent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 in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inventor</a:t>
            </a:r>
            <a:r>
              <a:rPr lang="de-DE" dirty="0"/>
              <a:t> </a:t>
            </a:r>
            <a:r>
              <a:rPr lang="de-DE" dirty="0" err="1"/>
              <a:t>listed</a:t>
            </a:r>
            <a:r>
              <a:rPr lang="de-DE" dirty="0"/>
              <a:t> and </a:t>
            </a:r>
            <a:r>
              <a:rPr lang="de-DE" dirty="0" err="1"/>
              <a:t>belongs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IPC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One</a:t>
            </a:r>
            <a:r>
              <a:rPr lang="de-DE" dirty="0"/>
              <a:t> patent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summed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all </a:t>
            </a:r>
            <a:r>
              <a:rPr lang="de-DE" dirty="0" err="1"/>
              <a:t>dimensions</a:t>
            </a:r>
            <a:r>
              <a:rPr lang="de-DE" dirty="0"/>
              <a:t> (</a:t>
            </a:r>
            <a:r>
              <a:rPr lang="de-DE" dirty="0" err="1"/>
              <a:t>fractional</a:t>
            </a:r>
            <a:r>
              <a:rPr lang="de-DE" dirty="0"/>
              <a:t> </a:t>
            </a:r>
            <a:r>
              <a:rPr lang="de-DE" dirty="0" err="1"/>
              <a:t>counting</a:t>
            </a:r>
            <a:r>
              <a:rPr lang="de-DE" dirty="0"/>
              <a:t>)</a:t>
            </a:r>
          </a:p>
          <a:p>
            <a:r>
              <a:rPr lang="de-DE" dirty="0" err="1"/>
              <a:t>Dplyr</a:t>
            </a:r>
            <a:r>
              <a:rPr lang="de-DE" dirty="0"/>
              <a:t> was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merging</a:t>
            </a:r>
            <a:r>
              <a:rPr lang="de-DE" dirty="0"/>
              <a:t> different </a:t>
            </a:r>
            <a:r>
              <a:rPr lang="de-DE" dirty="0" err="1"/>
              <a:t>data.frames</a:t>
            </a:r>
            <a:r>
              <a:rPr lang="de-DE" dirty="0"/>
              <a:t> </a:t>
            </a:r>
          </a:p>
          <a:p>
            <a:r>
              <a:rPr lang="de-DE" dirty="0" err="1"/>
              <a:t>Example</a:t>
            </a:r>
            <a:r>
              <a:rPr lang="de-DE" dirty="0"/>
              <a:t>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#cut all that is not in the sample area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year.tech.cut.df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year.tech.cut.df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filter(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Appln_id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%in%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region.inv.df$Appln_id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F9367-A638-4BCB-B4EE-CE2B5081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ADAR Project – Nico Pintar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6595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2156</Words>
  <Application>Microsoft Office PowerPoint</Application>
  <PresentationFormat>Widescreen</PresentationFormat>
  <Paragraphs>203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Retrospect</vt:lpstr>
      <vt:lpstr>Knowledge Complexity of European Regions</vt:lpstr>
      <vt:lpstr>Motivation</vt:lpstr>
      <vt:lpstr>Motivation</vt:lpstr>
      <vt:lpstr>Application to Knowledge production</vt:lpstr>
      <vt:lpstr>Research Questions – so far </vt:lpstr>
      <vt:lpstr>Knowledge Complexity </vt:lpstr>
      <vt:lpstr>My data</vt:lpstr>
      <vt:lpstr>Notable Packages</vt:lpstr>
      <vt:lpstr>Data handling</vt:lpstr>
      <vt:lpstr>Data handling</vt:lpstr>
      <vt:lpstr>Data handling</vt:lpstr>
      <vt:lpstr>The incidence matrix M</vt:lpstr>
      <vt:lpstr>Knowledge complexity</vt:lpstr>
      <vt:lpstr>Top Knowledge complexity</vt:lpstr>
      <vt:lpstr>Top Technological complexity</vt:lpstr>
      <vt:lpstr>PowerPoint Presentation</vt:lpstr>
      <vt:lpstr>Without KCI period 1 &lt; -2 </vt:lpstr>
      <vt:lpstr>KCI Development</vt:lpstr>
      <vt:lpstr>PowerPoint Presentation</vt:lpstr>
      <vt:lpstr>PowerPoint Presentation</vt:lpstr>
      <vt:lpstr>KCI spatial development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Complexity of European Regions</dc:title>
  <dc:creator>Pintar Nico</dc:creator>
  <cp:lastModifiedBy>Pintar Nico</cp:lastModifiedBy>
  <cp:revision>32</cp:revision>
  <dcterms:created xsi:type="dcterms:W3CDTF">2018-02-02T09:22:19Z</dcterms:created>
  <dcterms:modified xsi:type="dcterms:W3CDTF">2018-02-02T12:12:27Z</dcterms:modified>
</cp:coreProperties>
</file>