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256" r:id="rId3"/>
    <p:sldId id="257" r:id="rId4"/>
    <p:sldId id="258" r:id="rId5"/>
    <p:sldId id="259" r:id="rId6"/>
    <p:sldId id="260" r:id="rId7"/>
    <p:sldId id="261" r:id="rId8"/>
    <p:sldId id="262" r:id="rId9"/>
  </p:sldIdLst>
  <p:sldSz cx="12192000" cy="6858000"/>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7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78F9E05-4FFD-46DF-A352-5BF3D377D9B3}" type="datetimeFigureOut">
              <a:rPr lang="pt-PT" smtClean="0"/>
              <a:t>02/01/2023</a:t>
            </a:fld>
            <a:endParaRPr lang="pt-PT"/>
          </a:p>
        </p:txBody>
      </p:sp>
      <p:sp>
        <p:nvSpPr>
          <p:cNvPr id="4" name="Marcador de Posição da Imagem do Diapositivo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05BF2C5-59BD-48BE-B67F-E5FAEBCA14D3}" type="slidenum">
              <a:rPr lang="pt-PT" smtClean="0"/>
              <a:t>‹nº›</a:t>
            </a:fld>
            <a:endParaRPr lang="pt-PT"/>
          </a:p>
        </p:txBody>
      </p:sp>
    </p:spTree>
    <p:extLst>
      <p:ext uri="{BB962C8B-B14F-4D97-AF65-F5344CB8AC3E}">
        <p14:creationId xmlns:p14="http://schemas.microsoft.com/office/powerpoint/2010/main" val="18345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DC98139-0BEF-4553-AEB8-060DB6B046E2}"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D7AA44C-7291-45B9-8D13-83DC1D1158B9}"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23FA111-FF0D-4401-B3C1-D52ADC094EAA}"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31C0854-564D-4E37-AF38-8B6C5FF37FF5}"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E00A6AA4-480E-4FD8-B8AB-68600D54F3A2}"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32BF1CD-93A5-4CB2-A5F9-FE6170B0C900}"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FDB70BF1-005C-461D-B723-2D7CAB937BF2}"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CD80AB6-D1E4-49C6-93F3-D11ED5F78A28}"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DBC0BCC-9CB3-4C6B-9FD1-465B69F92BFA}"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AE836DA4-BA88-4E57-B7E2-5DFE08133735}"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B667F27-37F6-4BF0-8703-4B6E2822625C}"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098A01FD-4313-4DAE-8D7A-0DAE536B9702}"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1AF9C711-A669-4185-A71B-F0F5ADCC446A}"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2945BEA-3DBE-4375-B3D8-7043BB05DE12}"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6430298-A4F3-4C9A-91F5-EF13B8D26BF7}"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96AAC04A-B33B-4044-896F-AB62869A575A}"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C1D038A-1AB1-4023-B15C-42B8230ED052}"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C3909FF0-939F-44C9-8078-991690730953}"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7F32A6C-DA94-448C-8789-2F9B5D8213C3}"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B547490-49FC-4A53-9B7F-C5990E91B246}"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6E6B0E4-3D20-4335-96EA-CDFC72D5CB31}"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87FCCF8-20A9-4951-8144-7D25F898B91C}"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2FDE1B2-78DD-4D13-AF27-2021991F3E14}"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pt-PT" sz="18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pt-PT"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D169ED1-9878-4E63-8E38-02654400056D}"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7680" y="271800"/>
            <a:ext cx="10971720" cy="1144800"/>
          </a:xfrm>
          <a:prstGeom prst="rect">
            <a:avLst/>
          </a:prstGeom>
          <a:noFill/>
          <a:ln w="0">
            <a:noFill/>
          </a:ln>
        </p:spPr>
        <p:txBody>
          <a:bodyPr lIns="0" tIns="0" rIns="0" bIns="0" anchor="ctr">
            <a:noAutofit/>
          </a:bodyPr>
          <a:lstStyle/>
          <a:p>
            <a:pPr indent="0">
              <a:buNone/>
            </a:pPr>
            <a:r>
              <a:rPr lang="pt-PT"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607680" y="1602720"/>
            <a:ext cx="109717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pt-PT"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pt-PT"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pt-PT"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pt-PT"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Seventh Outline Level</a:t>
            </a:r>
          </a:p>
        </p:txBody>
      </p:sp>
      <p:sp>
        <p:nvSpPr>
          <p:cNvPr id="2" name="PlaceHolder 3"/>
          <p:cNvSpPr>
            <a:spLocks noGrp="1"/>
          </p:cNvSpPr>
          <p:nvPr>
            <p:ph type="ftr" idx="1"/>
          </p:nvPr>
        </p:nvSpPr>
        <p:spPr>
          <a:xfrm>
            <a:off x="4036680" y="6355080"/>
            <a:ext cx="4113360" cy="363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solidFill>
                  <a:srgbClr val="000000"/>
                </a:solidFill>
                <a:latin typeface="Times New Roman"/>
                <a:ea typeface="DejaVu Sans"/>
              </a:defRPr>
            </a:lvl1pPr>
          </a:lstStyle>
          <a:p>
            <a:pPr indent="0" algn="ctr">
              <a:lnSpc>
                <a:spcPct val="100000"/>
              </a:lnSpc>
              <a:buNone/>
              <a:tabLst>
                <a:tab pos="0" algn="l"/>
              </a:tabLst>
            </a:pPr>
            <a:r>
              <a:rPr lang="en-GB" sz="1400" b="0" strike="noStrike" spc="-1">
                <a:solidFill>
                  <a:srgbClr val="000000"/>
                </a:solidFill>
                <a:latin typeface="Times New Roman"/>
                <a:ea typeface="DejaVu Sans"/>
              </a:rPr>
              <a:t>&lt;footer&gt;</a:t>
            </a:r>
            <a:endParaRPr lang="en-GB" sz="1400" b="0" strike="noStrike" spc="-1">
              <a:latin typeface="Times New Roman"/>
            </a:endParaRPr>
          </a:p>
        </p:txBody>
      </p:sp>
      <p:sp>
        <p:nvSpPr>
          <p:cNvPr id="3" name="PlaceHolder 4"/>
          <p:cNvSpPr>
            <a:spLocks noGrp="1"/>
          </p:cNvSpPr>
          <p:nvPr>
            <p:ph type="sldNum" idx="2"/>
          </p:nvPr>
        </p:nvSpPr>
        <p:spPr>
          <a:xfrm>
            <a:off x="8608680" y="6355080"/>
            <a:ext cx="2741760" cy="363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ea typeface="DejaVu Sans"/>
              </a:defRPr>
            </a:lvl1pPr>
          </a:lstStyle>
          <a:p>
            <a:pPr indent="0" algn="r">
              <a:lnSpc>
                <a:spcPct val="100000"/>
              </a:lnSpc>
              <a:buNone/>
              <a:tabLst>
                <a:tab pos="0" algn="l"/>
              </a:tabLst>
            </a:pPr>
            <a:fld id="{B75E4097-B3A2-450A-A832-929313B4FB30}" type="slidenum">
              <a:rPr lang="pt-PT" sz="1200" b="0" strike="noStrike" spc="-1">
                <a:solidFill>
                  <a:srgbClr val="8B8B8B"/>
                </a:solidFill>
                <a:latin typeface="Calibri"/>
                <a:ea typeface="DejaVu Sans"/>
              </a:rPr>
              <a:t>‹nº›</a:t>
            </a:fld>
            <a:endParaRPr lang="en-GB" sz="1200" b="0" strike="noStrike" spc="-1">
              <a:latin typeface="Times New Roman"/>
            </a:endParaRPr>
          </a:p>
        </p:txBody>
      </p:sp>
      <p:sp>
        <p:nvSpPr>
          <p:cNvPr id="4" name="PlaceHolder 5"/>
          <p:cNvSpPr>
            <a:spLocks noGrp="1"/>
          </p:cNvSpPr>
          <p:nvPr>
            <p:ph type="dt" idx="3"/>
          </p:nvPr>
        </p:nvSpPr>
        <p:spPr>
          <a:xfrm>
            <a:off x="836280" y="6355080"/>
            <a:ext cx="2741760" cy="36396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6680" y="6355080"/>
            <a:ext cx="4113360" cy="363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solidFill>
                  <a:srgbClr val="000000"/>
                </a:solidFill>
                <a:latin typeface="Times New Roman"/>
                <a:ea typeface="DejaVu Sans"/>
              </a:defRPr>
            </a:lvl1pPr>
          </a:lstStyle>
          <a:p>
            <a:pPr indent="0" algn="ctr">
              <a:lnSpc>
                <a:spcPct val="100000"/>
              </a:lnSpc>
              <a:buNone/>
              <a:tabLst>
                <a:tab pos="0" algn="l"/>
              </a:tabLst>
            </a:pPr>
            <a:r>
              <a:rPr lang="en-GB" sz="1400" b="0" strike="noStrike" spc="-1">
                <a:solidFill>
                  <a:srgbClr val="000000"/>
                </a:solidFill>
                <a:latin typeface="Times New Roman"/>
                <a:ea typeface="DejaVu Sans"/>
              </a:rPr>
              <a:t>&lt;footer&gt;</a:t>
            </a:r>
            <a:endParaRPr lang="en-GB" sz="1400" b="0" strike="noStrike" spc="-1">
              <a:latin typeface="Times New Roman"/>
            </a:endParaRPr>
          </a:p>
        </p:txBody>
      </p:sp>
      <p:sp>
        <p:nvSpPr>
          <p:cNvPr id="42" name="PlaceHolder 2"/>
          <p:cNvSpPr>
            <a:spLocks noGrp="1"/>
          </p:cNvSpPr>
          <p:nvPr>
            <p:ph type="sldNum" idx="5"/>
          </p:nvPr>
        </p:nvSpPr>
        <p:spPr>
          <a:xfrm>
            <a:off x="8608680" y="6355080"/>
            <a:ext cx="2741760" cy="363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ea typeface="DejaVu Sans"/>
              </a:defRPr>
            </a:lvl1pPr>
          </a:lstStyle>
          <a:p>
            <a:pPr indent="0" algn="r">
              <a:lnSpc>
                <a:spcPct val="100000"/>
              </a:lnSpc>
              <a:buNone/>
              <a:tabLst>
                <a:tab pos="0" algn="l"/>
              </a:tabLst>
            </a:pPr>
            <a:fld id="{C6FA2032-7B30-4621-A7A2-22BBCDD5E260}" type="slidenum">
              <a:rPr lang="pt-PT" sz="1200" b="0" strike="noStrike" spc="-1">
                <a:solidFill>
                  <a:srgbClr val="8B8B8B"/>
                </a:solidFill>
                <a:latin typeface="Calibri"/>
                <a:ea typeface="DejaVu Sans"/>
              </a:rPr>
              <a:t>‹nº›</a:t>
            </a:fld>
            <a:endParaRPr lang="en-GB" sz="1200" b="0" strike="noStrike" spc="-1">
              <a:latin typeface="Times New Roman"/>
            </a:endParaRPr>
          </a:p>
        </p:txBody>
      </p:sp>
      <p:sp>
        <p:nvSpPr>
          <p:cNvPr id="43" name="PlaceHolder 3"/>
          <p:cNvSpPr>
            <a:spLocks noGrp="1"/>
          </p:cNvSpPr>
          <p:nvPr>
            <p:ph type="dt" idx="6"/>
          </p:nvPr>
        </p:nvSpPr>
        <p:spPr>
          <a:xfrm>
            <a:off x="836280" y="6355080"/>
            <a:ext cx="2741760" cy="36396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pt-PT" sz="1800" b="0" strike="noStrike" spc="-1">
                <a:solidFill>
                  <a:srgbClr val="000000"/>
                </a:solidFill>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pt-PT"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pt-PT" sz="20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pt-PT" sz="1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pt-PT" sz="1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pt-PT"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emf"/><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Agrupar 81"/>
          <p:cNvGrpSpPr/>
          <p:nvPr/>
        </p:nvGrpSpPr>
        <p:grpSpPr>
          <a:xfrm>
            <a:off x="8064625" y="6478200"/>
            <a:ext cx="3992855" cy="424020"/>
            <a:chOff x="8064625" y="6478200"/>
            <a:chExt cx="3992855" cy="424020"/>
          </a:xfrm>
        </p:grpSpPr>
        <p:sp>
          <p:nvSpPr>
            <p:cNvPr id="83" name="CaixaDeTexto 82"/>
            <p:cNvSpPr/>
            <p:nvPr/>
          </p:nvSpPr>
          <p:spPr>
            <a:xfrm>
              <a:off x="8064625" y="651630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spc="-1" dirty="0">
                <a:latin typeface="Arial"/>
              </a:endParaRPr>
            </a:p>
          </p:txBody>
        </p:sp>
        <p:sp>
          <p:nvSpPr>
            <p:cNvPr id="84" name="CaixaDeTexto 83"/>
            <p:cNvSpPr/>
            <p:nvPr/>
          </p:nvSpPr>
          <p:spPr>
            <a:xfrm>
              <a:off x="11522520" y="647820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100" b="0" strike="noStrike" spc="-1" dirty="0">
                <a:latin typeface="Arial"/>
              </a:endParaRPr>
            </a:p>
          </p:txBody>
        </p:sp>
      </p:grpSp>
      <p:sp>
        <p:nvSpPr>
          <p:cNvPr id="85" name="CaixaDeTexto 84"/>
          <p:cNvSpPr/>
          <p:nvPr/>
        </p:nvSpPr>
        <p:spPr>
          <a:xfrm>
            <a:off x="720000" y="4877166"/>
            <a:ext cx="1371960" cy="3910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400" b="0" strike="noStrike" spc="-1" dirty="0">
                <a:solidFill>
                  <a:srgbClr val="000000"/>
                </a:solidFill>
                <a:latin typeface="Arial"/>
                <a:ea typeface="Bitstream Vera Sans"/>
              </a:rPr>
              <a:t>Grupo 1, Lab 3</a:t>
            </a:r>
            <a:endParaRPr lang="en-GB" sz="1400" b="0" strike="noStrike" spc="-1" dirty="0">
              <a:latin typeface="Arial"/>
            </a:endParaRPr>
          </a:p>
        </p:txBody>
      </p:sp>
      <p:sp>
        <p:nvSpPr>
          <p:cNvPr id="86" name="CaixaDeTexto 85"/>
          <p:cNvSpPr/>
          <p:nvPr/>
        </p:nvSpPr>
        <p:spPr>
          <a:xfrm>
            <a:off x="463414" y="5261836"/>
            <a:ext cx="2058405" cy="5935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390" b="0" strike="noStrike" spc="-1" dirty="0">
                <a:solidFill>
                  <a:srgbClr val="000000"/>
                </a:solidFill>
                <a:latin typeface="Arial"/>
                <a:ea typeface="DejaVu Sans"/>
              </a:rPr>
              <a:t>Lucas Pinto, n.º 98500</a:t>
            </a:r>
            <a:endParaRPr lang="en-GB" sz="1390" b="0" strike="noStrike" spc="-1" dirty="0">
              <a:latin typeface="Arial"/>
            </a:endParaRPr>
          </a:p>
          <a:p>
            <a:pPr>
              <a:lnSpc>
                <a:spcPct val="100000"/>
              </a:lnSpc>
            </a:pPr>
            <a:r>
              <a:rPr lang="en-GB" sz="1390" b="0" strike="noStrike" spc="-1" dirty="0">
                <a:solidFill>
                  <a:srgbClr val="000000"/>
                </a:solidFill>
                <a:latin typeface="Arial"/>
                <a:ea typeface="DejaVu Sans"/>
              </a:rPr>
              <a:t>Carlos Vidal, n.º 23238</a:t>
            </a:r>
            <a:endParaRPr lang="en-GB" sz="1390" b="0" strike="noStrike" spc="-1" dirty="0">
              <a:latin typeface="Arial"/>
            </a:endParaRPr>
          </a:p>
        </p:txBody>
      </p:sp>
      <p:pic>
        <p:nvPicPr>
          <p:cNvPr id="87" name="Imagem 86"/>
          <p:cNvPicPr/>
          <p:nvPr/>
        </p:nvPicPr>
        <p:blipFill>
          <a:blip r:embed="rId2"/>
          <a:stretch/>
        </p:blipFill>
        <p:spPr>
          <a:xfrm>
            <a:off x="511017" y="417988"/>
            <a:ext cx="3059460" cy="1200657"/>
          </a:xfrm>
          <a:prstGeom prst="rect">
            <a:avLst/>
          </a:prstGeom>
          <a:ln w="0">
            <a:noFill/>
          </a:ln>
        </p:spPr>
      </p:pic>
      <p:sp>
        <p:nvSpPr>
          <p:cNvPr id="88" name="CaixaDeTexto 87"/>
          <p:cNvSpPr/>
          <p:nvPr/>
        </p:nvSpPr>
        <p:spPr>
          <a:xfrm>
            <a:off x="3570477" y="2550225"/>
            <a:ext cx="5051046" cy="46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0" strike="noStrike" spc="-1" dirty="0" err="1">
                <a:solidFill>
                  <a:srgbClr val="000000"/>
                </a:solidFill>
                <a:latin typeface="Arial"/>
                <a:ea typeface="DejaVu Sans"/>
              </a:rPr>
              <a:t>Arquitecturas</a:t>
            </a:r>
            <a:r>
              <a:rPr lang="en-GB" sz="2400" b="0" strike="noStrike" spc="-1" dirty="0">
                <a:solidFill>
                  <a:srgbClr val="000000"/>
                </a:solidFill>
                <a:latin typeface="Arial"/>
                <a:ea typeface="DejaVu Sans"/>
              </a:rPr>
              <a:t> de Alto </a:t>
            </a:r>
            <a:r>
              <a:rPr lang="en-GB" sz="2400" b="0" strike="noStrike" spc="-1" dirty="0" err="1">
                <a:solidFill>
                  <a:srgbClr val="000000"/>
                </a:solidFill>
                <a:latin typeface="Arial"/>
                <a:ea typeface="DejaVu Sans"/>
              </a:rPr>
              <a:t>Desempenho</a:t>
            </a:r>
            <a:endParaRPr lang="en-GB" sz="2400" b="0" strike="noStrike" spc="-1" dirty="0">
              <a:latin typeface="Arial"/>
            </a:endParaRPr>
          </a:p>
        </p:txBody>
      </p:sp>
      <p:graphicFrame>
        <p:nvGraphicFramePr>
          <p:cNvPr id="89" name="Tabela 3"/>
          <p:cNvGraphicFramePr/>
          <p:nvPr>
            <p:extLst>
              <p:ext uri="{D42A27DB-BD31-4B8C-83A1-F6EECF244321}">
                <p14:modId xmlns:p14="http://schemas.microsoft.com/office/powerpoint/2010/main" val="1607817356"/>
              </p:ext>
            </p:extLst>
          </p:nvPr>
        </p:nvGraphicFramePr>
        <p:xfrm>
          <a:off x="3154440" y="3627673"/>
          <a:ext cx="5883120" cy="741600"/>
        </p:xfrm>
        <a:graphic>
          <a:graphicData uri="http://schemas.openxmlformats.org/drawingml/2006/table">
            <a:tbl>
              <a:tblPr/>
              <a:tblGrid>
                <a:gridCol w="1819080">
                  <a:extLst>
                    <a:ext uri="{9D8B030D-6E8A-4147-A177-3AD203B41FA5}">
                      <a16:colId xmlns:a16="http://schemas.microsoft.com/office/drawing/2014/main" val="20000"/>
                    </a:ext>
                  </a:extLst>
                </a:gridCol>
                <a:gridCol w="4064040">
                  <a:extLst>
                    <a:ext uri="{9D8B030D-6E8A-4147-A177-3AD203B41FA5}">
                      <a16:colId xmlns:a16="http://schemas.microsoft.com/office/drawing/2014/main" val="20001"/>
                    </a:ext>
                  </a:extLst>
                </a:gridCol>
              </a:tblGrid>
              <a:tr h="370800">
                <a:tc rowSpan="2">
                  <a:txBody>
                    <a:bodyPr/>
                    <a:lstStyle/>
                    <a:p>
                      <a:pPr>
                        <a:lnSpc>
                          <a:spcPct val="100000"/>
                        </a:lnSpc>
                      </a:pPr>
                      <a:r>
                        <a:rPr lang="en-GB" sz="1800" b="0" strike="noStrike" spc="-1">
                          <a:solidFill>
                            <a:srgbClr val="000000"/>
                          </a:solidFill>
                          <a:latin typeface="Arial"/>
                          <a:ea typeface="DejaVu Sans"/>
                        </a:rPr>
                        <a:t>Assignment 2 –</a:t>
                      </a:r>
                      <a:endParaRPr lang="en-GB" sz="1800" b="0" strike="noStrike" spc="-1">
                        <a:latin typeface="Arial"/>
                      </a:endParaRPr>
                    </a:p>
                  </a:txBody>
                  <a:tcPr anchor="ctr">
                    <a:lnL w="12240">
                      <a:solidFill>
                        <a:srgbClr val="FFFFFF"/>
                      </a:solidFill>
                    </a:lnL>
                    <a:lnR w="12240">
                      <a:solidFill>
                        <a:srgbClr val="000000"/>
                      </a:solidFill>
                    </a:lnR>
                    <a:lnT w="12240">
                      <a:solidFill>
                        <a:srgbClr val="FFFFFF"/>
                      </a:solidFill>
                    </a:lnT>
                    <a:lnB w="38160">
                      <a:solidFill>
                        <a:srgbClr val="FFFFFF"/>
                      </a:solidFill>
                    </a:lnB>
                    <a:noFill/>
                  </a:tcPr>
                </a:tc>
                <a:tc>
                  <a:txBody>
                    <a:bodyPr/>
                    <a:lstStyle/>
                    <a:p>
                      <a:pPr marL="1620000" indent="-1620000">
                        <a:lnSpc>
                          <a:spcPct val="100000"/>
                        </a:lnSpc>
                        <a:tabLst>
                          <a:tab pos="0" algn="l"/>
                        </a:tabLst>
                      </a:pPr>
                      <a:r>
                        <a:rPr lang="en-GB" sz="1800" b="0" strike="noStrike" spc="-1" dirty="0">
                          <a:solidFill>
                            <a:srgbClr val="000000"/>
                          </a:solidFill>
                          <a:latin typeface="Arial"/>
                          <a:ea typeface="DejaVu Sans"/>
                        </a:rPr>
                        <a:t>Sorting Sequences of Values</a:t>
                      </a:r>
                      <a:endParaRPr lang="en-GB" sz="1800" b="0" strike="noStrike" spc="-1" dirty="0">
                        <a:latin typeface="Arial"/>
                      </a:endParaRPr>
                    </a:p>
                  </a:txBody>
                  <a:tcPr anchor="ctr">
                    <a:lnL w="12240">
                      <a:solidFill>
                        <a:srgbClr val="000000"/>
                      </a:solidFill>
                    </a:lnL>
                    <a:lnR w="12240">
                      <a:solidFill>
                        <a:srgbClr val="FFFFFF"/>
                      </a:solidFill>
                    </a:lnR>
                    <a:lnT w="12240">
                      <a:solidFill>
                        <a:srgbClr val="FFFFFF"/>
                      </a:solidFill>
                    </a:lnT>
                    <a:lnB w="38160">
                      <a:solidFill>
                        <a:srgbClr val="FFFFFF"/>
                      </a:solidFill>
                    </a:lnB>
                    <a:noFill/>
                  </a:tcPr>
                </a:tc>
                <a:extLst>
                  <a:ext uri="{0D108BD9-81ED-4DB2-BD59-A6C34878D82A}">
                    <a16:rowId xmlns:a16="http://schemas.microsoft.com/office/drawing/2014/main" val="10000"/>
                  </a:ext>
                </a:extLst>
              </a:tr>
              <a:tr h="3708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GB" sz="1800" b="0" strike="noStrike" spc="-1" dirty="0">
                          <a:solidFill>
                            <a:schemeClr val="dk1"/>
                          </a:solidFill>
                          <a:latin typeface="Arial"/>
                          <a:ea typeface="DejaVu Sans"/>
                        </a:rPr>
                        <a:t>GPU Threading and Memory Mapping</a:t>
                      </a:r>
                      <a:endParaRPr lang="en-GB" sz="1800" b="0" strike="noStrike" spc="-1" dirty="0">
                        <a:latin typeface="Arial"/>
                      </a:endParaRPr>
                    </a:p>
                  </a:txBody>
                  <a:tcPr anchor="ctr">
                    <a:lnL w="12240">
                      <a:solidFill>
                        <a:srgbClr val="000000"/>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tângulo 7"/>
          <p:cNvSpPr/>
          <p:nvPr/>
        </p:nvSpPr>
        <p:spPr>
          <a:xfrm>
            <a:off x="464040" y="1491840"/>
            <a:ext cx="3471480" cy="2728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200" b="1" strike="noStrike" spc="-1">
                <a:solidFill>
                  <a:srgbClr val="000000"/>
                </a:solidFill>
                <a:latin typeface="Calibri"/>
                <a:ea typeface="DejaVu Sans"/>
              </a:rPr>
              <a:t>STREAMING MULTIPROCESSOR (SM) ARCHITECTURE</a:t>
            </a:r>
            <a:endParaRPr lang="en-GB" sz="1200" b="0" strike="noStrike" spc="-1">
              <a:latin typeface="Arial"/>
            </a:endParaRPr>
          </a:p>
        </p:txBody>
      </p:sp>
      <p:pic>
        <p:nvPicPr>
          <p:cNvPr id="91" name="Imagem 8"/>
          <p:cNvPicPr/>
          <p:nvPr/>
        </p:nvPicPr>
        <p:blipFill>
          <a:blip r:embed="rId2"/>
          <a:stretch/>
        </p:blipFill>
        <p:spPr>
          <a:xfrm>
            <a:off x="448560" y="1848240"/>
            <a:ext cx="2926440" cy="4552200"/>
          </a:xfrm>
          <a:prstGeom prst="rect">
            <a:avLst/>
          </a:prstGeom>
          <a:ln w="0">
            <a:noFill/>
          </a:ln>
        </p:spPr>
      </p:pic>
      <p:grpSp>
        <p:nvGrpSpPr>
          <p:cNvPr id="92" name="Grupo 10"/>
          <p:cNvGrpSpPr/>
          <p:nvPr/>
        </p:nvGrpSpPr>
        <p:grpSpPr>
          <a:xfrm>
            <a:off x="3915720" y="1848240"/>
            <a:ext cx="2250720" cy="2055240"/>
            <a:chOff x="3915720" y="1848240"/>
            <a:chExt cx="2250720" cy="2055240"/>
          </a:xfrm>
        </p:grpSpPr>
        <p:pic>
          <p:nvPicPr>
            <p:cNvPr id="93" name="Imagem 5"/>
            <p:cNvPicPr/>
            <p:nvPr/>
          </p:nvPicPr>
          <p:blipFill>
            <a:blip r:embed="rId3"/>
            <a:stretch/>
          </p:blipFill>
          <p:spPr>
            <a:xfrm>
              <a:off x="3915720" y="1848240"/>
              <a:ext cx="2250720" cy="2055240"/>
            </a:xfrm>
            <a:prstGeom prst="rect">
              <a:avLst/>
            </a:prstGeom>
            <a:ln w="0">
              <a:noFill/>
            </a:ln>
          </p:spPr>
        </p:pic>
        <p:sp>
          <p:nvSpPr>
            <p:cNvPr id="94" name="Retângulo 9"/>
            <p:cNvSpPr/>
            <p:nvPr/>
          </p:nvSpPr>
          <p:spPr>
            <a:xfrm>
              <a:off x="4789800" y="3675600"/>
              <a:ext cx="502920" cy="152640"/>
            </a:xfrm>
            <a:prstGeom prst="rect">
              <a:avLst/>
            </a:prstGeom>
            <a:solidFill>
              <a:srgbClr val="808080"/>
            </a:solidFill>
            <a:ln w="0">
              <a:noFill/>
            </a:ln>
          </p:spPr>
          <p:style>
            <a:lnRef idx="0">
              <a:scrgbClr r="0" g="0" b="0"/>
            </a:lnRef>
            <a:fillRef idx="0">
              <a:scrgbClr r="0" g="0" b="0"/>
            </a:fillRef>
            <a:effectRef idx="0">
              <a:scrgbClr r="0" g="0" b="0"/>
            </a:effectRef>
            <a:fontRef idx="minor"/>
          </p:style>
          <p:txBody>
            <a:bodyPr lIns="36000" tIns="0" rIns="36000" bIns="0" anchor="t">
              <a:spAutoFit/>
            </a:bodyPr>
            <a:lstStyle/>
            <a:p>
              <a:pPr>
                <a:lnSpc>
                  <a:spcPct val="100000"/>
                </a:lnSpc>
              </a:pPr>
              <a:r>
                <a:rPr lang="pt-PT" sz="1000" b="0" strike="noStrike" spc="-1">
                  <a:solidFill>
                    <a:srgbClr val="FFFFFF"/>
                  </a:solidFill>
                  <a:latin typeface="Arial"/>
                  <a:ea typeface="DejaVu Sans"/>
                </a:rPr>
                <a:t>1.5MB</a:t>
              </a:r>
              <a:endParaRPr lang="en-GB" sz="1000" b="0" strike="noStrike" spc="-1">
                <a:latin typeface="Arial"/>
              </a:endParaRPr>
            </a:p>
          </p:txBody>
        </p:sp>
      </p:grpSp>
      <p:pic>
        <p:nvPicPr>
          <p:cNvPr id="95" name="Imagem 16"/>
          <p:cNvPicPr/>
          <p:nvPr/>
        </p:nvPicPr>
        <p:blipFill>
          <a:blip r:embed="rId4"/>
          <a:stretch/>
        </p:blipFill>
        <p:spPr>
          <a:xfrm>
            <a:off x="3564720" y="4013640"/>
            <a:ext cx="3088080" cy="2517120"/>
          </a:xfrm>
          <a:prstGeom prst="rect">
            <a:avLst/>
          </a:prstGeom>
          <a:ln w="0">
            <a:noFill/>
          </a:ln>
        </p:spPr>
      </p:pic>
      <p:sp>
        <p:nvSpPr>
          <p:cNvPr id="96" name="Retângulo 21"/>
          <p:cNvSpPr/>
          <p:nvPr/>
        </p:nvSpPr>
        <p:spPr>
          <a:xfrm>
            <a:off x="7689660" y="805139"/>
            <a:ext cx="3438720" cy="225720"/>
          </a:xfrm>
          <a:prstGeom prst="rect">
            <a:avLst/>
          </a:prstGeom>
          <a:solidFill>
            <a:srgbClr val="323B4B"/>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889" b="0" strike="noStrike" spc="-1">
                <a:solidFill>
                  <a:srgbClr val="FFFFFF"/>
                </a:solidFill>
                <a:latin typeface="Calibri"/>
                <a:ea typeface="DejaVu Sans"/>
              </a:rPr>
              <a:t>/usr/local/cuda-12.0/samples/1_Utilities/deviceQuery$ ./deviceQuery </a:t>
            </a:r>
            <a:endParaRPr lang="en-GB" sz="889" b="0" strike="noStrike" spc="-1">
              <a:latin typeface="Arial"/>
            </a:endParaRPr>
          </a:p>
        </p:txBody>
      </p:sp>
      <p:graphicFrame>
        <p:nvGraphicFramePr>
          <p:cNvPr id="97" name="Tabela 26"/>
          <p:cNvGraphicFramePr/>
          <p:nvPr>
            <p:extLst>
              <p:ext uri="{D42A27DB-BD31-4B8C-83A1-F6EECF244321}">
                <p14:modId xmlns:p14="http://schemas.microsoft.com/office/powerpoint/2010/main" val="1020339008"/>
              </p:ext>
            </p:extLst>
          </p:nvPr>
        </p:nvGraphicFramePr>
        <p:xfrm>
          <a:off x="7090080" y="1249922"/>
          <a:ext cx="4637880" cy="5003995"/>
        </p:xfrm>
        <a:graphic>
          <a:graphicData uri="http://schemas.openxmlformats.org/drawingml/2006/table">
            <a:tbl>
              <a:tblPr/>
              <a:tblGrid>
                <a:gridCol w="942840">
                  <a:extLst>
                    <a:ext uri="{9D8B030D-6E8A-4147-A177-3AD203B41FA5}">
                      <a16:colId xmlns:a16="http://schemas.microsoft.com/office/drawing/2014/main" val="20000"/>
                    </a:ext>
                  </a:extLst>
                </a:gridCol>
                <a:gridCol w="2232720">
                  <a:extLst>
                    <a:ext uri="{9D8B030D-6E8A-4147-A177-3AD203B41FA5}">
                      <a16:colId xmlns:a16="http://schemas.microsoft.com/office/drawing/2014/main" val="20001"/>
                    </a:ext>
                  </a:extLst>
                </a:gridCol>
                <a:gridCol w="1462320">
                  <a:extLst>
                    <a:ext uri="{9D8B030D-6E8A-4147-A177-3AD203B41FA5}">
                      <a16:colId xmlns:a16="http://schemas.microsoft.com/office/drawing/2014/main" val="20002"/>
                    </a:ext>
                  </a:extLst>
                </a:gridCol>
              </a:tblGrid>
              <a:tr h="206351">
                <a:tc gridSpan="3">
                  <a:txBody>
                    <a:bodyPr/>
                    <a:lstStyle/>
                    <a:p>
                      <a:pPr algn="ctr">
                        <a:lnSpc>
                          <a:spcPct val="100000"/>
                        </a:lnSpc>
                      </a:pPr>
                      <a:r>
                        <a:rPr lang="pt-PT" sz="1000" b="1" strike="noStrike" spc="-1">
                          <a:solidFill>
                            <a:srgbClr val="000000"/>
                          </a:solidFill>
                          <a:latin typeface="Arial Narrow"/>
                          <a:ea typeface="DejaVu Sans"/>
                        </a:rPr>
                        <a:t>GeForce GTX 1660 Ti Main Specification</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hMerge="1">
                  <a:txBody>
                    <a:bodyPr/>
                    <a:lstStyle/>
                    <a:p>
                      <a:endParaRPr lang="pt-PT"/>
                    </a:p>
                  </a:txBody>
                  <a:tcPr marL="90000" marR="90000">
                    <a:lnL>
                      <a:noFill/>
                    </a:lnL>
                    <a:lnR>
                      <a:noFill/>
                    </a:lnR>
                    <a:lnT>
                      <a:noFill/>
                    </a:lnT>
                    <a:lnB>
                      <a:noFill/>
                    </a:lnB>
                    <a:solidFill>
                      <a:srgbClr val="729FCF"/>
                    </a:solidFill>
                  </a:tcPr>
                </a:tc>
                <a:tc hMerge="1">
                  <a:txBody>
                    <a:bodyPr/>
                    <a:lstStyle/>
                    <a:p>
                      <a:endParaRPr lang="pt-PT"/>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206351">
                <a:tc rowSpan="8">
                  <a:txBody>
                    <a:bodyPr/>
                    <a:lstStyle/>
                    <a:p>
                      <a:pPr algn="ctr">
                        <a:lnSpc>
                          <a:spcPct val="100000"/>
                        </a:lnSpc>
                      </a:pPr>
                      <a:r>
                        <a:rPr lang="pt-PT" sz="1000" b="1" strike="noStrike" spc="-1" dirty="0">
                          <a:solidFill>
                            <a:srgbClr val="000000"/>
                          </a:solidFill>
                          <a:latin typeface="Arial Narrow"/>
                          <a:ea typeface="DejaVu Sans"/>
                        </a:rPr>
                        <a:t>GPU </a:t>
                      </a:r>
                      <a:r>
                        <a:rPr lang="pt-PT" sz="1000" b="1" strike="noStrike" spc="-1" dirty="0" err="1">
                          <a:solidFill>
                            <a:srgbClr val="000000"/>
                          </a:solidFill>
                          <a:latin typeface="Arial Narrow"/>
                          <a:ea typeface="DejaVu Sans"/>
                        </a:rPr>
                        <a:t>Engine</a:t>
                      </a:r>
                      <a:r>
                        <a:rPr lang="pt-PT" sz="1000" b="1" strike="noStrike" spc="-1" dirty="0">
                          <a:solidFill>
                            <a:srgbClr val="000000"/>
                          </a:solidFill>
                          <a:latin typeface="Arial Narrow"/>
                          <a:ea typeface="DejaVu Sans"/>
                        </a:rPr>
                        <a:t> </a:t>
                      </a:r>
                      <a:r>
                        <a:rPr lang="pt-PT" sz="1000" b="1" strike="noStrike" spc="-1" dirty="0" err="1">
                          <a:solidFill>
                            <a:srgbClr val="000000"/>
                          </a:solidFill>
                          <a:latin typeface="Arial Narrow"/>
                          <a:ea typeface="DejaVu Sans"/>
                        </a:rPr>
                        <a:t>Specs</a:t>
                      </a:r>
                      <a:r>
                        <a:rPr lang="pt-PT" sz="1000" b="1" strike="noStrike" spc="-1" dirty="0">
                          <a:solidFill>
                            <a:srgbClr val="000000"/>
                          </a:solidFill>
                          <a:latin typeface="Arial Narrow"/>
                          <a:ea typeface="DejaVu Sans"/>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dirty="0" err="1">
                          <a:solidFill>
                            <a:srgbClr val="000000"/>
                          </a:solidFill>
                          <a:latin typeface="Arial Narrow"/>
                          <a:ea typeface="DejaVu Sans"/>
                        </a:rPr>
                        <a:t>Architecture</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Turing TU116-400-A1 Chip</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1"/>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dirty="0">
                          <a:solidFill>
                            <a:srgbClr val="000000"/>
                          </a:solidFill>
                          <a:latin typeface="Arial Narrow"/>
                          <a:ea typeface="DejaVu Sans"/>
                        </a:rPr>
                        <a:t>Compute </a:t>
                      </a:r>
                      <a:r>
                        <a:rPr lang="pt-PT" sz="1000" b="0" strike="noStrike" spc="-1" dirty="0" err="1">
                          <a:solidFill>
                            <a:srgbClr val="000000"/>
                          </a:solidFill>
                          <a:latin typeface="Arial Narrow"/>
                          <a:ea typeface="DejaVu Sans"/>
                        </a:rPr>
                        <a:t>Capability</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7.5</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2"/>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dirty="0" err="1">
                          <a:solidFill>
                            <a:srgbClr val="000000"/>
                          </a:solidFill>
                          <a:latin typeface="Arial Narrow"/>
                          <a:ea typeface="DejaVu Sans"/>
                        </a:rPr>
                        <a:t>Transistor</a:t>
                      </a:r>
                      <a:r>
                        <a:rPr lang="pt-PT" sz="1000" b="0" strike="noStrike" spc="-1" dirty="0">
                          <a:solidFill>
                            <a:srgbClr val="000000"/>
                          </a:solidFill>
                          <a:latin typeface="Arial Narrow"/>
                          <a:ea typeface="DejaVu Sans"/>
                        </a:rPr>
                        <a:t> </a:t>
                      </a:r>
                      <a:r>
                        <a:rPr lang="pt-PT" sz="1000" b="0" strike="noStrike" spc="-1" dirty="0" err="1">
                          <a:solidFill>
                            <a:srgbClr val="000000"/>
                          </a:solidFill>
                          <a:latin typeface="Arial Narrow"/>
                          <a:ea typeface="DejaVu Sans"/>
                        </a:rPr>
                        <a:t>Count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6.6x10^9</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3"/>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SM Count</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4"/>
                  </a:ext>
                </a:extLst>
              </a:tr>
              <a:tr h="206351">
                <a:tc vMerge="1">
                  <a:txBody>
                    <a:bodyPr/>
                    <a:lstStyle/>
                    <a:p>
                      <a:endParaRPr lang="pt-PT"/>
                    </a:p>
                  </a:txBody>
                  <a:tcPr marL="90000" marR="90000">
                    <a:lnL>
                      <a:noFill/>
                    </a:lnL>
                    <a:lnR>
                      <a:noFill/>
                    </a:lnR>
                    <a:lnT>
                      <a:noFill/>
                    </a:lnT>
                    <a:lnB>
                      <a:noFill/>
                    </a:lnB>
                    <a:solidFill>
                      <a:srgbClr val="729FCF"/>
                    </a:solidFill>
                  </a:tcPr>
                </a:tc>
                <a:tc rowSpan="2">
                  <a:txBody>
                    <a:bodyPr/>
                    <a:lstStyle/>
                    <a:p>
                      <a:pPr>
                        <a:lnSpc>
                          <a:spcPct val="100000"/>
                        </a:lnSpc>
                      </a:pPr>
                      <a:r>
                        <a:rPr lang="pt-PT" sz="1000" b="0" strike="noStrike" spc="-1">
                          <a:solidFill>
                            <a:srgbClr val="000000"/>
                          </a:solidFill>
                          <a:latin typeface="Arial Narrow"/>
                          <a:ea typeface="DejaVu Sans"/>
                        </a:rPr>
                        <a:t>NVIDIA CUDA® Cores </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1536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FFFFFF"/>
                      </a:solidFill>
                    </a:lnB>
                    <a:noFill/>
                  </a:tcPr>
                </a:tc>
                <a:extLst>
                  <a:ext uri="{0D108BD9-81ED-4DB2-BD59-A6C34878D82A}">
                    <a16:rowId xmlns:a16="http://schemas.microsoft.com/office/drawing/2014/main" val="10005"/>
                  </a:ext>
                </a:extLst>
              </a:tr>
              <a:tr h="335312">
                <a:tc vMerge="1">
                  <a:txBody>
                    <a:bodyPr/>
                    <a:lstStyle/>
                    <a:p>
                      <a:endParaRPr lang="pt-PT"/>
                    </a:p>
                  </a:txBody>
                  <a:tcPr marL="90000" marR="90000">
                    <a:lnL>
                      <a:noFill/>
                    </a:lnL>
                    <a:lnR>
                      <a:noFill/>
                    </a:lnR>
                    <a:lnT>
                      <a:noFill/>
                    </a:lnT>
                    <a:lnB>
                      <a:noFill/>
                    </a:lnB>
                    <a:solidFill>
                      <a:srgbClr val="729FCF"/>
                    </a:solidFill>
                  </a:tcPr>
                </a:tc>
                <a:tc vMerge="1">
                  <a:txBody>
                    <a:bodyPr/>
                    <a:lstStyle/>
                    <a:p>
                      <a:endParaRPr lang="pt-PT"/>
                    </a:p>
                  </a:txBody>
                  <a:tcPr marL="90000" marR="90000">
                    <a:lnL>
                      <a:noFill/>
                    </a:lnL>
                    <a:lnR>
                      <a:noFill/>
                    </a:lnR>
                    <a:lnT>
                      <a:noFill/>
                    </a:lnT>
                    <a:lnB>
                      <a:noFill/>
                    </a:lnB>
                    <a:solidFill>
                      <a:srgbClr val="729FCF"/>
                    </a:solidFill>
                  </a:tcPr>
                </a:tc>
                <a:tc>
                  <a:txBody>
                    <a:bodyPr/>
                    <a:lstStyle/>
                    <a:p>
                      <a:pPr algn="r">
                        <a:lnSpc>
                          <a:spcPct val="100000"/>
                        </a:lnSpc>
                      </a:pPr>
                      <a:r>
                        <a:rPr lang="pt-PT" sz="1000" b="0" strike="noStrike" spc="-1">
                          <a:solidFill>
                            <a:srgbClr val="000000"/>
                          </a:solidFill>
                          <a:latin typeface="Arial Narrow"/>
                          <a:ea typeface="DejaVu Sans"/>
                        </a:rPr>
                        <a:t>(24) Multiprocessors, ( 64) CUDA Cores/MP</a:t>
                      </a:r>
                      <a:endParaRPr lang="en-GB" sz="1000" b="0" strike="noStrike" spc="-1">
                        <a:latin typeface="Arial"/>
                      </a:endParaRPr>
                    </a:p>
                  </a:txBody>
                  <a:tcPr marL="36000" marR="36000" marT="0" marB="0" anchor="ctr">
                    <a:lnL w="6480">
                      <a:solidFill>
                        <a:srgbClr val="000000"/>
                      </a:solidFill>
                    </a:lnL>
                    <a:lnR w="6480">
                      <a:solidFill>
                        <a:srgbClr val="000000"/>
                      </a:solidFill>
                    </a:lnR>
                    <a:lnT w="6480" cap="flat" cmpd="sng" algn="ctr">
                      <a:solidFill>
                        <a:srgbClr val="FFFFFF"/>
                      </a:solidFill>
                      <a:prstDash val="solid"/>
                      <a:round/>
                      <a:headEnd type="none" w="med" len="med"/>
                      <a:tailEnd type="none" w="med" len="med"/>
                    </a:lnT>
                    <a:lnB w="6480">
                      <a:solidFill>
                        <a:srgbClr val="000000"/>
                      </a:solidFill>
                    </a:lnB>
                    <a:noFill/>
                  </a:tcPr>
                </a:tc>
                <a:extLst>
                  <a:ext uri="{0D108BD9-81ED-4DB2-BD59-A6C34878D82A}">
                    <a16:rowId xmlns:a16="http://schemas.microsoft.com/office/drawing/2014/main" val="10006"/>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Boost Clock (GHz)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1770</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7"/>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Base Clock (GHz)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1500</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8"/>
                  </a:ext>
                </a:extLst>
              </a:tr>
              <a:tr h="206351">
                <a:tc rowSpan="14">
                  <a:txBody>
                    <a:bodyPr/>
                    <a:lstStyle/>
                    <a:p>
                      <a:pPr algn="ctr">
                        <a:lnSpc>
                          <a:spcPct val="100000"/>
                        </a:lnSpc>
                      </a:pPr>
                      <a:r>
                        <a:rPr lang="pt-PT" sz="1000" b="1" strike="noStrike" spc="-1" dirty="0" err="1">
                          <a:solidFill>
                            <a:srgbClr val="000000"/>
                          </a:solidFill>
                          <a:latin typeface="Arial Narrow"/>
                          <a:ea typeface="DejaVu Sans"/>
                        </a:rPr>
                        <a:t>Memory</a:t>
                      </a:r>
                      <a:r>
                        <a:rPr lang="pt-PT" sz="1000" b="1" strike="noStrike" spc="-1" dirty="0">
                          <a:solidFill>
                            <a:srgbClr val="000000"/>
                          </a:solidFill>
                          <a:latin typeface="Arial Narrow"/>
                          <a:ea typeface="DejaVu Sans"/>
                        </a:rPr>
                        <a:t> </a:t>
                      </a:r>
                      <a:r>
                        <a:rPr lang="pt-PT" sz="1000" b="1" strike="noStrike" spc="-1" dirty="0" err="1">
                          <a:solidFill>
                            <a:srgbClr val="000000"/>
                          </a:solidFill>
                          <a:latin typeface="Arial Narrow"/>
                          <a:ea typeface="DejaVu Sans"/>
                        </a:rPr>
                        <a:t>Specs</a:t>
                      </a:r>
                      <a:r>
                        <a:rPr lang="pt-PT" sz="1000" b="1" strike="noStrike" spc="-1" dirty="0">
                          <a:solidFill>
                            <a:srgbClr val="000000"/>
                          </a:solidFill>
                          <a:latin typeface="Arial Narrow"/>
                          <a:ea typeface="DejaVu Sans"/>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a:solidFill>
                            <a:srgbClr val="000000"/>
                          </a:solidFill>
                          <a:latin typeface="Arial Narrow"/>
                          <a:ea typeface="DejaVu Sans"/>
                        </a:rPr>
                        <a:t>Tex L1 Cache   </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32 KB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9"/>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L1 Cache</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64 KB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0"/>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L2 Cache</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1536 KB</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1"/>
                  </a:ext>
                </a:extLst>
              </a:tr>
              <a:tr h="335312">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Standard Memory Config</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5945 MBytes (6233391104 bytes) GDDR6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2"/>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dirty="0" err="1">
                          <a:solidFill>
                            <a:srgbClr val="000000"/>
                          </a:solidFill>
                          <a:latin typeface="Arial Narrow"/>
                          <a:ea typeface="DejaVu Sans"/>
                        </a:rPr>
                        <a:t>Memory</a:t>
                      </a:r>
                      <a:r>
                        <a:rPr lang="pt-PT" sz="1000" b="0" strike="noStrike" spc="-1" dirty="0">
                          <a:solidFill>
                            <a:srgbClr val="000000"/>
                          </a:solidFill>
                          <a:latin typeface="Arial Narrow"/>
                          <a:ea typeface="DejaVu Sans"/>
                        </a:rPr>
                        <a:t> Interface </a:t>
                      </a:r>
                      <a:r>
                        <a:rPr lang="pt-PT" sz="1000" b="0" strike="noStrike" spc="-1" dirty="0" err="1">
                          <a:solidFill>
                            <a:srgbClr val="000000"/>
                          </a:solidFill>
                          <a:latin typeface="Arial Narrow"/>
                          <a:ea typeface="DejaVu Sans"/>
                        </a:rPr>
                        <a:t>Width</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192-bit</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3"/>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Total amount of shared memory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49152 bytes</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4"/>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Total number of registers available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65536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5"/>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Maximum number of resident blocks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6"/>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Maximum number of resident warps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32</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7"/>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Maximum number of threads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1024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8"/>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Maximum number of resident threads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1024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9"/>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 dimension size of a thread block (x,y,z)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(1024, 1024, 64)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0"/>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ea typeface="DejaVu Sans"/>
                        </a:rPr>
                        <a:t>Max dimension size of a grid size    (x,y,z)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ea typeface="DejaVu Sans"/>
                        </a:rPr>
                        <a:t>(2147483647, 65535, 65535)</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1"/>
                  </a:ext>
                </a:extLst>
              </a:tr>
              <a:tr h="206351">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ea typeface="DejaVu Sans"/>
                        </a:rPr>
                        <a:t>Maximum memory pitch</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ea typeface="DejaVu Sans"/>
                        </a:rPr>
                        <a:t>2147483647 bytes</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2"/>
                  </a:ext>
                </a:extLst>
              </a:tr>
            </a:tbl>
          </a:graphicData>
        </a:graphic>
      </p:graphicFrame>
      <p:sp>
        <p:nvSpPr>
          <p:cNvPr id="101" name="CaixaDeTexto 100"/>
          <p:cNvSpPr/>
          <p:nvPr/>
        </p:nvSpPr>
        <p:spPr>
          <a:xfrm>
            <a:off x="1382760" y="1218240"/>
            <a:ext cx="3984480" cy="36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pt-PT" sz="1600" b="1" strike="noStrike" spc="-1">
                <a:solidFill>
                  <a:srgbClr val="000000"/>
                </a:solidFill>
                <a:latin typeface="Arial Narrow"/>
                <a:ea typeface="DejaVu Sans"/>
              </a:rPr>
              <a:t>NVIDIA Device: GeForce GTX 1660 Ti</a:t>
            </a:r>
            <a:endParaRPr lang="en-GB" sz="1600" b="0" strike="noStrike" spc="-1">
              <a:latin typeface="Arial"/>
            </a:endParaRPr>
          </a:p>
        </p:txBody>
      </p:sp>
      <p:sp>
        <p:nvSpPr>
          <p:cNvPr id="102" name="CaixaDeTexto 2"/>
          <p:cNvSpPr/>
          <p:nvPr/>
        </p:nvSpPr>
        <p:spPr>
          <a:xfrm>
            <a:off x="258480" y="306360"/>
            <a:ext cx="639432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indent="355600">
              <a:lnSpc>
                <a:spcPct val="100000"/>
              </a:lnSpc>
            </a:pPr>
            <a:r>
              <a:rPr lang="en-US" sz="1200" b="0" strike="noStrike" spc="-1" dirty="0">
                <a:solidFill>
                  <a:srgbClr val="000000"/>
                </a:solidFill>
                <a:latin typeface="Arial"/>
                <a:ea typeface="DejaVu Sans"/>
              </a:rPr>
              <a:t>The aim of the assignment is to sort sequences of values on two versions of the bubble sort algorithm on a CPU and a GPU.</a:t>
            </a:r>
            <a:endParaRPr lang="en-GB" sz="1200" b="0" strike="noStrike" spc="-1" dirty="0">
              <a:latin typeface="Arial"/>
            </a:endParaRPr>
          </a:p>
          <a:p>
            <a:pPr indent="355600">
              <a:lnSpc>
                <a:spcPct val="100000"/>
              </a:lnSpc>
            </a:pPr>
            <a:r>
              <a:rPr lang="en-US" sz="1200" b="0" strike="noStrike" spc="-1" dirty="0">
                <a:solidFill>
                  <a:srgbClr val="000000"/>
                </a:solidFill>
                <a:latin typeface="Arial"/>
                <a:ea typeface="DejaVu Sans"/>
              </a:rPr>
              <a:t>For </a:t>
            </a:r>
            <a:r>
              <a:rPr lang="en-US" sz="1200" b="0" strike="noStrike" spc="-1" dirty="0" err="1">
                <a:solidFill>
                  <a:srgbClr val="000000"/>
                </a:solidFill>
                <a:latin typeface="Arial"/>
                <a:ea typeface="DejaVu Sans"/>
              </a:rPr>
              <a:t>analising</a:t>
            </a:r>
            <a:r>
              <a:rPr lang="en-US" sz="1200" b="0" strike="noStrike" spc="-1" dirty="0">
                <a:solidFill>
                  <a:srgbClr val="000000"/>
                </a:solidFill>
                <a:latin typeface="Arial"/>
                <a:ea typeface="DejaVu Sans"/>
              </a:rPr>
              <a:t> the mapping between each running thread and the memory region it accesses, we studied the GPU </a:t>
            </a:r>
            <a:r>
              <a:rPr lang="en-US" sz="1200" b="0" strike="noStrike" spc="-1" dirty="0" err="1">
                <a:solidFill>
                  <a:srgbClr val="000000"/>
                </a:solidFill>
                <a:latin typeface="Arial"/>
                <a:ea typeface="DejaVu Sans"/>
              </a:rPr>
              <a:t>arquitecture</a:t>
            </a:r>
            <a:r>
              <a:rPr lang="en-US" sz="1200" b="0" strike="noStrike" spc="-1" dirty="0">
                <a:solidFill>
                  <a:srgbClr val="000000"/>
                </a:solidFill>
                <a:latin typeface="Arial"/>
                <a:ea typeface="DejaVu Sans"/>
              </a:rPr>
              <a:t> and </a:t>
            </a:r>
            <a:r>
              <a:rPr lang="en-US" sz="1200" b="0" strike="noStrike" spc="-1" dirty="0" err="1">
                <a:solidFill>
                  <a:srgbClr val="000000"/>
                </a:solidFill>
                <a:latin typeface="Arial"/>
                <a:ea typeface="DejaVu Sans"/>
              </a:rPr>
              <a:t>organizationof</a:t>
            </a:r>
            <a:r>
              <a:rPr lang="en-US" sz="1200" b="0" strike="noStrike" spc="-1" dirty="0">
                <a:solidFill>
                  <a:srgbClr val="000000"/>
                </a:solidFill>
                <a:latin typeface="Arial"/>
                <a:ea typeface="DejaVu Sans"/>
              </a:rPr>
              <a:t> of the assigned GPU board:</a:t>
            </a:r>
            <a:endParaRPr lang="en-GB" sz="1200" b="0" strike="noStrike" spc="-1" dirty="0">
              <a:latin typeface="Arial"/>
            </a:endParaRPr>
          </a:p>
        </p:txBody>
      </p:sp>
      <p:grpSp>
        <p:nvGrpSpPr>
          <p:cNvPr id="2" name="Agrupar 1">
            <a:extLst>
              <a:ext uri="{FF2B5EF4-FFF2-40B4-BE49-F238E27FC236}">
                <a16:creationId xmlns:a16="http://schemas.microsoft.com/office/drawing/2014/main" id="{BB76035B-7B1A-C613-C1C1-B1717A4F8355}"/>
              </a:ext>
            </a:extLst>
          </p:cNvPr>
          <p:cNvGrpSpPr/>
          <p:nvPr/>
        </p:nvGrpSpPr>
        <p:grpSpPr>
          <a:xfrm>
            <a:off x="8064625" y="6478200"/>
            <a:ext cx="3992855" cy="424020"/>
            <a:chOff x="8064625" y="6478200"/>
            <a:chExt cx="3992855" cy="424020"/>
          </a:xfrm>
        </p:grpSpPr>
        <p:sp>
          <p:nvSpPr>
            <p:cNvPr id="3" name="CaixaDeTexto 82">
              <a:extLst>
                <a:ext uri="{FF2B5EF4-FFF2-40B4-BE49-F238E27FC236}">
                  <a16:creationId xmlns:a16="http://schemas.microsoft.com/office/drawing/2014/main" id="{A7444C9F-26D0-D638-42C7-3F7D25BE7E65}"/>
                </a:ext>
              </a:extLst>
            </p:cNvPr>
            <p:cNvSpPr/>
            <p:nvPr/>
          </p:nvSpPr>
          <p:spPr>
            <a:xfrm>
              <a:off x="8064625" y="651630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spc="-1" dirty="0">
                <a:latin typeface="Arial"/>
              </a:endParaRPr>
            </a:p>
          </p:txBody>
        </p:sp>
        <p:sp>
          <p:nvSpPr>
            <p:cNvPr id="4" name="CaixaDeTexto 83">
              <a:extLst>
                <a:ext uri="{FF2B5EF4-FFF2-40B4-BE49-F238E27FC236}">
                  <a16:creationId xmlns:a16="http://schemas.microsoft.com/office/drawing/2014/main" id="{51505BCC-7AE2-A1CE-3344-BEF9092DC005}"/>
                </a:ext>
              </a:extLst>
            </p:cNvPr>
            <p:cNvSpPr/>
            <p:nvPr/>
          </p:nvSpPr>
          <p:spPr>
            <a:xfrm>
              <a:off x="11522520" y="647820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100" spc="-1" dirty="0">
                  <a:solidFill>
                    <a:srgbClr val="000000"/>
                  </a:solidFill>
                  <a:latin typeface="Arial"/>
                  <a:ea typeface="DejaVu Sans"/>
                </a:rPr>
                <a:t>1</a:t>
              </a:r>
              <a:r>
                <a:rPr lang="en-GB" sz="1100" b="0" strike="noStrike" spc="-1" dirty="0">
                  <a:solidFill>
                    <a:srgbClr val="000000"/>
                  </a:solidFill>
                  <a:latin typeface="Arial"/>
                  <a:ea typeface="DejaVu Sans"/>
                </a:rPr>
                <a:t>-6</a:t>
              </a:r>
              <a:endParaRPr lang="en-GB" sz="1100" b="0" strike="noStrike" spc="-1" dirty="0">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tângulo 1"/>
          <p:cNvSpPr/>
          <p:nvPr/>
        </p:nvSpPr>
        <p:spPr>
          <a:xfrm>
            <a:off x="6572160" y="1859760"/>
            <a:ext cx="5249160" cy="161316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blockDimY</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blockDimZ</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gridDimX</a:t>
            </a:r>
            <a:r>
              <a:rPr lang="pt-PT" sz="1000" b="0" strike="noStrike" spc="-1" dirty="0">
                <a:solidFill>
                  <a:srgbClr val="000000"/>
                </a:solidFill>
                <a:latin typeface="Times New Roman"/>
                <a:ea typeface="DejaVu Sans"/>
              </a:rPr>
              <a:t> = 1 &lt;&lt; 10; 	//(2^10=1024)</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gridDimY</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gridDimZ</a:t>
            </a:r>
            <a:r>
              <a:rPr lang="pt-PT" sz="1000" b="0" strike="noStrike" spc="-1" dirty="0">
                <a:solidFill>
                  <a:srgbClr val="000000"/>
                </a:solidFill>
                <a:latin typeface="Times New Roman"/>
                <a:ea typeface="DejaVu Sans"/>
              </a:rPr>
              <a:t> = 1 &lt;&lt; 0;</a:t>
            </a:r>
            <a:endParaRPr lang="en-GB" sz="1000" b="0" strike="noStrike" spc="-1" dirty="0">
              <a:latin typeface="Arial"/>
            </a:endParaRPr>
          </a:p>
          <a:p>
            <a:pPr>
              <a:lnSpc>
                <a:spcPct val="100000"/>
              </a:lnSpc>
            </a:pPr>
            <a:endParaRPr lang="en-GB" sz="1000" b="0" strike="noStrike" spc="-1" dirty="0">
              <a:latin typeface="Arial"/>
            </a:endParaRPr>
          </a:p>
          <a:p>
            <a:pPr>
              <a:lnSpc>
                <a:spcPct val="100000"/>
              </a:lnSpc>
            </a:pPr>
            <a:r>
              <a:rPr lang="pt-PT" sz="1000" b="0" strike="noStrike" spc="-1" dirty="0">
                <a:solidFill>
                  <a:srgbClr val="000000"/>
                </a:solidFill>
                <a:latin typeface="Times New Roman"/>
                <a:ea typeface="DejaVu Sans"/>
              </a:rPr>
              <a:t>x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threadIdx.x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blockIdx.x</a:t>
            </a:r>
            <a:r>
              <a:rPr lang="pt-PT" sz="1000" b="0" strike="noStrike" spc="-1" dirty="0">
                <a:solidFill>
                  <a:srgbClr val="000000"/>
                </a:solidFill>
                <a:latin typeface="Times New Roman"/>
                <a:ea typeface="DejaVu Sans"/>
              </a:rPr>
              <a:t>;</a:t>
            </a:r>
            <a:endParaRPr lang="en-GB" sz="1000" b="0" strike="noStrike" spc="-1" dirty="0">
              <a:latin typeface="Arial"/>
            </a:endParaRPr>
          </a:p>
          <a:p>
            <a:pPr>
              <a:lnSpc>
                <a:spcPct val="100000"/>
              </a:lnSpc>
            </a:pPr>
            <a:r>
              <a:rPr lang="pt-PT" sz="1000" b="0" strike="noStrike" spc="-1" dirty="0">
                <a:solidFill>
                  <a:srgbClr val="000000"/>
                </a:solidFill>
                <a:latin typeface="Times New Roman"/>
                <a:ea typeface="DejaVu Sans"/>
              </a:rPr>
              <a:t>y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threadIdx.y</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blockDim.y</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blockIdx.y</a:t>
            </a:r>
            <a:r>
              <a:rPr lang="pt-PT" sz="1000" b="0" strike="noStrike" spc="-1" dirty="0">
                <a:solidFill>
                  <a:srgbClr val="000000"/>
                </a:solidFill>
                <a:latin typeface="Times New Roman"/>
                <a:ea typeface="DejaVu Sans"/>
              </a:rPr>
              <a:t>;</a:t>
            </a:r>
            <a:endParaRPr lang="en-GB" sz="1000" b="0" strike="noStrike" spc="-1" dirty="0">
              <a:latin typeface="Arial"/>
            </a:endParaRPr>
          </a:p>
          <a:p>
            <a:pPr>
              <a:lnSpc>
                <a:spcPct val="100000"/>
              </a:lnSpc>
            </a:pPr>
            <a:r>
              <a:rPr lang="pt-PT" sz="1000" b="0" strike="noStrike" spc="-1" dirty="0" err="1">
                <a:solidFill>
                  <a:srgbClr val="000000"/>
                </a:solidFill>
                <a:latin typeface="Times New Roman"/>
                <a:ea typeface="DejaVu Sans"/>
              </a:rPr>
              <a:t>idx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blockDim.x</a:t>
            </a:r>
            <a:r>
              <a:rPr lang="pt-PT" sz="1000" b="0" strike="noStrike" spc="-1" dirty="0">
                <a:solidFill>
                  <a:srgbClr val="000000"/>
                </a:solidFill>
                <a:latin typeface="Times New Roman"/>
                <a:ea typeface="DejaVu Sans"/>
              </a:rPr>
              <a:t> * (</a:t>
            </a:r>
            <a:r>
              <a:rPr lang="pt-PT" sz="1000" b="0" strike="noStrike" spc="-1" dirty="0" err="1">
                <a:solidFill>
                  <a:srgbClr val="000000"/>
                </a:solidFill>
                <a:latin typeface="Times New Roman"/>
                <a:ea typeface="DejaVu Sans"/>
              </a:rPr>
              <a:t>unsigned</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int</a:t>
            </a:r>
            <a:r>
              <a:rPr lang="pt-PT" sz="1000" b="0" strike="noStrike" spc="-1" dirty="0">
                <a:solidFill>
                  <a:srgbClr val="000000"/>
                </a:solidFill>
                <a:latin typeface="Times New Roman"/>
                <a:ea typeface="DejaVu Sans"/>
              </a:rPr>
              <a:t>) </a:t>
            </a:r>
            <a:r>
              <a:rPr lang="pt-PT" sz="1000" b="0" strike="noStrike" spc="-1" dirty="0" err="1">
                <a:solidFill>
                  <a:srgbClr val="000000"/>
                </a:solidFill>
                <a:latin typeface="Times New Roman"/>
                <a:ea typeface="DejaVu Sans"/>
              </a:rPr>
              <a:t>gridDim.x</a:t>
            </a:r>
            <a:r>
              <a:rPr lang="pt-PT" sz="1000" b="0" strike="noStrike" spc="-1" dirty="0">
                <a:solidFill>
                  <a:srgbClr val="000000"/>
                </a:solidFill>
                <a:latin typeface="Times New Roman"/>
                <a:ea typeface="DejaVu Sans"/>
              </a:rPr>
              <a:t> * y + x;</a:t>
            </a:r>
            <a:endParaRPr lang="en-GB" sz="1000" b="0" strike="noStrike" spc="-1" dirty="0">
              <a:latin typeface="Arial"/>
            </a:endParaRPr>
          </a:p>
        </p:txBody>
      </p:sp>
      <p:sp>
        <p:nvSpPr>
          <p:cNvPr id="104" name="CaixaDeTexto 2"/>
          <p:cNvSpPr/>
          <p:nvPr/>
        </p:nvSpPr>
        <p:spPr>
          <a:xfrm>
            <a:off x="6572160" y="722880"/>
            <a:ext cx="5225040" cy="9526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indent="355600" algn="just">
              <a:lnSpc>
                <a:spcPct val="100000"/>
              </a:lnSpc>
            </a:pPr>
            <a:r>
              <a:rPr lang="pt-PT" sz="1400" b="0" strike="noStrike" spc="-1" dirty="0" err="1">
                <a:solidFill>
                  <a:srgbClr val="000000"/>
                </a:solidFill>
                <a:latin typeface="Arial"/>
                <a:ea typeface="DejaVu Sans"/>
              </a:rPr>
              <a:t>TreadID</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and</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launch</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configuration</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running</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both</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versions</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with</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various</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blockDimX</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and</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blockDimY</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configurations</a:t>
            </a:r>
            <a:r>
              <a:rPr lang="pt-PT" sz="1400" b="0" strike="noStrike" spc="-1" dirty="0">
                <a:solidFill>
                  <a:srgbClr val="000000"/>
                </a:solidFill>
                <a:latin typeface="Arial"/>
                <a:ea typeface="DejaVu Sans"/>
              </a:rPr>
              <a:t>, from 2</a:t>
            </a:r>
            <a:r>
              <a:rPr lang="pt-PT" sz="1400" b="0" strike="noStrike" spc="-1" baseline="30000" dirty="0">
                <a:solidFill>
                  <a:srgbClr val="000000"/>
                </a:solidFill>
                <a:latin typeface="Arial"/>
                <a:ea typeface="DejaVu Sans"/>
              </a:rPr>
              <a:t>0</a:t>
            </a:r>
            <a:r>
              <a:rPr lang="pt-PT" sz="1400" b="0" strike="noStrike" spc="-1" dirty="0">
                <a:solidFill>
                  <a:srgbClr val="000000"/>
                </a:solidFill>
                <a:latin typeface="Arial"/>
                <a:ea typeface="DejaVu Sans"/>
              </a:rPr>
              <a:t> to 2</a:t>
            </a:r>
            <a:r>
              <a:rPr lang="pt-PT" sz="1400" b="0" strike="noStrike" spc="-1" baseline="30000" dirty="0">
                <a:solidFill>
                  <a:srgbClr val="000000"/>
                </a:solidFill>
                <a:latin typeface="Arial"/>
                <a:ea typeface="DejaVu Sans"/>
              </a:rPr>
              <a:t>10</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comparing</a:t>
            </a:r>
            <a:r>
              <a:rPr lang="pt-PT" sz="1400" b="0" strike="noStrike" spc="-1" dirty="0">
                <a:solidFill>
                  <a:srgbClr val="000000"/>
                </a:solidFill>
                <a:latin typeface="Arial"/>
                <a:ea typeface="DejaVu Sans"/>
              </a:rPr>
              <a:t> the </a:t>
            </a:r>
            <a:r>
              <a:rPr lang="pt-PT" sz="1400" b="0" strike="noStrike" spc="-1" dirty="0" err="1">
                <a:solidFill>
                  <a:srgbClr val="000000"/>
                </a:solidFill>
                <a:latin typeface="Arial"/>
                <a:ea typeface="DejaVu Sans"/>
              </a:rPr>
              <a:t>average</a:t>
            </a:r>
            <a:r>
              <a:rPr lang="pt-PT" sz="1400" b="0" strike="noStrike" spc="-1" dirty="0">
                <a:solidFill>
                  <a:srgbClr val="000000"/>
                </a:solidFill>
                <a:latin typeface="Arial"/>
                <a:ea typeface="DejaVu Sans"/>
              </a:rPr>
              <a:t> time </a:t>
            </a:r>
            <a:r>
              <a:rPr lang="pt-PT" sz="1400" b="0" strike="noStrike" spc="-1" dirty="0" err="1">
                <a:solidFill>
                  <a:srgbClr val="000000"/>
                </a:solidFill>
                <a:latin typeface="Arial"/>
                <a:ea typeface="DejaVu Sans"/>
              </a:rPr>
              <a:t>execution</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using</a:t>
            </a:r>
            <a:r>
              <a:rPr lang="pt-PT" sz="1400" b="0" strike="noStrike" spc="-1" dirty="0">
                <a:solidFill>
                  <a:srgbClr val="000000"/>
                </a:solidFill>
                <a:latin typeface="Arial"/>
                <a:ea typeface="DejaVu Sans"/>
              </a:rPr>
              <a:t> the </a:t>
            </a:r>
            <a:r>
              <a:rPr lang="pt-PT" sz="1400" b="0" strike="noStrike" spc="-1" dirty="0" err="1">
                <a:solidFill>
                  <a:srgbClr val="000000"/>
                </a:solidFill>
                <a:latin typeface="Arial"/>
                <a:ea typeface="DejaVu Sans"/>
              </a:rPr>
              <a:t>best</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Block</a:t>
            </a:r>
            <a:r>
              <a:rPr lang="pt-PT" sz="1400" b="0" strike="noStrike" spc="-1" dirty="0">
                <a:solidFill>
                  <a:srgbClr val="000000"/>
                </a:solidFill>
                <a:latin typeface="Arial"/>
                <a:ea typeface="DejaVu Sans"/>
              </a:rPr>
              <a:t> performance to </a:t>
            </a:r>
            <a:r>
              <a:rPr lang="pt-PT" sz="1400" b="0" strike="noStrike" spc="-1" dirty="0" err="1">
                <a:solidFill>
                  <a:srgbClr val="000000"/>
                </a:solidFill>
                <a:latin typeface="Arial"/>
                <a:ea typeface="DejaVu Sans"/>
              </a:rPr>
              <a:t>test</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various</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Grid</a:t>
            </a:r>
            <a:r>
              <a:rPr lang="pt-PT" sz="1400" b="0" strike="noStrike" spc="-1" dirty="0">
                <a:solidFill>
                  <a:srgbClr val="000000"/>
                </a:solidFill>
                <a:latin typeface="Arial"/>
                <a:ea typeface="DejaVu Sans"/>
              </a:rPr>
              <a:t> X </a:t>
            </a:r>
            <a:r>
              <a:rPr lang="pt-PT" sz="1400" b="0" strike="noStrike" spc="-1" dirty="0" err="1">
                <a:solidFill>
                  <a:srgbClr val="000000"/>
                </a:solidFill>
                <a:latin typeface="Arial"/>
                <a:ea typeface="DejaVu Sans"/>
              </a:rPr>
              <a:t>and</a:t>
            </a:r>
            <a:r>
              <a:rPr lang="pt-PT" sz="1400" b="0" strike="noStrike" spc="-1" dirty="0">
                <a:solidFill>
                  <a:srgbClr val="000000"/>
                </a:solidFill>
                <a:latin typeface="Arial"/>
                <a:ea typeface="DejaVu Sans"/>
              </a:rPr>
              <a:t> Y </a:t>
            </a:r>
            <a:r>
              <a:rPr lang="pt-PT" sz="1400" b="0" strike="noStrike" spc="-1" dirty="0" err="1">
                <a:solidFill>
                  <a:srgbClr val="000000"/>
                </a:solidFill>
                <a:latin typeface="Arial"/>
                <a:ea typeface="DejaVu Sans"/>
              </a:rPr>
              <a:t>configurations</a:t>
            </a:r>
            <a:r>
              <a:rPr lang="pt-PT" sz="1400" b="0" strike="noStrike" spc="-1" dirty="0">
                <a:solidFill>
                  <a:srgbClr val="000000"/>
                </a:solidFill>
                <a:latin typeface="Arial"/>
                <a:ea typeface="DejaVu Sans"/>
              </a:rPr>
              <a:t>.</a:t>
            </a:r>
            <a:endParaRPr lang="en-GB" sz="1400" b="0" strike="noStrike" spc="-1" dirty="0">
              <a:latin typeface="Arial"/>
            </a:endParaRPr>
          </a:p>
        </p:txBody>
      </p:sp>
      <p:sp>
        <p:nvSpPr>
          <p:cNvPr id="105" name="Retângulo 4"/>
          <p:cNvSpPr/>
          <p:nvPr/>
        </p:nvSpPr>
        <p:spPr>
          <a:xfrm>
            <a:off x="462240" y="4067280"/>
            <a:ext cx="3632760" cy="207000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380880" algn="l"/>
                <a:tab pos="640080" algn="l"/>
              </a:tabLst>
            </a:pPr>
            <a:r>
              <a:rPr lang="pt-PT" sz="1000" b="0" strike="noStrike" spc="-1">
                <a:solidFill>
                  <a:srgbClr val="000000"/>
                </a:solidFill>
                <a:latin typeface="Times New Roman"/>
                <a:ea typeface="DejaVu Sans"/>
              </a:rPr>
              <a:t>data += length * idx; // adjust pointer to the array to be ordered</a:t>
            </a:r>
            <a:endParaRPr lang="en-GB" sz="1000" b="0" strike="noStrike" spc="-1">
              <a:latin typeface="Arial"/>
            </a:endParaRPr>
          </a:p>
          <a:p>
            <a:pPr>
              <a:lnSpc>
                <a:spcPct val="100000"/>
              </a:lnSpc>
              <a:tabLst>
                <a:tab pos="380880" algn="l"/>
                <a:tab pos="640080" algn="l"/>
              </a:tabLst>
            </a:pP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(data[j] &lt;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tmp = data[j];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 =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data[j-1] = tmp;</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06" name="CaixaDeTexto 5"/>
          <p:cNvSpPr/>
          <p:nvPr/>
        </p:nvSpPr>
        <p:spPr>
          <a:xfrm>
            <a:off x="435240" y="3764520"/>
            <a:ext cx="20397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Row Sorting algorithm</a:t>
            </a:r>
            <a:endParaRPr lang="en-GB" sz="1400" b="0" strike="noStrike" spc="-1">
              <a:latin typeface="Arial"/>
            </a:endParaRPr>
          </a:p>
        </p:txBody>
      </p:sp>
      <p:sp>
        <p:nvSpPr>
          <p:cNvPr id="110" name="Retângulo 2"/>
          <p:cNvSpPr/>
          <p:nvPr/>
        </p:nvSpPr>
        <p:spPr>
          <a:xfrm>
            <a:off x="4422240" y="4094640"/>
            <a:ext cx="3632760" cy="207000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403560" algn="l"/>
                <a:tab pos="699120" algn="l"/>
              </a:tabLst>
            </a:pPr>
            <a:r>
              <a:rPr lang="pt-PT" sz="1000" b="0" strike="noStrike" spc="-1">
                <a:solidFill>
                  <a:srgbClr val="000000"/>
                </a:solidFill>
                <a:latin typeface="Times New Roman"/>
                <a:ea typeface="DejaVu Sans"/>
              </a:rPr>
              <a:t>data += idx; // adjust pointer to the array to be ordered</a:t>
            </a:r>
            <a:endParaRPr lang="en-GB" sz="1000" b="0" strike="noStrike" spc="-1">
              <a:latin typeface="Arial"/>
            </a:endParaRPr>
          </a:p>
          <a:p>
            <a:pPr>
              <a:lnSpc>
                <a:spcPct val="100000"/>
              </a:lnSpc>
              <a:tabLst>
                <a:tab pos="403560" algn="l"/>
                <a:tab pos="699120" algn="l"/>
              </a:tabLst>
            </a:pP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(data[j*N_ARRAYS] &lt;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tmp = data[j*N_ARRAYS];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data[j*N_ARRAYS] =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data[(j-1)*N_ARRAYS] = tmp;</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11" name="CaixaDeTexto 1"/>
          <p:cNvSpPr/>
          <p:nvPr/>
        </p:nvSpPr>
        <p:spPr>
          <a:xfrm>
            <a:off x="4395240" y="3791880"/>
            <a:ext cx="203976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Column Sorting algorithm</a:t>
            </a:r>
            <a:endParaRPr lang="en-GB" sz="1400" b="0" strike="noStrike" spc="-1">
              <a:latin typeface="Arial"/>
            </a:endParaRPr>
          </a:p>
        </p:txBody>
      </p:sp>
      <p:sp>
        <p:nvSpPr>
          <p:cNvPr id="112" name="CaixaDeTexto 110"/>
          <p:cNvSpPr/>
          <p:nvPr/>
        </p:nvSpPr>
        <p:spPr>
          <a:xfrm>
            <a:off x="452160" y="1859760"/>
            <a:ext cx="5039640" cy="1266120"/>
          </a:xfrm>
          <a:prstGeom prst="rect">
            <a:avLst/>
          </a:prstGeom>
          <a:solidFill>
            <a:srgbClr val="EEEEEE"/>
          </a:solidFill>
          <a:ln w="6480">
            <a:solidFill>
              <a:srgbClr val="808080"/>
            </a:solidFill>
            <a:round/>
          </a:ln>
        </p:spPr>
        <p:style>
          <a:lnRef idx="0">
            <a:scrgbClr r="0" g="0" b="0"/>
          </a:lnRef>
          <a:fillRef idx="0">
            <a:scrgbClr r="0" g="0" b="0"/>
          </a:fillRef>
          <a:effectRef idx="0">
            <a:scrgbClr r="0" g="0" b="0"/>
          </a:effectRef>
          <a:fontRef idx="minor"/>
        </p:style>
        <p:txBody>
          <a:bodyPr lIns="93240" tIns="48240" rIns="93240" bIns="48240" anchor="t">
            <a:noAutofit/>
          </a:bodyPr>
          <a:lstStyle/>
          <a:p>
            <a:pPr>
              <a:lnSpc>
                <a:spcPct val="100000"/>
              </a:lnSpc>
            </a:pPr>
            <a:r>
              <a:rPr lang="en-GB" sz="1000" b="0" strike="noStrike" spc="-1">
                <a:solidFill>
                  <a:srgbClr val="000000"/>
                </a:solidFill>
                <a:latin typeface="Times New Roman"/>
                <a:ea typeface="DejaVu Sans"/>
              </a:rPr>
              <a:t>#ifndef ARRAY_LENGTH</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Bitstream Vera Sans"/>
              </a:rPr>
              <a:t># define ARRAY_LENGTH  (1 &lt;&lt; 10)	</a:t>
            </a:r>
            <a:r>
              <a:rPr lang="pt-PT" sz="1000" b="0" strike="noStrike" spc="-1">
                <a:solidFill>
                  <a:srgbClr val="000000"/>
                </a:solidFill>
                <a:latin typeface="Times New Roman"/>
                <a:ea typeface="DejaVu Sans"/>
              </a:rPr>
              <a:t>//(2^10=1024)</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DejaVu Sans"/>
              </a:rPr>
              <a:t>#endif</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DejaVu Sans"/>
              </a:rPr>
              <a:t>#ifndef N_ARRAYS</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Bitstream Vera Sans"/>
              </a:rPr>
              <a:t># define N_ARRAYS  (1 &lt;&lt; 10)	</a:t>
            </a:r>
            <a:r>
              <a:rPr lang="pt-PT" sz="1000" b="0" strike="noStrike" spc="-1">
                <a:solidFill>
                  <a:srgbClr val="000000"/>
                </a:solidFill>
                <a:latin typeface="Times New Roman"/>
                <a:ea typeface="DejaVu Sans"/>
              </a:rPr>
              <a:t>//(2^10=1024)</a:t>
            </a: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DejaVu Sans"/>
              </a:rPr>
              <a:t>#endif</a:t>
            </a:r>
            <a:endParaRPr lang="en-GB" sz="1000" b="0" strike="noStrike" spc="-1">
              <a:latin typeface="Arial"/>
            </a:endParaRPr>
          </a:p>
          <a:p>
            <a:pPr>
              <a:lnSpc>
                <a:spcPct val="100000"/>
              </a:lnSpc>
              <a:tabLst>
                <a:tab pos="2411640" algn="l"/>
              </a:tabLst>
            </a:pPr>
            <a:endParaRPr lang="en-GB" sz="1000" b="0" strike="noStrike" spc="-1">
              <a:latin typeface="Arial"/>
            </a:endParaRPr>
          </a:p>
          <a:p>
            <a:pPr>
              <a:lnSpc>
                <a:spcPct val="100000"/>
              </a:lnSpc>
              <a:tabLst>
                <a:tab pos="2411640" algn="l"/>
              </a:tabLst>
            </a:pPr>
            <a:r>
              <a:rPr lang="en-GB" sz="1000" b="0" strike="noStrike" spc="-1">
                <a:solidFill>
                  <a:srgbClr val="000000"/>
                </a:solidFill>
                <a:latin typeface="Times New Roman"/>
                <a:ea typeface="DejaVu Sans"/>
              </a:rPr>
              <a:t>data_size = (size_t) N_ARRAYS * (size_t) ARRAY_LENGTH * sizeof (unsigned int);</a:t>
            </a:r>
            <a:endParaRPr lang="en-GB" sz="1000" b="0" strike="noStrike" spc="-1">
              <a:latin typeface="Arial"/>
            </a:endParaRPr>
          </a:p>
        </p:txBody>
      </p:sp>
      <p:sp>
        <p:nvSpPr>
          <p:cNvPr id="113" name="CaixaDeTexto 111"/>
          <p:cNvSpPr/>
          <p:nvPr/>
        </p:nvSpPr>
        <p:spPr>
          <a:xfrm>
            <a:off x="452160" y="3200760"/>
            <a:ext cx="5401440" cy="431280"/>
          </a:xfrm>
          <a:prstGeom prst="rect">
            <a:avLst/>
          </a:prstGeom>
          <a:solidFill>
            <a:srgbClr val="FFFFFF"/>
          </a:solidFill>
          <a:ln w="0">
            <a:solidFill>
              <a:srgbClr val="000000"/>
            </a:solid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200" b="0" strike="noStrike" spc="-1" dirty="0" err="1">
                <a:solidFill>
                  <a:srgbClr val="000000"/>
                </a:solidFill>
                <a:latin typeface="Arial"/>
                <a:ea typeface="DejaVu Sans"/>
              </a:rPr>
              <a:t>Data_size</a:t>
            </a:r>
            <a:r>
              <a:rPr lang="en-GB" sz="1200" b="0" strike="noStrike" spc="-1" dirty="0">
                <a:solidFill>
                  <a:srgbClr val="000000"/>
                </a:solidFill>
                <a:latin typeface="Arial"/>
                <a:ea typeface="DejaVu Sans"/>
              </a:rPr>
              <a:t> = 2¹⁰ * 2¹⁰ * 2² bytes = 2²² bytes = 4 MB (4 194 304 bytes) &lt;=&gt;</a:t>
            </a:r>
            <a:endParaRPr lang="en-GB" sz="1200" b="0" strike="noStrike" spc="-1" dirty="0">
              <a:latin typeface="Arial"/>
            </a:endParaRPr>
          </a:p>
          <a:p>
            <a:pPr>
              <a:lnSpc>
                <a:spcPct val="100000"/>
              </a:lnSpc>
            </a:pPr>
            <a:r>
              <a:rPr lang="en-GB" sz="1200" b="0" strike="noStrike" spc="-1" dirty="0">
                <a:solidFill>
                  <a:srgbClr val="000000"/>
                </a:solidFill>
                <a:latin typeface="Arial"/>
                <a:ea typeface="DejaVu Sans"/>
              </a:rPr>
              <a:t>	2²² * 2³ bits = 2²⁵ bits = 33 554 432 bits</a:t>
            </a:r>
            <a:endParaRPr lang="en-GB" sz="1200" b="0" strike="noStrike" spc="-1" dirty="0">
              <a:latin typeface="Arial"/>
            </a:endParaRPr>
          </a:p>
        </p:txBody>
      </p:sp>
      <p:sp>
        <p:nvSpPr>
          <p:cNvPr id="114" name="CaixaDeTexto 2"/>
          <p:cNvSpPr/>
          <p:nvPr/>
        </p:nvSpPr>
        <p:spPr>
          <a:xfrm>
            <a:off x="408240" y="721440"/>
            <a:ext cx="5882040" cy="9526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indent="355600" algn="just">
              <a:lnSpc>
                <a:spcPct val="100000"/>
              </a:lnSpc>
            </a:pPr>
            <a:r>
              <a:rPr lang="en-US" sz="1400" b="0" strike="noStrike" spc="-1" dirty="0">
                <a:solidFill>
                  <a:srgbClr val="000000"/>
                </a:solidFill>
                <a:latin typeface="Arial"/>
                <a:ea typeface="DejaVu Sans"/>
              </a:rPr>
              <a:t>On one version, the elements are seen as forming the rows of a matrix, each row corresponding to a different sequence to be sorted.</a:t>
            </a:r>
            <a:endParaRPr lang="en-GB" sz="1400" b="0" strike="noStrike" spc="-1" dirty="0">
              <a:latin typeface="Arial"/>
            </a:endParaRPr>
          </a:p>
          <a:p>
            <a:pPr algn="just">
              <a:lnSpc>
                <a:spcPct val="100000"/>
              </a:lnSpc>
            </a:pPr>
            <a:r>
              <a:rPr lang="en-US" sz="1400" b="0" strike="noStrike" spc="-1" dirty="0">
                <a:solidFill>
                  <a:srgbClr val="000000"/>
                </a:solidFill>
                <a:latin typeface="Arial"/>
                <a:ea typeface="DejaVu Sans"/>
              </a:rPr>
              <a:t>In the second, the elements are seen as forming the columns of a matrix, each column corresponding to a different sequence to be sorted.</a:t>
            </a:r>
            <a:endParaRPr lang="en-GB" sz="1400" b="0" strike="noStrike" spc="-1" dirty="0">
              <a:latin typeface="Arial"/>
            </a:endParaRPr>
          </a:p>
        </p:txBody>
      </p:sp>
      <p:sp>
        <p:nvSpPr>
          <p:cNvPr id="115" name="CaixaDeTexto 3"/>
          <p:cNvSpPr/>
          <p:nvPr/>
        </p:nvSpPr>
        <p:spPr>
          <a:xfrm>
            <a:off x="4673880" y="173880"/>
            <a:ext cx="284364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800" b="0" strike="noStrike" spc="-1">
                <a:solidFill>
                  <a:srgbClr val="000000"/>
                </a:solidFill>
                <a:latin typeface="Arial"/>
                <a:ea typeface="DejaVu Sans"/>
              </a:rPr>
              <a:t>The Bubble Sort Algorithm</a:t>
            </a:r>
            <a:endParaRPr lang="en-GB" sz="1800" b="0" strike="noStrike" spc="-1">
              <a:latin typeface="Arial"/>
            </a:endParaRPr>
          </a:p>
        </p:txBody>
      </p:sp>
      <p:grpSp>
        <p:nvGrpSpPr>
          <p:cNvPr id="2" name="Agrupar 1">
            <a:extLst>
              <a:ext uri="{FF2B5EF4-FFF2-40B4-BE49-F238E27FC236}">
                <a16:creationId xmlns:a16="http://schemas.microsoft.com/office/drawing/2014/main" id="{789D8F8D-6588-95B3-EDAD-1876F43DA303}"/>
              </a:ext>
            </a:extLst>
          </p:cNvPr>
          <p:cNvGrpSpPr/>
          <p:nvPr/>
        </p:nvGrpSpPr>
        <p:grpSpPr>
          <a:xfrm>
            <a:off x="8064625" y="6478200"/>
            <a:ext cx="3992855" cy="424020"/>
            <a:chOff x="8064625" y="6478200"/>
            <a:chExt cx="3992855" cy="424020"/>
          </a:xfrm>
        </p:grpSpPr>
        <p:sp>
          <p:nvSpPr>
            <p:cNvPr id="3" name="CaixaDeTexto 82">
              <a:extLst>
                <a:ext uri="{FF2B5EF4-FFF2-40B4-BE49-F238E27FC236}">
                  <a16:creationId xmlns:a16="http://schemas.microsoft.com/office/drawing/2014/main" id="{23FE7764-ED48-7721-7349-958D72DAE549}"/>
                </a:ext>
              </a:extLst>
            </p:cNvPr>
            <p:cNvSpPr/>
            <p:nvPr/>
          </p:nvSpPr>
          <p:spPr>
            <a:xfrm>
              <a:off x="8064625" y="651630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spc="-1" dirty="0">
                <a:latin typeface="Arial"/>
              </a:endParaRPr>
            </a:p>
          </p:txBody>
        </p:sp>
        <p:sp>
          <p:nvSpPr>
            <p:cNvPr id="4" name="CaixaDeTexto 83">
              <a:extLst>
                <a:ext uri="{FF2B5EF4-FFF2-40B4-BE49-F238E27FC236}">
                  <a16:creationId xmlns:a16="http://schemas.microsoft.com/office/drawing/2014/main" id="{1FD596AE-DB3A-0713-A075-629C47458D25}"/>
                </a:ext>
              </a:extLst>
            </p:cNvPr>
            <p:cNvSpPr/>
            <p:nvPr/>
          </p:nvSpPr>
          <p:spPr>
            <a:xfrm>
              <a:off x="11522520" y="647820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100" b="0" strike="noStrike" spc="-1" dirty="0">
                  <a:solidFill>
                    <a:srgbClr val="000000"/>
                  </a:solidFill>
                  <a:latin typeface="Arial"/>
                  <a:ea typeface="DejaVu Sans"/>
                </a:rPr>
                <a:t>2-6</a:t>
              </a:r>
              <a:endParaRPr lang="en-GB" sz="1100" b="0" strike="noStrike" spc="-1" dirty="0">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Imagem 112"/>
          <p:cNvPicPr/>
          <p:nvPr/>
        </p:nvPicPr>
        <p:blipFill>
          <a:blip r:embed="rId2"/>
          <a:stretch/>
        </p:blipFill>
        <p:spPr>
          <a:xfrm>
            <a:off x="7825680" y="360000"/>
            <a:ext cx="4054320" cy="2572560"/>
          </a:xfrm>
          <a:prstGeom prst="rect">
            <a:avLst/>
          </a:prstGeom>
          <a:ln w="0">
            <a:noFill/>
          </a:ln>
        </p:spPr>
      </p:pic>
      <p:pic>
        <p:nvPicPr>
          <p:cNvPr id="117" name="Imagem 115"/>
          <p:cNvPicPr/>
          <p:nvPr/>
        </p:nvPicPr>
        <p:blipFill>
          <a:blip r:embed="rId3"/>
          <a:stretch/>
        </p:blipFill>
        <p:spPr>
          <a:xfrm>
            <a:off x="324720" y="2891880"/>
            <a:ext cx="5075280" cy="3424320"/>
          </a:xfrm>
          <a:prstGeom prst="rect">
            <a:avLst/>
          </a:prstGeom>
          <a:ln w="0">
            <a:noFill/>
          </a:ln>
        </p:spPr>
      </p:pic>
      <p:pic>
        <p:nvPicPr>
          <p:cNvPr id="121" name="Imagem 119"/>
          <p:cNvPicPr/>
          <p:nvPr/>
        </p:nvPicPr>
        <p:blipFill>
          <a:blip r:embed="rId4"/>
          <a:stretch/>
        </p:blipFill>
        <p:spPr>
          <a:xfrm>
            <a:off x="431640" y="652320"/>
            <a:ext cx="6408360" cy="2227680"/>
          </a:xfrm>
          <a:prstGeom prst="rect">
            <a:avLst/>
          </a:prstGeom>
          <a:ln w="0">
            <a:noFill/>
          </a:ln>
        </p:spPr>
      </p:pic>
      <p:sp>
        <p:nvSpPr>
          <p:cNvPr id="122" name="CaixaDeTexto 1"/>
          <p:cNvSpPr/>
          <p:nvPr/>
        </p:nvSpPr>
        <p:spPr>
          <a:xfrm>
            <a:off x="3760200" y="123480"/>
            <a:ext cx="46587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800" b="0" strike="noStrike" spc="-1">
                <a:solidFill>
                  <a:srgbClr val="000000"/>
                </a:solidFill>
                <a:latin typeface="Arial"/>
                <a:ea typeface="DejaVu Sans"/>
              </a:rPr>
              <a:t>Time Execution Results for The Row Sorting</a:t>
            </a:r>
            <a:endParaRPr lang="en-GB" sz="1800" b="0" strike="noStrike" spc="-1">
              <a:latin typeface="Arial"/>
            </a:endParaRPr>
          </a:p>
        </p:txBody>
      </p:sp>
      <p:pic>
        <p:nvPicPr>
          <p:cNvPr id="123" name="Imagem 4"/>
          <p:cNvPicPr/>
          <p:nvPr/>
        </p:nvPicPr>
        <p:blipFill>
          <a:blip r:embed="rId5"/>
          <a:stretch/>
        </p:blipFill>
        <p:spPr>
          <a:xfrm>
            <a:off x="5580000" y="3780000"/>
            <a:ext cx="4369680" cy="1041840"/>
          </a:xfrm>
          <a:prstGeom prst="rect">
            <a:avLst/>
          </a:prstGeom>
          <a:ln w="0">
            <a:noFill/>
          </a:ln>
        </p:spPr>
      </p:pic>
      <p:pic>
        <p:nvPicPr>
          <p:cNvPr id="124" name="Imagem 6"/>
          <p:cNvPicPr/>
          <p:nvPr/>
        </p:nvPicPr>
        <p:blipFill>
          <a:blip r:embed="rId6"/>
          <a:stretch/>
        </p:blipFill>
        <p:spPr>
          <a:xfrm>
            <a:off x="5580000" y="5003280"/>
            <a:ext cx="4369680" cy="1041840"/>
          </a:xfrm>
          <a:prstGeom prst="rect">
            <a:avLst/>
          </a:prstGeom>
          <a:ln w="0">
            <a:noFill/>
          </a:ln>
        </p:spPr>
      </p:pic>
      <p:pic>
        <p:nvPicPr>
          <p:cNvPr id="125" name="Imagem 1"/>
          <p:cNvPicPr/>
          <p:nvPr/>
        </p:nvPicPr>
        <p:blipFill>
          <a:blip r:embed="rId7"/>
          <a:stretch/>
        </p:blipFill>
        <p:spPr>
          <a:xfrm>
            <a:off x="10000440" y="4860000"/>
            <a:ext cx="2059560" cy="1360440"/>
          </a:xfrm>
          <a:prstGeom prst="rect">
            <a:avLst/>
          </a:prstGeom>
          <a:ln w="0">
            <a:noFill/>
          </a:ln>
        </p:spPr>
      </p:pic>
      <p:pic>
        <p:nvPicPr>
          <p:cNvPr id="126" name="Imagem 2"/>
          <p:cNvPicPr/>
          <p:nvPr/>
        </p:nvPicPr>
        <p:blipFill>
          <a:blip r:embed="rId8"/>
          <a:stretch/>
        </p:blipFill>
        <p:spPr>
          <a:xfrm>
            <a:off x="10000440" y="3334680"/>
            <a:ext cx="2113560" cy="1540080"/>
          </a:xfrm>
          <a:prstGeom prst="rect">
            <a:avLst/>
          </a:prstGeom>
          <a:ln w="0">
            <a:noFill/>
          </a:ln>
        </p:spPr>
      </p:pic>
      <mc:AlternateContent xmlns:mc="http://schemas.openxmlformats.org/markup-compatibility/2006">
        <mc:Choice xmlns:a14="http://schemas.microsoft.com/office/drawing/2010/main" Requires="a14">
          <p:sp>
            <p:nvSpPr>
              <p:cNvPr id="127" name="CaixaDeTexto 4"/>
              <p:cNvSpPr/>
              <p:nvPr/>
            </p:nvSpPr>
            <p:spPr>
              <a:xfrm>
                <a:off x="5602680" y="2880000"/>
                <a:ext cx="6097320" cy="5777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200" b="0" strike="noStrike" spc="-1" dirty="0">
                    <a:solidFill>
                      <a:srgbClr val="000000"/>
                    </a:solidFill>
                    <a:latin typeface="Arial"/>
                    <a:ea typeface="DejaVu Sans"/>
                  </a:rPr>
                  <a:t>The average relative speedup execution time for the CPU and the best GPU configuration </a:t>
                </a:r>
                <a:r>
                  <a:rPr lang="en-US" sz="1200" dirty="0">
                    <a:effectLst/>
                    <a:cs typeface="Arial" panose="020B0604020202020204" pitchFamily="34" charset="0"/>
                  </a:rPr>
                  <a:t>is </a:t>
                </a:r>
                <a14:m>
                  <m:oMath xmlns:m="http://schemas.openxmlformats.org/officeDocument/2006/math">
                    <m:r>
                      <a:rPr lang="pt-PT" sz="1200" b="0" i="1" smtClean="0">
                        <a:effectLst/>
                        <a:latin typeface="Cambria Math" panose="02040503050406030204" pitchFamily="18" charset="0"/>
                        <a:cs typeface="Arial" panose="020B0604020202020204" pitchFamily="34" charset="0"/>
                      </a:rPr>
                      <m:t>𝑆</m:t>
                    </m:r>
                    <m:r>
                      <a:rPr lang="pt-PT" sz="1200" b="0" i="1" smtClean="0">
                        <a:effectLst/>
                        <a:latin typeface="Cambria Math" panose="02040503050406030204" pitchFamily="18" charset="0"/>
                        <a:cs typeface="Arial" panose="020B0604020202020204" pitchFamily="34" charset="0"/>
                      </a:rPr>
                      <m:t>=</m:t>
                    </m:r>
                    <m:f>
                      <m:fPr>
                        <m:ctrlPr>
                          <a:rPr lang="pt-PT" sz="1200" b="0" i="1" smtClean="0">
                            <a:effectLst/>
                            <a:latin typeface="Cambria Math" panose="02040503050406030204" pitchFamily="18" charset="0"/>
                            <a:cs typeface="Arial" panose="020B0604020202020204" pitchFamily="34" charset="0"/>
                          </a:rPr>
                        </m:ctrlPr>
                      </m:fPr>
                      <m:num>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8,91</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0</m:t>
                            </m:r>
                          </m:sup>
                        </m:sSup>
                      </m:num>
                      <m:den>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1,43</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−1</m:t>
                            </m:r>
                          </m:sup>
                        </m:sSup>
                      </m:den>
                    </m:f>
                  </m:oMath>
                </a14:m>
                <a:r>
                  <a:rPr lang="pt-PT" sz="1200" dirty="0">
                    <a:cs typeface="Arial" panose="020B0604020202020204" pitchFamily="34" charset="0"/>
                  </a:rPr>
                  <a:t> = 62,30 </a:t>
                </a:r>
                <a:r>
                  <a:rPr lang="pt-PT" sz="1200" dirty="0">
                    <a:cs typeface="Arial" panose="020B0604020202020204" pitchFamily="34" charset="0"/>
                    <a:sym typeface="Wingdings" panose="05000000000000000000" pitchFamily="2" charset="2"/>
                  </a:rPr>
                  <a:t> 6.230%</a:t>
                </a:r>
                <a:endParaRPr lang="en-GB" sz="1200" b="0" strike="noStrike" spc="-1" dirty="0">
                  <a:latin typeface="Arial"/>
                </a:endParaRPr>
              </a:p>
            </p:txBody>
          </p:sp>
        </mc:Choice>
        <mc:Fallback>
          <p:sp>
            <p:nvSpPr>
              <p:cNvPr id="127" name="CaixaDeTexto 4"/>
              <p:cNvSpPr>
                <a:spLocks noRot="1" noChangeAspect="1" noMove="1" noResize="1" noEditPoints="1" noAdjustHandles="1" noChangeArrowheads="1" noChangeShapeType="1" noTextEdit="1"/>
              </p:cNvSpPr>
              <p:nvPr/>
            </p:nvSpPr>
            <p:spPr>
              <a:xfrm>
                <a:off x="5602680" y="2880000"/>
                <a:ext cx="6097320" cy="577743"/>
              </a:xfrm>
              <a:prstGeom prst="rect">
                <a:avLst/>
              </a:prstGeom>
              <a:blipFill>
                <a:blip r:embed="rId9"/>
                <a:stretch>
                  <a:fillRect l="-100" t="-1053"/>
                </a:stretch>
              </a:blipFill>
              <a:ln w="0">
                <a:noFill/>
              </a:ln>
            </p:spPr>
            <p:txBody>
              <a:bodyPr/>
              <a:lstStyle/>
              <a:p>
                <a:r>
                  <a:rPr lang="pt-PT">
                    <a:noFill/>
                  </a:rPr>
                  <a:t> </a:t>
                </a:r>
              </a:p>
            </p:txBody>
          </p:sp>
        </mc:Fallback>
      </mc:AlternateContent>
      <p:grpSp>
        <p:nvGrpSpPr>
          <p:cNvPr id="2" name="Agrupar 1">
            <a:extLst>
              <a:ext uri="{FF2B5EF4-FFF2-40B4-BE49-F238E27FC236}">
                <a16:creationId xmlns:a16="http://schemas.microsoft.com/office/drawing/2014/main" id="{C9CF918F-CDD0-BC54-18F5-E35C5DB50609}"/>
              </a:ext>
            </a:extLst>
          </p:cNvPr>
          <p:cNvGrpSpPr/>
          <p:nvPr/>
        </p:nvGrpSpPr>
        <p:grpSpPr>
          <a:xfrm>
            <a:off x="8064625" y="6478200"/>
            <a:ext cx="3992855" cy="424020"/>
            <a:chOff x="8064625" y="6478200"/>
            <a:chExt cx="3992855" cy="424020"/>
          </a:xfrm>
        </p:grpSpPr>
        <p:sp>
          <p:nvSpPr>
            <p:cNvPr id="3" name="CaixaDeTexto 82">
              <a:extLst>
                <a:ext uri="{FF2B5EF4-FFF2-40B4-BE49-F238E27FC236}">
                  <a16:creationId xmlns:a16="http://schemas.microsoft.com/office/drawing/2014/main" id="{B0BCE8B3-5682-D52C-2416-5BBAD6F07D8F}"/>
                </a:ext>
              </a:extLst>
            </p:cNvPr>
            <p:cNvSpPr/>
            <p:nvPr/>
          </p:nvSpPr>
          <p:spPr>
            <a:xfrm>
              <a:off x="8064625" y="651630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spc="-1" dirty="0">
                <a:latin typeface="Arial"/>
              </a:endParaRPr>
            </a:p>
          </p:txBody>
        </p:sp>
        <p:sp>
          <p:nvSpPr>
            <p:cNvPr id="4" name="CaixaDeTexto 83">
              <a:extLst>
                <a:ext uri="{FF2B5EF4-FFF2-40B4-BE49-F238E27FC236}">
                  <a16:creationId xmlns:a16="http://schemas.microsoft.com/office/drawing/2014/main" id="{325663B8-6360-C8E0-21AF-F7A0EBEDABFA}"/>
                </a:ext>
              </a:extLst>
            </p:cNvPr>
            <p:cNvSpPr/>
            <p:nvPr/>
          </p:nvSpPr>
          <p:spPr>
            <a:xfrm>
              <a:off x="11522520" y="647820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100" spc="-1" dirty="0">
                  <a:solidFill>
                    <a:srgbClr val="000000"/>
                  </a:solidFill>
                  <a:latin typeface="Arial"/>
                  <a:ea typeface="DejaVu Sans"/>
                </a:rPr>
                <a:t>3</a:t>
              </a:r>
              <a:r>
                <a:rPr lang="en-GB" sz="1100" b="0" strike="noStrike" spc="-1" dirty="0">
                  <a:solidFill>
                    <a:srgbClr val="000000"/>
                  </a:solidFill>
                  <a:latin typeface="Arial"/>
                  <a:ea typeface="DejaVu Sans"/>
                </a:rPr>
                <a:t>-6</a:t>
              </a:r>
              <a:endParaRPr lang="en-GB" sz="1100" b="0" strike="noStrike" spc="-1" dirty="0">
                <a:latin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aixaDeTexto 5"/>
          <p:cNvSpPr/>
          <p:nvPr/>
        </p:nvSpPr>
        <p:spPr>
          <a:xfrm>
            <a:off x="376228" y="5467608"/>
            <a:ext cx="1182600" cy="3034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pt-PT" sz="1200" b="0" strike="noStrike" spc="-1" dirty="0" err="1">
                <a:solidFill>
                  <a:srgbClr val="000000"/>
                </a:solidFill>
                <a:latin typeface="Arial"/>
                <a:ea typeface="DejaVu Sans"/>
              </a:rPr>
              <a:t>Conclusions</a:t>
            </a:r>
            <a:r>
              <a:rPr lang="pt-PT" sz="1400" b="0" strike="noStrike" spc="-1" dirty="0">
                <a:solidFill>
                  <a:srgbClr val="000000"/>
                </a:solidFill>
                <a:latin typeface="Arial"/>
                <a:ea typeface="DejaVu Sans"/>
              </a:rPr>
              <a:t>:</a:t>
            </a:r>
            <a:endParaRPr lang="en-GB" sz="1400" b="0" strike="noStrike" spc="-1" dirty="0">
              <a:latin typeface="Arial"/>
            </a:endParaRPr>
          </a:p>
        </p:txBody>
      </p:sp>
      <p:sp>
        <p:nvSpPr>
          <p:cNvPr id="132" name="CaixaDeTexto 6"/>
          <p:cNvSpPr/>
          <p:nvPr/>
        </p:nvSpPr>
        <p:spPr>
          <a:xfrm>
            <a:off x="3596760" y="123480"/>
            <a:ext cx="49863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800" b="0" strike="noStrike" spc="-1">
                <a:solidFill>
                  <a:srgbClr val="000000"/>
                </a:solidFill>
                <a:latin typeface="Arial"/>
                <a:ea typeface="DejaVu Sans"/>
              </a:rPr>
              <a:t>Time Execution Results for The Column Sorting</a:t>
            </a:r>
            <a:endParaRPr lang="en-GB" sz="1800" b="0" strike="noStrike" spc="-1">
              <a:latin typeface="Arial"/>
            </a:endParaRPr>
          </a:p>
        </p:txBody>
      </p:sp>
      <p:pic>
        <p:nvPicPr>
          <p:cNvPr id="133" name="Imagem 132"/>
          <p:cNvPicPr/>
          <p:nvPr/>
        </p:nvPicPr>
        <p:blipFill>
          <a:blip r:embed="rId2"/>
          <a:stretch/>
        </p:blipFill>
        <p:spPr>
          <a:xfrm>
            <a:off x="454127" y="3051460"/>
            <a:ext cx="3542748" cy="2327118"/>
          </a:xfrm>
          <a:prstGeom prst="rect">
            <a:avLst/>
          </a:prstGeom>
          <a:ln w="0">
            <a:noFill/>
          </a:ln>
        </p:spPr>
      </p:pic>
      <p:pic>
        <p:nvPicPr>
          <p:cNvPr id="134" name="Imagem 133"/>
          <p:cNvPicPr/>
          <p:nvPr/>
        </p:nvPicPr>
        <p:blipFill>
          <a:blip r:embed="rId3"/>
          <a:stretch/>
        </p:blipFill>
        <p:spPr>
          <a:xfrm>
            <a:off x="7814467" y="520010"/>
            <a:ext cx="3430957" cy="2004192"/>
          </a:xfrm>
          <a:prstGeom prst="rect">
            <a:avLst/>
          </a:prstGeom>
          <a:ln w="0">
            <a:noFill/>
          </a:ln>
        </p:spPr>
      </p:pic>
      <p:pic>
        <p:nvPicPr>
          <p:cNvPr id="135" name="Imagem 134"/>
          <p:cNvPicPr/>
          <p:nvPr/>
        </p:nvPicPr>
        <p:blipFill>
          <a:blip r:embed="rId4"/>
          <a:stretch/>
        </p:blipFill>
        <p:spPr>
          <a:xfrm>
            <a:off x="9701678" y="4238310"/>
            <a:ext cx="2269762" cy="1515268"/>
          </a:xfrm>
          <a:prstGeom prst="rect">
            <a:avLst/>
          </a:prstGeom>
          <a:ln w="0">
            <a:noFill/>
          </a:ln>
        </p:spPr>
      </p:pic>
      <p:pic>
        <p:nvPicPr>
          <p:cNvPr id="136" name="Imagem 135"/>
          <p:cNvPicPr/>
          <p:nvPr/>
        </p:nvPicPr>
        <p:blipFill>
          <a:blip r:embed="rId5"/>
          <a:stretch/>
        </p:blipFill>
        <p:spPr>
          <a:xfrm>
            <a:off x="9595800" y="2877140"/>
            <a:ext cx="2375640" cy="1440000"/>
          </a:xfrm>
          <a:prstGeom prst="rect">
            <a:avLst/>
          </a:prstGeom>
          <a:ln w="0">
            <a:noFill/>
          </a:ln>
        </p:spPr>
      </p:pic>
      <p:pic>
        <p:nvPicPr>
          <p:cNvPr id="7" name="Imagem 6">
            <a:extLst>
              <a:ext uri="{FF2B5EF4-FFF2-40B4-BE49-F238E27FC236}">
                <a16:creationId xmlns:a16="http://schemas.microsoft.com/office/drawing/2014/main" id="{E2968815-79A6-AFE5-87DA-B398A632E815}"/>
              </a:ext>
            </a:extLst>
          </p:cNvPr>
          <p:cNvPicPr>
            <a:picLocks noChangeAspect="1"/>
          </p:cNvPicPr>
          <p:nvPr/>
        </p:nvPicPr>
        <p:blipFill>
          <a:blip r:embed="rId6"/>
          <a:stretch>
            <a:fillRect/>
          </a:stretch>
        </p:blipFill>
        <p:spPr>
          <a:xfrm>
            <a:off x="454127" y="533456"/>
            <a:ext cx="5921274" cy="2007482"/>
          </a:xfrm>
          <a:prstGeom prst="rect">
            <a:avLst/>
          </a:prstGeom>
        </p:spPr>
      </p:pic>
      <p:pic>
        <p:nvPicPr>
          <p:cNvPr id="12" name="Imagem 11">
            <a:extLst>
              <a:ext uri="{FF2B5EF4-FFF2-40B4-BE49-F238E27FC236}">
                <a16:creationId xmlns:a16="http://schemas.microsoft.com/office/drawing/2014/main" id="{7A3BFE16-B29B-D776-8733-7D2432682D8B}"/>
              </a:ext>
            </a:extLst>
          </p:cNvPr>
          <p:cNvPicPr>
            <a:picLocks noChangeAspect="1"/>
          </p:cNvPicPr>
          <p:nvPr/>
        </p:nvPicPr>
        <p:blipFill>
          <a:blip r:embed="rId7"/>
          <a:stretch>
            <a:fillRect/>
          </a:stretch>
        </p:blipFill>
        <p:spPr>
          <a:xfrm>
            <a:off x="4704574" y="3144921"/>
            <a:ext cx="4574893" cy="1125136"/>
          </a:xfrm>
          <a:prstGeom prst="rect">
            <a:avLst/>
          </a:prstGeom>
        </p:spPr>
      </p:pic>
      <p:pic>
        <p:nvPicPr>
          <p:cNvPr id="14" name="Imagem 13">
            <a:extLst>
              <a:ext uri="{FF2B5EF4-FFF2-40B4-BE49-F238E27FC236}">
                <a16:creationId xmlns:a16="http://schemas.microsoft.com/office/drawing/2014/main" id="{3BD03474-85E4-9F97-A7F3-6556B317A3CD}"/>
              </a:ext>
            </a:extLst>
          </p:cNvPr>
          <p:cNvPicPr>
            <a:picLocks noChangeAspect="1"/>
          </p:cNvPicPr>
          <p:nvPr/>
        </p:nvPicPr>
        <p:blipFill>
          <a:blip r:embed="rId8"/>
          <a:stretch>
            <a:fillRect/>
          </a:stretch>
        </p:blipFill>
        <p:spPr>
          <a:xfrm>
            <a:off x="4704574" y="4422524"/>
            <a:ext cx="4595323" cy="1125284"/>
          </a:xfrm>
          <a:prstGeom prst="rect">
            <a:avLst/>
          </a:prstGeom>
        </p:spPr>
      </p:pic>
      <mc:AlternateContent xmlns:mc="http://schemas.openxmlformats.org/markup-compatibility/2006" xmlns:a14="http://schemas.microsoft.com/office/drawing/2010/main">
        <mc:Choice Requires="a14">
          <p:sp>
            <p:nvSpPr>
              <p:cNvPr id="15" name="CaixaDeTexto 4">
                <a:extLst>
                  <a:ext uri="{FF2B5EF4-FFF2-40B4-BE49-F238E27FC236}">
                    <a16:creationId xmlns:a16="http://schemas.microsoft.com/office/drawing/2014/main" id="{8E237AB6-9298-5E5D-9704-A43F20EEF0CE}"/>
                  </a:ext>
                </a:extLst>
              </p:cNvPr>
              <p:cNvSpPr/>
              <p:nvPr/>
            </p:nvSpPr>
            <p:spPr>
              <a:xfrm>
                <a:off x="400181" y="2492435"/>
                <a:ext cx="11337692" cy="57774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1200" b="0" strike="noStrike" spc="-1" dirty="0">
                    <a:solidFill>
                      <a:srgbClr val="000000"/>
                    </a:solidFill>
                    <a:latin typeface="Arial"/>
                    <a:ea typeface="DejaVu Sans"/>
                  </a:rPr>
                  <a:t>The average relative speedup execution time </a:t>
                </a:r>
                <a:r>
                  <a:rPr lang="en-US" sz="1200" spc="-1" dirty="0">
                    <a:solidFill>
                      <a:srgbClr val="000000"/>
                    </a:solidFill>
                  </a:rPr>
                  <a:t>for the best GPU configuration, against the </a:t>
                </a:r>
                <a:r>
                  <a:rPr lang="en-US" sz="1200" b="0" strike="noStrike" spc="-1" dirty="0">
                    <a:solidFill>
                      <a:srgbClr val="000000"/>
                    </a:solidFill>
                    <a:latin typeface="Arial"/>
                    <a:ea typeface="DejaVu Sans"/>
                  </a:rPr>
                  <a:t>CPU, </a:t>
                </a:r>
                <a:r>
                  <a:rPr lang="en-US" sz="1200" dirty="0">
                    <a:effectLst/>
                    <a:cs typeface="Arial" panose="020B0604020202020204" pitchFamily="34" charset="0"/>
                  </a:rPr>
                  <a:t>is </a:t>
                </a:r>
                <a14:m>
                  <m:oMath xmlns:m="http://schemas.openxmlformats.org/officeDocument/2006/math">
                    <m:r>
                      <a:rPr lang="pt-PT" sz="1200" b="0" i="1" smtClean="0">
                        <a:effectLst/>
                        <a:latin typeface="Cambria Math" panose="02040503050406030204" pitchFamily="18" charset="0"/>
                        <a:cs typeface="Arial" panose="020B0604020202020204" pitchFamily="34" charset="0"/>
                      </a:rPr>
                      <m:t>𝑆</m:t>
                    </m:r>
                    <m:r>
                      <a:rPr lang="pt-PT" sz="1200" b="0" i="1" smtClean="0">
                        <a:effectLst/>
                        <a:latin typeface="Cambria Math" panose="02040503050406030204" pitchFamily="18" charset="0"/>
                        <a:cs typeface="Arial" panose="020B0604020202020204" pitchFamily="34" charset="0"/>
                      </a:rPr>
                      <m:t>=</m:t>
                    </m:r>
                    <m:f>
                      <m:fPr>
                        <m:ctrlPr>
                          <a:rPr lang="pt-PT" sz="1200" b="0" i="1" smtClean="0">
                            <a:effectLst/>
                            <a:latin typeface="Cambria Math" panose="02040503050406030204" pitchFamily="18" charset="0"/>
                            <a:cs typeface="Arial" panose="020B0604020202020204" pitchFamily="34" charset="0"/>
                          </a:rPr>
                        </m:ctrlPr>
                      </m:fPr>
                      <m:num>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8,970</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0</m:t>
                            </m:r>
                          </m:sup>
                        </m:sSup>
                      </m:num>
                      <m:den>
                        <m:sSup>
                          <m:sSupPr>
                            <m:ctrlPr>
                              <a:rPr lang="pt-PT" sz="1200" b="0" i="1" smtClean="0">
                                <a:effectLst/>
                                <a:latin typeface="Cambria Math" panose="02040503050406030204" pitchFamily="18" charset="0"/>
                                <a:cs typeface="Arial" panose="020B0604020202020204" pitchFamily="34" charset="0"/>
                              </a:rPr>
                            </m:ctrlPr>
                          </m:sSupPr>
                          <m:e>
                            <m:r>
                              <a:rPr lang="pt-PT" sz="1200" b="0" i="1" smtClean="0">
                                <a:effectLst/>
                                <a:latin typeface="Cambria Math" panose="02040503050406030204" pitchFamily="18" charset="0"/>
                                <a:cs typeface="Arial" panose="020B0604020202020204" pitchFamily="34" charset="0"/>
                              </a:rPr>
                              <m:t>1,466</m:t>
                            </m:r>
                            <m:r>
                              <a:rPr lang="pt-PT" sz="1200" b="0" i="1" smtClean="0">
                                <a:effectLst/>
                                <a:latin typeface="Cambria Math" panose="02040503050406030204" pitchFamily="18" charset="0"/>
                                <a:cs typeface="Arial" panose="020B0604020202020204" pitchFamily="34" charset="0"/>
                              </a:rPr>
                              <m:t>𝑥</m:t>
                            </m:r>
                            <m:r>
                              <a:rPr lang="pt-PT" sz="1200" b="0" i="1" smtClean="0">
                                <a:effectLst/>
                                <a:latin typeface="Cambria Math" panose="02040503050406030204" pitchFamily="18" charset="0"/>
                                <a:cs typeface="Arial" panose="020B0604020202020204" pitchFamily="34" charset="0"/>
                              </a:rPr>
                              <m:t>10</m:t>
                            </m:r>
                          </m:e>
                          <m:sup>
                            <m:r>
                              <a:rPr lang="pt-PT" sz="1200" b="0" i="1" smtClean="0">
                                <a:effectLst/>
                                <a:latin typeface="Cambria Math" panose="02040503050406030204" pitchFamily="18" charset="0"/>
                                <a:cs typeface="Arial" panose="020B0604020202020204" pitchFamily="34" charset="0"/>
                              </a:rPr>
                              <m:t>−1</m:t>
                            </m:r>
                          </m:sup>
                        </m:sSup>
                      </m:den>
                    </m:f>
                  </m:oMath>
                </a14:m>
                <a:r>
                  <a:rPr lang="pt-PT" sz="1200" dirty="0">
                    <a:cs typeface="Arial" panose="020B0604020202020204" pitchFamily="34" charset="0"/>
                  </a:rPr>
                  <a:t> = 61,19 </a:t>
                </a:r>
                <a:r>
                  <a:rPr lang="pt-PT" sz="1200" dirty="0">
                    <a:cs typeface="Arial" panose="020B0604020202020204" pitchFamily="34" charset="0"/>
                    <a:sym typeface="Wingdings" panose="05000000000000000000" pitchFamily="2" charset="2"/>
                  </a:rPr>
                  <a:t> 6.119%, </a:t>
                </a:r>
                <a:r>
                  <a:rPr lang="pt-PT" sz="1200" dirty="0" err="1">
                    <a:cs typeface="Arial" panose="020B0604020202020204" pitchFamily="34" charset="0"/>
                    <a:sym typeface="Wingdings" panose="05000000000000000000" pitchFamily="2" charset="2"/>
                  </a:rPr>
                  <a:t>wich</a:t>
                </a:r>
                <a:r>
                  <a:rPr lang="pt-PT" sz="1200" dirty="0">
                    <a:cs typeface="Arial" panose="020B0604020202020204" pitchFamily="34" charset="0"/>
                    <a:sym typeface="Wingdings" panose="05000000000000000000" pitchFamily="2" charset="2"/>
                  </a:rPr>
                  <a:t> </a:t>
                </a:r>
                <a:r>
                  <a:rPr lang="pt-PT" sz="1200" dirty="0" err="1">
                    <a:cs typeface="Arial" panose="020B0604020202020204" pitchFamily="34" charset="0"/>
                    <a:sym typeface="Wingdings" panose="05000000000000000000" pitchFamily="2" charset="2"/>
                  </a:rPr>
                  <a:t>clearly</a:t>
                </a:r>
                <a:r>
                  <a:rPr lang="pt-PT" sz="1200" dirty="0">
                    <a:cs typeface="Arial" panose="020B0604020202020204" pitchFamily="34" charset="0"/>
                    <a:sym typeface="Wingdings" panose="05000000000000000000" pitchFamily="2" charset="2"/>
                  </a:rPr>
                  <a:t> shows the </a:t>
                </a:r>
                <a:r>
                  <a:rPr lang="pt-PT" sz="1200" dirty="0" err="1">
                    <a:cs typeface="Arial" panose="020B0604020202020204" pitchFamily="34" charset="0"/>
                    <a:sym typeface="Wingdings" panose="05000000000000000000" pitchFamily="2" charset="2"/>
                  </a:rPr>
                  <a:t>advantage</a:t>
                </a:r>
                <a:r>
                  <a:rPr lang="pt-PT" sz="1200" dirty="0">
                    <a:cs typeface="Arial" panose="020B0604020202020204" pitchFamily="34" charset="0"/>
                    <a:sym typeface="Wingdings" panose="05000000000000000000" pitchFamily="2" charset="2"/>
                  </a:rPr>
                  <a:t> </a:t>
                </a:r>
                <a:r>
                  <a:rPr lang="pt-PT" sz="1200" dirty="0" err="1">
                    <a:cs typeface="Arial" panose="020B0604020202020204" pitchFamily="34" charset="0"/>
                    <a:sym typeface="Wingdings" panose="05000000000000000000" pitchFamily="2" charset="2"/>
                  </a:rPr>
                  <a:t>of</a:t>
                </a:r>
                <a:r>
                  <a:rPr lang="pt-PT" sz="1200" dirty="0">
                    <a:cs typeface="Arial" panose="020B0604020202020204" pitchFamily="34" charset="0"/>
                    <a:sym typeface="Wingdings" panose="05000000000000000000" pitchFamily="2" charset="2"/>
                  </a:rPr>
                  <a:t> </a:t>
                </a:r>
                <a:r>
                  <a:rPr lang="pt-PT" sz="1200" dirty="0" err="1">
                    <a:cs typeface="Arial" panose="020B0604020202020204" pitchFamily="34" charset="0"/>
                    <a:sym typeface="Wingdings" panose="05000000000000000000" pitchFamily="2" charset="2"/>
                  </a:rPr>
                  <a:t>using</a:t>
                </a:r>
                <a:r>
                  <a:rPr lang="pt-PT" sz="1200" dirty="0">
                    <a:cs typeface="Arial" panose="020B0604020202020204" pitchFamily="34" charset="0"/>
                    <a:sym typeface="Wingdings" panose="05000000000000000000" pitchFamily="2" charset="2"/>
                  </a:rPr>
                  <a:t> the GPU.</a:t>
                </a:r>
                <a:endParaRPr lang="en-GB" sz="1200" b="0" strike="noStrike" spc="-1" dirty="0">
                  <a:latin typeface="Arial"/>
                </a:endParaRPr>
              </a:p>
            </p:txBody>
          </p:sp>
        </mc:Choice>
        <mc:Fallback xmlns="">
          <p:sp>
            <p:nvSpPr>
              <p:cNvPr id="15" name="CaixaDeTexto 4">
                <a:extLst>
                  <a:ext uri="{FF2B5EF4-FFF2-40B4-BE49-F238E27FC236}">
                    <a16:creationId xmlns:a16="http://schemas.microsoft.com/office/drawing/2014/main" id="{8E237AB6-9298-5E5D-9704-A43F20EEF0CE}"/>
                  </a:ext>
                </a:extLst>
              </p:cNvPr>
              <p:cNvSpPr>
                <a:spLocks noRot="1" noChangeAspect="1" noMove="1" noResize="1" noEditPoints="1" noAdjustHandles="1" noChangeArrowheads="1" noChangeShapeType="1" noTextEdit="1"/>
              </p:cNvSpPr>
              <p:nvPr/>
            </p:nvSpPr>
            <p:spPr>
              <a:xfrm>
                <a:off x="400181" y="2492435"/>
                <a:ext cx="11337692" cy="577743"/>
              </a:xfrm>
              <a:prstGeom prst="rect">
                <a:avLst/>
              </a:prstGeom>
              <a:blipFill>
                <a:blip r:embed="rId9"/>
                <a:stretch>
                  <a:fillRect l="-54" b="-6316"/>
                </a:stretch>
              </a:blipFill>
              <a:ln w="0">
                <a:noFill/>
              </a:ln>
            </p:spPr>
            <p:txBody>
              <a:bodyPr/>
              <a:lstStyle/>
              <a:p>
                <a:r>
                  <a:rPr lang="pt-PT">
                    <a:noFill/>
                  </a:rPr>
                  <a:t> </a:t>
                </a:r>
              </a:p>
            </p:txBody>
          </p:sp>
        </mc:Fallback>
      </mc:AlternateContent>
      <p:sp>
        <p:nvSpPr>
          <p:cNvPr id="16" name="CaixaDeTexto 15">
            <a:extLst>
              <a:ext uri="{FF2B5EF4-FFF2-40B4-BE49-F238E27FC236}">
                <a16:creationId xmlns:a16="http://schemas.microsoft.com/office/drawing/2014/main" id="{C73E4D17-B122-AFFD-9538-1E9C61FBC569}"/>
              </a:ext>
            </a:extLst>
          </p:cNvPr>
          <p:cNvSpPr txBox="1"/>
          <p:nvPr/>
        </p:nvSpPr>
        <p:spPr>
          <a:xfrm>
            <a:off x="376228" y="5725869"/>
            <a:ext cx="11085480" cy="1031051"/>
          </a:xfrm>
          <a:prstGeom prst="rect">
            <a:avLst/>
          </a:prstGeom>
          <a:noFill/>
        </p:spPr>
        <p:txBody>
          <a:bodyPr wrap="square" rtlCol="0">
            <a:spAutoFit/>
          </a:bodyPr>
          <a:lstStyle/>
          <a:p>
            <a:r>
              <a:rPr lang="pt-PT" sz="1000" dirty="0" err="1"/>
              <a:t>On</a:t>
            </a:r>
            <a:r>
              <a:rPr lang="pt-PT" sz="1000" dirty="0"/>
              <a:t> </a:t>
            </a:r>
            <a:r>
              <a:rPr lang="pt-PT" sz="1000" dirty="0" err="1"/>
              <a:t>both</a:t>
            </a:r>
            <a:r>
              <a:rPr lang="pt-PT" sz="1000" dirty="0"/>
              <a:t> cases, the </a:t>
            </a:r>
            <a:r>
              <a:rPr lang="pt-PT" sz="1000" dirty="0" err="1"/>
              <a:t>speedup</a:t>
            </a:r>
            <a:r>
              <a:rPr lang="pt-PT" sz="1000" dirty="0"/>
              <a:t> </a:t>
            </a:r>
            <a:r>
              <a:rPr lang="pt-PT" sz="1000" dirty="0" err="1"/>
              <a:t>gains</a:t>
            </a:r>
            <a:r>
              <a:rPr lang="pt-PT" sz="1000" dirty="0"/>
              <a:t> </a:t>
            </a:r>
            <a:r>
              <a:rPr lang="pt-PT" sz="1000" dirty="0" err="1"/>
              <a:t>resulting</a:t>
            </a:r>
            <a:r>
              <a:rPr lang="pt-PT" sz="1000" dirty="0"/>
              <a:t> from the </a:t>
            </a:r>
            <a:r>
              <a:rPr lang="pt-PT" sz="1000" dirty="0" err="1"/>
              <a:t>multithreading</a:t>
            </a:r>
            <a:r>
              <a:rPr lang="pt-PT" sz="1000" dirty="0"/>
              <a:t> </a:t>
            </a:r>
            <a:r>
              <a:rPr lang="pt-PT" sz="1000" dirty="0" err="1"/>
              <a:t>on</a:t>
            </a:r>
            <a:r>
              <a:rPr lang="pt-PT" sz="1000" dirty="0"/>
              <a:t> the </a:t>
            </a:r>
            <a:r>
              <a:rPr lang="pt-PT" sz="1000" dirty="0" err="1"/>
              <a:t>block</a:t>
            </a:r>
            <a:r>
              <a:rPr lang="pt-PT" sz="1000" dirty="0"/>
              <a:t> </a:t>
            </a:r>
            <a:r>
              <a:rPr lang="pt-PT" sz="1000" dirty="0" err="1"/>
              <a:t>axis</a:t>
            </a:r>
            <a:r>
              <a:rPr lang="pt-PT" sz="1000" dirty="0"/>
              <a:t> </a:t>
            </a:r>
            <a:r>
              <a:rPr lang="pt-PT" sz="1000" dirty="0" err="1"/>
              <a:t>is</a:t>
            </a:r>
            <a:r>
              <a:rPr lang="pt-PT" sz="1000" dirty="0"/>
              <a:t> </a:t>
            </a:r>
            <a:r>
              <a:rPr lang="pt-PT" sz="1000" dirty="0" err="1"/>
              <a:t>far</a:t>
            </a:r>
            <a:r>
              <a:rPr lang="pt-PT" sz="1000" dirty="0"/>
              <a:t> from </a:t>
            </a:r>
            <a:r>
              <a:rPr lang="pt-PT" sz="1000" dirty="0" err="1"/>
              <a:t>what</a:t>
            </a:r>
            <a:r>
              <a:rPr lang="pt-PT" sz="1000" dirty="0"/>
              <a:t> </a:t>
            </a:r>
            <a:r>
              <a:rPr lang="pt-PT" sz="1000" dirty="0" err="1"/>
              <a:t>was</a:t>
            </a:r>
            <a:r>
              <a:rPr lang="pt-PT" sz="1000" dirty="0"/>
              <a:t> </a:t>
            </a:r>
            <a:r>
              <a:rPr lang="pt-PT" sz="1000" dirty="0" err="1"/>
              <a:t>expected</a:t>
            </a:r>
            <a:r>
              <a:rPr lang="pt-PT" sz="1000" dirty="0"/>
              <a:t> </a:t>
            </a:r>
            <a:r>
              <a:rPr lang="pt-PT" sz="1000" dirty="0" err="1"/>
              <a:t>on</a:t>
            </a:r>
            <a:r>
              <a:rPr lang="pt-PT" sz="1000" dirty="0"/>
              <a:t> </a:t>
            </a:r>
            <a:r>
              <a:rPr lang="pt-PT" sz="1000" dirty="0" err="1"/>
              <a:t>theory</a:t>
            </a:r>
            <a:r>
              <a:rPr lang="pt-PT" sz="1000" dirty="0"/>
              <a:t>.</a:t>
            </a:r>
          </a:p>
          <a:p>
            <a:r>
              <a:rPr lang="pt-PT" sz="1000" dirty="0" err="1"/>
              <a:t>Up</a:t>
            </a:r>
            <a:r>
              <a:rPr lang="pt-PT" sz="1000" dirty="0"/>
              <a:t> to 32 (2</a:t>
            </a:r>
            <a:r>
              <a:rPr lang="pt-PT" sz="1000" baseline="30000" dirty="0"/>
              <a:t>5</a:t>
            </a:r>
            <a:r>
              <a:rPr lang="pt-PT" sz="1000" dirty="0"/>
              <a:t>) </a:t>
            </a:r>
            <a:r>
              <a:rPr lang="pt-PT" sz="1000" dirty="0" err="1"/>
              <a:t>threads</a:t>
            </a:r>
            <a:r>
              <a:rPr lang="pt-PT" sz="1000" dirty="0"/>
              <a:t> per </a:t>
            </a:r>
            <a:r>
              <a:rPr lang="pt-PT" sz="1000" dirty="0" err="1"/>
              <a:t>block</a:t>
            </a:r>
            <a:r>
              <a:rPr lang="pt-PT" sz="1000" dirty="0"/>
              <a:t>, a speed </a:t>
            </a:r>
            <a:r>
              <a:rPr lang="pt-PT" sz="1000" dirty="0" err="1"/>
              <a:t>up</a:t>
            </a:r>
            <a:r>
              <a:rPr lang="pt-PT" sz="1000" dirty="0"/>
              <a:t> </a:t>
            </a:r>
            <a:r>
              <a:rPr lang="pt-PT" sz="1000" dirty="0" err="1"/>
              <a:t>of</a:t>
            </a:r>
            <a:r>
              <a:rPr lang="pt-PT" sz="1000" dirty="0"/>
              <a:t> 2 (200%) </a:t>
            </a:r>
            <a:r>
              <a:rPr lang="pt-PT" sz="1000" dirty="0" err="1"/>
              <a:t>was</a:t>
            </a:r>
            <a:r>
              <a:rPr lang="pt-PT" sz="1000" dirty="0"/>
              <a:t> </a:t>
            </a:r>
            <a:r>
              <a:rPr lang="pt-PT" sz="1000" dirty="0" err="1"/>
              <a:t>espected</a:t>
            </a:r>
            <a:r>
              <a:rPr lang="pt-PT" sz="1000" dirty="0"/>
              <a:t> </a:t>
            </a:r>
            <a:r>
              <a:rPr lang="pt-PT" sz="1000" dirty="0" err="1"/>
              <a:t>each</a:t>
            </a:r>
            <a:r>
              <a:rPr lang="pt-PT" sz="1000" dirty="0"/>
              <a:t> time the </a:t>
            </a:r>
            <a:r>
              <a:rPr lang="pt-PT" sz="1000" dirty="0" err="1"/>
              <a:t>number</a:t>
            </a:r>
            <a:r>
              <a:rPr lang="pt-PT" sz="1000" dirty="0"/>
              <a:t> </a:t>
            </a:r>
            <a:r>
              <a:rPr lang="pt-PT" sz="1000" dirty="0" err="1"/>
              <a:t>of</a:t>
            </a:r>
            <a:r>
              <a:rPr lang="pt-PT" sz="1000" dirty="0"/>
              <a:t> </a:t>
            </a:r>
            <a:r>
              <a:rPr lang="pt-PT" sz="1000" dirty="0" err="1"/>
              <a:t>threads</a:t>
            </a:r>
            <a:r>
              <a:rPr lang="pt-PT" sz="1000" dirty="0"/>
              <a:t> per </a:t>
            </a:r>
            <a:r>
              <a:rPr lang="pt-PT" sz="1000" dirty="0" err="1"/>
              <a:t>block</a:t>
            </a:r>
            <a:r>
              <a:rPr lang="pt-PT" sz="1000" dirty="0"/>
              <a:t> </a:t>
            </a:r>
            <a:r>
              <a:rPr lang="pt-PT" sz="1000" dirty="0" err="1"/>
              <a:t>doubles</a:t>
            </a:r>
            <a:r>
              <a:rPr lang="pt-PT" sz="1000" dirty="0"/>
              <a:t>, </a:t>
            </a:r>
            <a:r>
              <a:rPr lang="pt-PT" sz="1000" dirty="0" err="1"/>
              <a:t>wich</a:t>
            </a:r>
            <a:r>
              <a:rPr lang="pt-PT" sz="1000" dirty="0"/>
              <a:t> </a:t>
            </a:r>
            <a:r>
              <a:rPr lang="pt-PT" sz="1000" dirty="0" err="1"/>
              <a:t>did</a:t>
            </a:r>
            <a:r>
              <a:rPr lang="pt-PT" sz="1000" dirty="0"/>
              <a:t> not </a:t>
            </a:r>
            <a:r>
              <a:rPr lang="pt-PT" sz="1000" dirty="0" err="1"/>
              <a:t>verified</a:t>
            </a:r>
            <a:r>
              <a:rPr lang="pt-PT" sz="1000" dirty="0"/>
              <a:t>.</a:t>
            </a:r>
          </a:p>
          <a:p>
            <a:r>
              <a:rPr lang="pt-PT" sz="1000" dirty="0" err="1"/>
              <a:t>This</a:t>
            </a:r>
            <a:r>
              <a:rPr lang="pt-PT" sz="1000" dirty="0"/>
              <a:t> can </a:t>
            </a:r>
            <a:r>
              <a:rPr lang="pt-PT" sz="1000" dirty="0" err="1"/>
              <a:t>be</a:t>
            </a:r>
            <a:r>
              <a:rPr lang="pt-PT" sz="1000" dirty="0"/>
              <a:t> </a:t>
            </a:r>
            <a:r>
              <a:rPr lang="pt-PT" sz="1000" dirty="0" err="1"/>
              <a:t>explained</a:t>
            </a:r>
            <a:r>
              <a:rPr lang="pt-PT" sz="1000" dirty="0"/>
              <a:t> </a:t>
            </a:r>
            <a:r>
              <a:rPr lang="pt-PT" sz="1000" dirty="0" err="1"/>
              <a:t>with</a:t>
            </a:r>
            <a:r>
              <a:rPr lang="pt-PT" sz="1000" dirty="0"/>
              <a:t> the </a:t>
            </a:r>
            <a:r>
              <a:rPr lang="pt-PT" sz="1000" dirty="0" err="1"/>
              <a:t>poor</a:t>
            </a:r>
            <a:r>
              <a:rPr lang="pt-PT" sz="1000" dirty="0"/>
              <a:t> </a:t>
            </a:r>
            <a:r>
              <a:rPr lang="pt-PT" sz="1000" dirty="0" err="1"/>
              <a:t>mapping</a:t>
            </a:r>
            <a:r>
              <a:rPr lang="pt-PT" sz="1000" dirty="0"/>
              <a:t> </a:t>
            </a:r>
            <a:r>
              <a:rPr lang="pt-PT" sz="1000" dirty="0" err="1"/>
              <a:t>between</a:t>
            </a:r>
            <a:r>
              <a:rPr lang="pt-PT" sz="1000" dirty="0"/>
              <a:t> </a:t>
            </a:r>
            <a:r>
              <a:rPr lang="pt-PT" sz="1000" dirty="0" err="1"/>
              <a:t>each</a:t>
            </a:r>
            <a:r>
              <a:rPr lang="pt-PT" sz="1000" dirty="0"/>
              <a:t> </a:t>
            </a:r>
            <a:r>
              <a:rPr lang="pt-PT" sz="1000" dirty="0" err="1"/>
              <a:t>specific</a:t>
            </a:r>
            <a:r>
              <a:rPr lang="pt-PT" sz="1000" dirty="0"/>
              <a:t> </a:t>
            </a:r>
            <a:r>
              <a:rPr lang="pt-PT" sz="1000" dirty="0" err="1"/>
              <a:t>thread</a:t>
            </a:r>
            <a:r>
              <a:rPr lang="pt-PT" sz="1000" dirty="0"/>
              <a:t> </a:t>
            </a:r>
            <a:r>
              <a:rPr lang="pt-PT" sz="1000" dirty="0" err="1"/>
              <a:t>and</a:t>
            </a:r>
            <a:r>
              <a:rPr lang="pt-PT" sz="1000" dirty="0"/>
              <a:t> the </a:t>
            </a:r>
            <a:r>
              <a:rPr lang="pt-PT" sz="1000" dirty="0" err="1"/>
              <a:t>values</a:t>
            </a:r>
            <a:r>
              <a:rPr lang="pt-PT" sz="1000" dirty="0"/>
              <a:t> in </a:t>
            </a:r>
            <a:r>
              <a:rPr lang="pt-PT" sz="1000" dirty="0" err="1"/>
              <a:t>rows</a:t>
            </a:r>
            <a:r>
              <a:rPr lang="pt-PT" sz="1000" dirty="0"/>
              <a:t> </a:t>
            </a:r>
            <a:r>
              <a:rPr lang="pt-PT" sz="1000" dirty="0" err="1"/>
              <a:t>or</a:t>
            </a:r>
            <a:r>
              <a:rPr lang="pt-PT" sz="1000" dirty="0"/>
              <a:t> </a:t>
            </a:r>
            <a:r>
              <a:rPr lang="pt-PT" sz="1000" dirty="0" err="1"/>
              <a:t>columns</a:t>
            </a:r>
            <a:r>
              <a:rPr lang="pt-PT" sz="1000" dirty="0"/>
              <a:t> to </a:t>
            </a:r>
            <a:r>
              <a:rPr lang="pt-PT" sz="1000" dirty="0" err="1"/>
              <a:t>be</a:t>
            </a:r>
            <a:r>
              <a:rPr lang="pt-PT" sz="1000" dirty="0"/>
              <a:t> </a:t>
            </a:r>
            <a:r>
              <a:rPr lang="pt-PT" sz="1000" dirty="0" err="1"/>
              <a:t>read</a:t>
            </a:r>
            <a:r>
              <a:rPr lang="pt-PT" sz="1000" dirty="0"/>
              <a:t> </a:t>
            </a:r>
            <a:r>
              <a:rPr lang="pt-PT" sz="1000" dirty="0" err="1"/>
              <a:t>and</a:t>
            </a:r>
            <a:r>
              <a:rPr lang="pt-PT" sz="1000" dirty="0"/>
              <a:t> </a:t>
            </a:r>
            <a:r>
              <a:rPr lang="pt-PT" sz="1000" dirty="0" err="1"/>
              <a:t>written</a:t>
            </a:r>
            <a:r>
              <a:rPr lang="pt-PT" sz="1000" dirty="0"/>
              <a:t>, </a:t>
            </a:r>
            <a:r>
              <a:rPr lang="pt-PT" sz="1000" dirty="0" err="1"/>
              <a:t>causing</a:t>
            </a:r>
            <a:r>
              <a:rPr lang="pt-PT" sz="1000" dirty="0"/>
              <a:t> data </a:t>
            </a:r>
            <a:r>
              <a:rPr lang="pt-PT" sz="1000" dirty="0" err="1"/>
              <a:t>hazards</a:t>
            </a:r>
            <a:r>
              <a:rPr lang="pt-PT" sz="1000" dirty="0"/>
              <a:t>.</a:t>
            </a:r>
            <a:endParaRPr lang="en-US" sz="1000" dirty="0"/>
          </a:p>
          <a:p>
            <a:r>
              <a:rPr lang="en-US" sz="1000" dirty="0"/>
              <a:t>Scatter operations on graphics processors may cause </a:t>
            </a:r>
            <a:r>
              <a:rPr lang="en-US" sz="1000"/>
              <a:t>write-after-a-read hazards </a:t>
            </a:r>
            <a:r>
              <a:rPr lang="en-US" sz="1000" dirty="0"/>
              <a:t>between multiple fragment processors accessing the same memory location. Therefore, most sorting algorithms cannot be efﬁciently implemented on GPUs.</a:t>
            </a:r>
            <a:endParaRPr lang="pt-PT" sz="1000" dirty="0"/>
          </a:p>
          <a:p>
            <a:endParaRPr lang="pt-PT" sz="1100" dirty="0"/>
          </a:p>
        </p:txBody>
      </p:sp>
      <p:grpSp>
        <p:nvGrpSpPr>
          <p:cNvPr id="5" name="Agrupar 4">
            <a:extLst>
              <a:ext uri="{FF2B5EF4-FFF2-40B4-BE49-F238E27FC236}">
                <a16:creationId xmlns:a16="http://schemas.microsoft.com/office/drawing/2014/main" id="{30A8E765-F04C-F1BC-4F0B-B30C64A1835F}"/>
              </a:ext>
            </a:extLst>
          </p:cNvPr>
          <p:cNvGrpSpPr/>
          <p:nvPr/>
        </p:nvGrpSpPr>
        <p:grpSpPr>
          <a:xfrm>
            <a:off x="8064625" y="6478200"/>
            <a:ext cx="3992855" cy="424020"/>
            <a:chOff x="8064625" y="6478200"/>
            <a:chExt cx="3992855" cy="424020"/>
          </a:xfrm>
        </p:grpSpPr>
        <p:sp>
          <p:nvSpPr>
            <p:cNvPr id="6" name="CaixaDeTexto 82">
              <a:extLst>
                <a:ext uri="{FF2B5EF4-FFF2-40B4-BE49-F238E27FC236}">
                  <a16:creationId xmlns:a16="http://schemas.microsoft.com/office/drawing/2014/main" id="{A9926B6B-4032-6EDB-45EF-61A677427AEF}"/>
                </a:ext>
              </a:extLst>
            </p:cNvPr>
            <p:cNvSpPr/>
            <p:nvPr/>
          </p:nvSpPr>
          <p:spPr>
            <a:xfrm>
              <a:off x="8064625" y="651630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spc="-1" dirty="0">
                <a:latin typeface="Arial"/>
              </a:endParaRPr>
            </a:p>
          </p:txBody>
        </p:sp>
        <p:sp>
          <p:nvSpPr>
            <p:cNvPr id="8" name="CaixaDeTexto 83">
              <a:extLst>
                <a:ext uri="{FF2B5EF4-FFF2-40B4-BE49-F238E27FC236}">
                  <a16:creationId xmlns:a16="http://schemas.microsoft.com/office/drawing/2014/main" id="{4A69D9D5-BCDD-E3CF-F0D9-F728EDC201F0}"/>
                </a:ext>
              </a:extLst>
            </p:cNvPr>
            <p:cNvSpPr/>
            <p:nvPr/>
          </p:nvSpPr>
          <p:spPr>
            <a:xfrm>
              <a:off x="11522520" y="647820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100" spc="-1" dirty="0">
                  <a:solidFill>
                    <a:srgbClr val="000000"/>
                  </a:solidFill>
                  <a:latin typeface="Arial"/>
                  <a:ea typeface="DejaVu Sans"/>
                </a:rPr>
                <a:t>4</a:t>
              </a:r>
              <a:r>
                <a:rPr lang="en-GB" sz="1100" b="0" strike="noStrike" spc="-1" dirty="0">
                  <a:solidFill>
                    <a:srgbClr val="000000"/>
                  </a:solidFill>
                  <a:latin typeface="Arial"/>
                  <a:ea typeface="DejaVu Sans"/>
                </a:rPr>
                <a:t>-</a:t>
              </a:r>
              <a:r>
                <a:rPr lang="en-GB" sz="1100" spc="-1" dirty="0">
                  <a:solidFill>
                    <a:srgbClr val="000000"/>
                  </a:solidFill>
                  <a:latin typeface="Arial"/>
                  <a:ea typeface="DejaVu Sans"/>
                </a:rPr>
                <a:t>6</a:t>
              </a:r>
              <a:endParaRPr lang="en-GB" sz="1100" b="0" strike="noStrike" spc="-1" dirty="0">
                <a:latin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aixaDeTexto 2"/>
          <p:cNvSpPr/>
          <p:nvPr/>
        </p:nvSpPr>
        <p:spPr>
          <a:xfrm>
            <a:off x="7234203" y="481992"/>
            <a:ext cx="243540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800" b="0" strike="noStrike" spc="-1" dirty="0" err="1">
                <a:solidFill>
                  <a:srgbClr val="000000"/>
                </a:solidFill>
                <a:latin typeface="Arial"/>
                <a:ea typeface="DejaVu Sans"/>
              </a:rPr>
              <a:t>Bitonic</a:t>
            </a:r>
            <a:r>
              <a:rPr lang="pt-PT" sz="1800" b="0" strike="noStrike" spc="-1" dirty="0">
                <a:solidFill>
                  <a:srgbClr val="000000"/>
                </a:solidFill>
                <a:latin typeface="Arial"/>
                <a:ea typeface="DejaVu Sans"/>
              </a:rPr>
              <a:t> </a:t>
            </a:r>
            <a:r>
              <a:rPr lang="pt-PT" sz="1800" b="0" strike="noStrike" spc="-1" dirty="0" err="1">
                <a:solidFill>
                  <a:srgbClr val="000000"/>
                </a:solidFill>
                <a:latin typeface="Arial"/>
                <a:ea typeface="DejaVu Sans"/>
              </a:rPr>
              <a:t>Sort</a:t>
            </a:r>
            <a:r>
              <a:rPr lang="pt-PT" sz="1800" b="0" strike="noStrike" spc="-1" dirty="0">
                <a:solidFill>
                  <a:srgbClr val="000000"/>
                </a:solidFill>
                <a:latin typeface="Arial"/>
                <a:ea typeface="DejaVu Sans"/>
              </a:rPr>
              <a:t> </a:t>
            </a:r>
            <a:r>
              <a:rPr lang="pt-PT" sz="1800" b="0" strike="noStrike" spc="-1" dirty="0" err="1">
                <a:solidFill>
                  <a:srgbClr val="000000"/>
                </a:solidFill>
                <a:latin typeface="Arial"/>
                <a:ea typeface="DejaVu Sans"/>
              </a:rPr>
              <a:t>Algorithm</a:t>
            </a:r>
            <a:endParaRPr lang="en-GB" sz="1800" b="0" strike="noStrike" spc="-1" dirty="0">
              <a:latin typeface="Arial"/>
            </a:endParaRPr>
          </a:p>
        </p:txBody>
      </p:sp>
      <p:pic>
        <p:nvPicPr>
          <p:cNvPr id="2" name="Imagem 1">
            <a:extLst>
              <a:ext uri="{FF2B5EF4-FFF2-40B4-BE49-F238E27FC236}">
                <a16:creationId xmlns:a16="http://schemas.microsoft.com/office/drawing/2014/main" id="{23E88266-E904-56F1-2AB5-5FFB560F6AD1}"/>
              </a:ext>
            </a:extLst>
          </p:cNvPr>
          <p:cNvPicPr>
            <a:picLocks noChangeAspect="1"/>
          </p:cNvPicPr>
          <p:nvPr/>
        </p:nvPicPr>
        <p:blipFill>
          <a:blip r:embed="rId2"/>
          <a:stretch>
            <a:fillRect/>
          </a:stretch>
        </p:blipFill>
        <p:spPr>
          <a:xfrm>
            <a:off x="5775050" y="1047857"/>
            <a:ext cx="2077181" cy="5108218"/>
          </a:xfrm>
          <a:prstGeom prst="rect">
            <a:avLst/>
          </a:prstGeom>
        </p:spPr>
      </p:pic>
      <p:cxnSp>
        <p:nvCxnSpPr>
          <p:cNvPr id="3" name="Conexão reta unidirecional 2">
            <a:extLst>
              <a:ext uri="{FF2B5EF4-FFF2-40B4-BE49-F238E27FC236}">
                <a16:creationId xmlns:a16="http://schemas.microsoft.com/office/drawing/2014/main" id="{35E02092-038C-28E4-B4C7-D5B7A142558B}"/>
              </a:ext>
            </a:extLst>
          </p:cNvPr>
          <p:cNvCxnSpPr>
            <a:cxnSpLocks/>
          </p:cNvCxnSpPr>
          <p:nvPr/>
        </p:nvCxnSpPr>
        <p:spPr>
          <a:xfrm>
            <a:off x="8148571" y="1080708"/>
            <a:ext cx="0" cy="510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 name="Agrupar 3">
            <a:extLst>
              <a:ext uri="{FF2B5EF4-FFF2-40B4-BE49-F238E27FC236}">
                <a16:creationId xmlns:a16="http://schemas.microsoft.com/office/drawing/2014/main" id="{08D9416E-FDB4-05B4-57A1-D5E49F869930}"/>
              </a:ext>
            </a:extLst>
          </p:cNvPr>
          <p:cNvGrpSpPr/>
          <p:nvPr/>
        </p:nvGrpSpPr>
        <p:grpSpPr>
          <a:xfrm>
            <a:off x="8451903" y="1079191"/>
            <a:ext cx="3203097" cy="5108218"/>
            <a:chOff x="4159222" y="314021"/>
            <a:chExt cx="3086054" cy="5839129"/>
          </a:xfrm>
        </p:grpSpPr>
        <p:grpSp>
          <p:nvGrpSpPr>
            <p:cNvPr id="5" name="Agrupar 4">
              <a:extLst>
                <a:ext uri="{FF2B5EF4-FFF2-40B4-BE49-F238E27FC236}">
                  <a16:creationId xmlns:a16="http://schemas.microsoft.com/office/drawing/2014/main" id="{F62B8D4C-F327-53C4-51D9-ACCD6971889A}"/>
                </a:ext>
              </a:extLst>
            </p:cNvPr>
            <p:cNvGrpSpPr/>
            <p:nvPr/>
          </p:nvGrpSpPr>
          <p:grpSpPr>
            <a:xfrm>
              <a:off x="4160432" y="314021"/>
              <a:ext cx="3084844" cy="5839129"/>
              <a:chOff x="4781875" y="80776"/>
              <a:chExt cx="3084844" cy="6727040"/>
            </a:xfrm>
          </p:grpSpPr>
          <p:pic>
            <p:nvPicPr>
              <p:cNvPr id="9" name="Imagem 8">
                <a:extLst>
                  <a:ext uri="{FF2B5EF4-FFF2-40B4-BE49-F238E27FC236}">
                    <a16:creationId xmlns:a16="http://schemas.microsoft.com/office/drawing/2014/main" id="{7E34BF36-214B-05D8-2C1E-75A1BFE5D311}"/>
                  </a:ext>
                </a:extLst>
              </p:cNvPr>
              <p:cNvPicPr>
                <a:picLocks noChangeAspect="1"/>
              </p:cNvPicPr>
              <p:nvPr/>
            </p:nvPicPr>
            <p:blipFill>
              <a:blip r:embed="rId3"/>
              <a:stretch>
                <a:fillRect/>
              </a:stretch>
            </p:blipFill>
            <p:spPr>
              <a:xfrm>
                <a:off x="4806262" y="4058089"/>
                <a:ext cx="3048264" cy="804742"/>
              </a:xfrm>
              <a:prstGeom prst="rect">
                <a:avLst/>
              </a:prstGeom>
            </p:spPr>
          </p:pic>
          <p:pic>
            <p:nvPicPr>
              <p:cNvPr id="10" name="Imagem 9">
                <a:extLst>
                  <a:ext uri="{FF2B5EF4-FFF2-40B4-BE49-F238E27FC236}">
                    <a16:creationId xmlns:a16="http://schemas.microsoft.com/office/drawing/2014/main" id="{A8F25F1D-2D4B-6D85-FEA8-0C3BD5C92622}"/>
                  </a:ext>
                </a:extLst>
              </p:cNvPr>
              <p:cNvPicPr>
                <a:picLocks noChangeAspect="1"/>
              </p:cNvPicPr>
              <p:nvPr/>
            </p:nvPicPr>
            <p:blipFill>
              <a:blip r:embed="rId4"/>
              <a:stretch>
                <a:fillRect/>
              </a:stretch>
            </p:blipFill>
            <p:spPr>
              <a:xfrm>
                <a:off x="4800165" y="335862"/>
                <a:ext cx="3060457" cy="810838"/>
              </a:xfrm>
              <a:prstGeom prst="rect">
                <a:avLst/>
              </a:prstGeom>
            </p:spPr>
          </p:pic>
          <p:pic>
            <p:nvPicPr>
              <p:cNvPr id="11" name="Imagem 10">
                <a:extLst>
                  <a:ext uri="{FF2B5EF4-FFF2-40B4-BE49-F238E27FC236}">
                    <a16:creationId xmlns:a16="http://schemas.microsoft.com/office/drawing/2014/main" id="{0D2508B6-99DC-E11A-36E6-26910940A9EF}"/>
                  </a:ext>
                </a:extLst>
              </p:cNvPr>
              <p:cNvPicPr>
                <a:picLocks noChangeAspect="1"/>
              </p:cNvPicPr>
              <p:nvPr/>
            </p:nvPicPr>
            <p:blipFill>
              <a:blip r:embed="rId5"/>
              <a:stretch>
                <a:fillRect/>
              </a:stretch>
            </p:blipFill>
            <p:spPr>
              <a:xfrm>
                <a:off x="4800165" y="1203566"/>
                <a:ext cx="3066554" cy="804742"/>
              </a:xfrm>
              <a:prstGeom prst="rect">
                <a:avLst/>
              </a:prstGeom>
            </p:spPr>
          </p:pic>
          <p:pic>
            <p:nvPicPr>
              <p:cNvPr id="12" name="Imagem 11">
                <a:extLst>
                  <a:ext uri="{FF2B5EF4-FFF2-40B4-BE49-F238E27FC236}">
                    <a16:creationId xmlns:a16="http://schemas.microsoft.com/office/drawing/2014/main" id="{F7B326FF-15D3-2F51-AF41-4114DA4EADD3}"/>
                  </a:ext>
                </a:extLst>
              </p:cNvPr>
              <p:cNvPicPr>
                <a:picLocks noChangeAspect="1"/>
              </p:cNvPicPr>
              <p:nvPr/>
            </p:nvPicPr>
            <p:blipFill>
              <a:blip r:embed="rId6"/>
              <a:stretch>
                <a:fillRect/>
              </a:stretch>
            </p:blipFill>
            <p:spPr>
              <a:xfrm>
                <a:off x="4781875" y="6003074"/>
                <a:ext cx="3072650" cy="804742"/>
              </a:xfrm>
              <a:prstGeom prst="rect">
                <a:avLst/>
              </a:prstGeom>
            </p:spPr>
          </p:pic>
          <p:pic>
            <p:nvPicPr>
              <p:cNvPr id="13" name="Imagem 12">
                <a:extLst>
                  <a:ext uri="{FF2B5EF4-FFF2-40B4-BE49-F238E27FC236}">
                    <a16:creationId xmlns:a16="http://schemas.microsoft.com/office/drawing/2014/main" id="{08E9524D-94D4-DC67-C25C-76C06BD5DCC9}"/>
                  </a:ext>
                </a:extLst>
              </p:cNvPr>
              <p:cNvPicPr>
                <a:picLocks noChangeAspect="1"/>
              </p:cNvPicPr>
              <p:nvPr/>
            </p:nvPicPr>
            <p:blipFill>
              <a:blip r:embed="rId7"/>
              <a:stretch>
                <a:fillRect/>
              </a:stretch>
            </p:blipFill>
            <p:spPr>
              <a:xfrm>
                <a:off x="4800165" y="2057942"/>
                <a:ext cx="3054361" cy="804742"/>
              </a:xfrm>
              <a:prstGeom prst="rect">
                <a:avLst/>
              </a:prstGeom>
            </p:spPr>
          </p:pic>
          <p:cxnSp>
            <p:nvCxnSpPr>
              <p:cNvPr id="14" name="Conexão reta 13">
                <a:extLst>
                  <a:ext uri="{FF2B5EF4-FFF2-40B4-BE49-F238E27FC236}">
                    <a16:creationId xmlns:a16="http://schemas.microsoft.com/office/drawing/2014/main" id="{C0FE3260-CB57-86D5-D5AA-0434ABF44775}"/>
                  </a:ext>
                </a:extLst>
              </p:cNvPr>
              <p:cNvCxnSpPr>
                <a:cxnSpLocks/>
              </p:cNvCxnSpPr>
              <p:nvPr/>
            </p:nvCxnSpPr>
            <p:spPr>
              <a:xfrm>
                <a:off x="5804053" y="201465"/>
                <a:ext cx="0" cy="271780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2D1A0456-9287-805E-5C5E-273F871F3118}"/>
                  </a:ext>
                </a:extLst>
              </p:cNvPr>
              <p:cNvPicPr>
                <a:picLocks noChangeAspect="1"/>
              </p:cNvPicPr>
              <p:nvPr/>
            </p:nvPicPr>
            <p:blipFill>
              <a:blip r:embed="rId8"/>
              <a:stretch>
                <a:fillRect/>
              </a:stretch>
            </p:blipFill>
            <p:spPr>
              <a:xfrm>
                <a:off x="4800165" y="3180246"/>
                <a:ext cx="3054361" cy="810838"/>
              </a:xfrm>
              <a:prstGeom prst="rect">
                <a:avLst/>
              </a:prstGeom>
            </p:spPr>
          </p:pic>
          <p:cxnSp>
            <p:nvCxnSpPr>
              <p:cNvPr id="16" name="Conexão reta 15">
                <a:extLst>
                  <a:ext uri="{FF2B5EF4-FFF2-40B4-BE49-F238E27FC236}">
                    <a16:creationId xmlns:a16="http://schemas.microsoft.com/office/drawing/2014/main" id="{4028FC6A-5942-CC60-DED3-C40216AEC94C}"/>
                  </a:ext>
                </a:extLst>
              </p:cNvPr>
              <p:cNvCxnSpPr>
                <a:cxnSpLocks/>
              </p:cNvCxnSpPr>
              <p:nvPr/>
            </p:nvCxnSpPr>
            <p:spPr>
              <a:xfrm>
                <a:off x="6477153" y="201465"/>
                <a:ext cx="0" cy="4713025"/>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exão reta 16">
                <a:extLst>
                  <a:ext uri="{FF2B5EF4-FFF2-40B4-BE49-F238E27FC236}">
                    <a16:creationId xmlns:a16="http://schemas.microsoft.com/office/drawing/2014/main" id="{8086430E-7053-1B08-38BB-D163FD4CBF6A}"/>
                  </a:ext>
                </a:extLst>
              </p:cNvPr>
              <p:cNvCxnSpPr>
                <a:cxnSpLocks/>
              </p:cNvCxnSpPr>
              <p:nvPr/>
            </p:nvCxnSpPr>
            <p:spPr>
              <a:xfrm>
                <a:off x="7160413" y="201465"/>
                <a:ext cx="0" cy="271780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C28A2572-2471-4CF0-63C8-27E6781AD14D}"/>
                  </a:ext>
                </a:extLst>
              </p:cNvPr>
              <p:cNvSpPr txBox="1"/>
              <p:nvPr/>
            </p:nvSpPr>
            <p:spPr>
              <a:xfrm>
                <a:off x="5070875" y="83231"/>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19" name="CaixaDeTexto 18">
                <a:extLst>
                  <a:ext uri="{FF2B5EF4-FFF2-40B4-BE49-F238E27FC236}">
                    <a16:creationId xmlns:a16="http://schemas.microsoft.com/office/drawing/2014/main" id="{8CC70F54-A934-A042-DD0B-F8402336A9E7}"/>
                  </a:ext>
                </a:extLst>
              </p:cNvPr>
              <p:cNvSpPr txBox="1"/>
              <p:nvPr/>
            </p:nvSpPr>
            <p:spPr>
              <a:xfrm>
                <a:off x="5846141" y="80776"/>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20" name="CaixaDeTexto 19">
                <a:extLst>
                  <a:ext uri="{FF2B5EF4-FFF2-40B4-BE49-F238E27FC236}">
                    <a16:creationId xmlns:a16="http://schemas.microsoft.com/office/drawing/2014/main" id="{69C13845-E6F0-776D-317D-8576B63FBB91}"/>
                  </a:ext>
                </a:extLst>
              </p:cNvPr>
              <p:cNvSpPr txBox="1"/>
              <p:nvPr/>
            </p:nvSpPr>
            <p:spPr>
              <a:xfrm>
                <a:off x="6534891" y="80776"/>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21" name="CaixaDeTexto 20">
                <a:extLst>
                  <a:ext uri="{FF2B5EF4-FFF2-40B4-BE49-F238E27FC236}">
                    <a16:creationId xmlns:a16="http://schemas.microsoft.com/office/drawing/2014/main" id="{85C98015-3B27-0013-AE6C-D163796EE89A}"/>
                  </a:ext>
                </a:extLst>
              </p:cNvPr>
              <p:cNvSpPr txBox="1"/>
              <p:nvPr/>
            </p:nvSpPr>
            <p:spPr>
              <a:xfrm>
                <a:off x="7226626" y="80776"/>
                <a:ext cx="611065" cy="305409"/>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22" name="CaixaDeTexto 21">
                <a:extLst>
                  <a:ext uri="{FF2B5EF4-FFF2-40B4-BE49-F238E27FC236}">
                    <a16:creationId xmlns:a16="http://schemas.microsoft.com/office/drawing/2014/main" id="{0F3245AB-F984-D041-B206-A4536EB7508C}"/>
                  </a:ext>
                </a:extLst>
              </p:cNvPr>
              <p:cNvSpPr txBox="1"/>
              <p:nvPr/>
            </p:nvSpPr>
            <p:spPr>
              <a:xfrm>
                <a:off x="5436635" y="2926645"/>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23" name="CaixaDeTexto 22">
                <a:extLst>
                  <a:ext uri="{FF2B5EF4-FFF2-40B4-BE49-F238E27FC236}">
                    <a16:creationId xmlns:a16="http://schemas.microsoft.com/office/drawing/2014/main" id="{1CEF29EB-3DEF-1143-199E-8E627190A5CA}"/>
                  </a:ext>
                </a:extLst>
              </p:cNvPr>
              <p:cNvSpPr txBox="1"/>
              <p:nvPr/>
            </p:nvSpPr>
            <p:spPr>
              <a:xfrm>
                <a:off x="6866361" y="2926645"/>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pic>
            <p:nvPicPr>
              <p:cNvPr id="24" name="Imagem 23">
                <a:extLst>
                  <a:ext uri="{FF2B5EF4-FFF2-40B4-BE49-F238E27FC236}">
                    <a16:creationId xmlns:a16="http://schemas.microsoft.com/office/drawing/2014/main" id="{703AA0E3-61C3-D786-CB1E-F7B52BF7E8F9}"/>
                  </a:ext>
                </a:extLst>
              </p:cNvPr>
              <p:cNvPicPr>
                <a:picLocks noChangeAspect="1"/>
              </p:cNvPicPr>
              <p:nvPr/>
            </p:nvPicPr>
            <p:blipFill>
              <a:blip r:embed="rId9"/>
              <a:stretch>
                <a:fillRect/>
              </a:stretch>
            </p:blipFill>
            <p:spPr>
              <a:xfrm>
                <a:off x="4800164" y="5131327"/>
                <a:ext cx="3054361" cy="804742"/>
              </a:xfrm>
              <a:prstGeom prst="rect">
                <a:avLst/>
              </a:prstGeom>
            </p:spPr>
          </p:pic>
          <p:sp>
            <p:nvSpPr>
              <p:cNvPr id="25" name="CaixaDeTexto 24">
                <a:extLst>
                  <a:ext uri="{FF2B5EF4-FFF2-40B4-BE49-F238E27FC236}">
                    <a16:creationId xmlns:a16="http://schemas.microsoft.com/office/drawing/2014/main" id="{344AFE55-3061-7C69-8E14-927972404DA4}"/>
                  </a:ext>
                </a:extLst>
              </p:cNvPr>
              <p:cNvSpPr txBox="1"/>
              <p:nvPr/>
            </p:nvSpPr>
            <p:spPr>
              <a:xfrm>
                <a:off x="6193261" y="4893988"/>
                <a:ext cx="625492" cy="283662"/>
              </a:xfrm>
              <a:prstGeom prst="rect">
                <a:avLst/>
              </a:prstGeom>
              <a:noFill/>
            </p:spPr>
            <p:txBody>
              <a:bodyPr wrap="none" rtlCol="0">
                <a:spAutoFit/>
              </a:bodyPr>
              <a:lstStyle/>
              <a:p>
                <a:r>
                  <a:rPr lang="pt-PT" sz="1000" dirty="0" err="1">
                    <a:solidFill>
                      <a:schemeClr val="accent1">
                        <a:lumMod val="50000"/>
                      </a:schemeClr>
                    </a:solidFill>
                  </a:rPr>
                  <a:t>Full</a:t>
                </a:r>
                <a:r>
                  <a:rPr lang="pt-PT" sz="1000" dirty="0">
                    <a:solidFill>
                      <a:schemeClr val="accent4">
                        <a:lumMod val="75000"/>
                      </a:schemeClr>
                    </a:solidFill>
                  </a:rPr>
                  <a:t> </a:t>
                </a:r>
                <a:r>
                  <a:rPr lang="pt-PT" sz="1000" dirty="0" err="1">
                    <a:solidFill>
                      <a:schemeClr val="accent1">
                        <a:lumMod val="50000"/>
                      </a:schemeClr>
                    </a:solidFill>
                  </a:rPr>
                  <a:t>List</a:t>
                </a:r>
                <a:endParaRPr lang="pt-PT" sz="1000" dirty="0">
                  <a:solidFill>
                    <a:schemeClr val="accent1">
                      <a:lumMod val="50000"/>
                    </a:schemeClr>
                  </a:solidFill>
                </a:endParaRPr>
              </a:p>
            </p:txBody>
          </p:sp>
          <p:cxnSp>
            <p:nvCxnSpPr>
              <p:cNvPr id="26" name="Conexão reta 25">
                <a:extLst>
                  <a:ext uri="{FF2B5EF4-FFF2-40B4-BE49-F238E27FC236}">
                    <a16:creationId xmlns:a16="http://schemas.microsoft.com/office/drawing/2014/main" id="{946F90A3-0339-B999-CF07-8955EF1C8F88}"/>
                  </a:ext>
                </a:extLst>
              </p:cNvPr>
              <p:cNvCxnSpPr/>
              <p:nvPr/>
            </p:nvCxnSpPr>
            <p:spPr>
              <a:xfrm>
                <a:off x="5122487" y="2926645"/>
                <a:ext cx="2732038" cy="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27" name="Conexão reta 26">
                <a:extLst>
                  <a:ext uri="{FF2B5EF4-FFF2-40B4-BE49-F238E27FC236}">
                    <a16:creationId xmlns:a16="http://schemas.microsoft.com/office/drawing/2014/main" id="{CC578773-E4A7-3C89-21A3-71172B70E8C2}"/>
                  </a:ext>
                </a:extLst>
              </p:cNvPr>
              <p:cNvCxnSpPr/>
              <p:nvPr/>
            </p:nvCxnSpPr>
            <p:spPr>
              <a:xfrm>
                <a:off x="5122487" y="4914490"/>
                <a:ext cx="2732038" cy="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sp>
          <p:nvSpPr>
            <p:cNvPr id="6" name="Retângulo 5">
              <a:extLst>
                <a:ext uri="{FF2B5EF4-FFF2-40B4-BE49-F238E27FC236}">
                  <a16:creationId xmlns:a16="http://schemas.microsoft.com/office/drawing/2014/main" id="{36CEEEDC-16DD-94B4-D90E-D548A36FF785}"/>
                </a:ext>
              </a:extLst>
            </p:cNvPr>
            <p:cNvSpPr/>
            <p:nvPr/>
          </p:nvSpPr>
          <p:spPr>
            <a:xfrm>
              <a:off x="4159222" y="350917"/>
              <a:ext cx="1022179" cy="2430113"/>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7" name="Retângulo 6">
              <a:extLst>
                <a:ext uri="{FF2B5EF4-FFF2-40B4-BE49-F238E27FC236}">
                  <a16:creationId xmlns:a16="http://schemas.microsoft.com/office/drawing/2014/main" id="{057725E5-0AC0-E16E-AC01-504C069AD11A}"/>
                </a:ext>
              </a:extLst>
            </p:cNvPr>
            <p:cNvSpPr/>
            <p:nvPr/>
          </p:nvSpPr>
          <p:spPr>
            <a:xfrm>
              <a:off x="4159222" y="2784259"/>
              <a:ext cx="1695279" cy="1719059"/>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8" name="Retângulo 7">
              <a:extLst>
                <a:ext uri="{FF2B5EF4-FFF2-40B4-BE49-F238E27FC236}">
                  <a16:creationId xmlns:a16="http://schemas.microsoft.com/office/drawing/2014/main" id="{0C585015-8C55-7204-12BA-FE01A52B4728}"/>
                </a:ext>
              </a:extLst>
            </p:cNvPr>
            <p:cNvSpPr/>
            <p:nvPr/>
          </p:nvSpPr>
          <p:spPr>
            <a:xfrm>
              <a:off x="4159222" y="4516133"/>
              <a:ext cx="3086054" cy="1624152"/>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28" name="Retângulo 27">
            <a:extLst>
              <a:ext uri="{FF2B5EF4-FFF2-40B4-BE49-F238E27FC236}">
                <a16:creationId xmlns:a16="http://schemas.microsoft.com/office/drawing/2014/main" id="{502D23B6-7754-3862-2D8D-87AC1A52BF4D}"/>
              </a:ext>
            </a:extLst>
          </p:cNvPr>
          <p:cNvSpPr/>
          <p:nvPr/>
        </p:nvSpPr>
        <p:spPr>
          <a:xfrm>
            <a:off x="5649086" y="1813286"/>
            <a:ext cx="2337186" cy="1557750"/>
          </a:xfrm>
          <a:prstGeom prst="rect">
            <a:avLst/>
          </a:prstGeom>
          <a:solidFill>
            <a:schemeClr val="accent6">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CaixaDeTexto 33">
            <a:extLst>
              <a:ext uri="{FF2B5EF4-FFF2-40B4-BE49-F238E27FC236}">
                <a16:creationId xmlns:a16="http://schemas.microsoft.com/office/drawing/2014/main" id="{97F6B300-DDEE-3001-783A-A30B8DE88E81}"/>
              </a:ext>
            </a:extLst>
          </p:cNvPr>
          <p:cNvSpPr txBox="1"/>
          <p:nvPr/>
        </p:nvSpPr>
        <p:spPr>
          <a:xfrm>
            <a:off x="445634" y="500795"/>
            <a:ext cx="4907112" cy="2646878"/>
          </a:xfrm>
          <a:prstGeom prst="rect">
            <a:avLst/>
          </a:prstGeom>
          <a:noFill/>
        </p:spPr>
        <p:txBody>
          <a:bodyPr wrap="square">
            <a:spAutoFit/>
          </a:bodyPr>
          <a:lstStyle/>
          <a:p>
            <a:pPr indent="355600" algn="just">
              <a:spcAft>
                <a:spcPts val="600"/>
              </a:spcAft>
            </a:pPr>
            <a:r>
              <a:rPr lang="en-US" sz="1200" dirty="0"/>
              <a:t>On the second part of the assignment we were asked to sketch how the program that was given could be changed, if instead of having multiple sequences to be sorted independently, we would sort the total data comprised of 1024x1024 4byte elements (as shown on slide n.º 2).</a:t>
            </a:r>
          </a:p>
          <a:p>
            <a:pPr indent="355600" algn="just">
              <a:spcAft>
                <a:spcPts val="600"/>
              </a:spcAft>
            </a:pPr>
            <a:r>
              <a:rPr lang="pt-PT" sz="1200" dirty="0" err="1"/>
              <a:t>On</a:t>
            </a:r>
            <a:r>
              <a:rPr lang="pt-PT" sz="1200" dirty="0"/>
              <a:t> </a:t>
            </a:r>
            <a:r>
              <a:rPr lang="pt-PT" sz="1200" dirty="0" err="1"/>
              <a:t>that</a:t>
            </a:r>
            <a:r>
              <a:rPr lang="pt-PT" sz="1200" dirty="0"/>
              <a:t> </a:t>
            </a:r>
            <a:r>
              <a:rPr lang="pt-PT" sz="1200" dirty="0" err="1"/>
              <a:t>matter</a:t>
            </a:r>
            <a:r>
              <a:rPr lang="pt-PT" sz="1200" dirty="0"/>
              <a:t>, </a:t>
            </a:r>
            <a:r>
              <a:rPr lang="pt-PT" sz="1200" dirty="0" err="1"/>
              <a:t>ussing</a:t>
            </a:r>
            <a:r>
              <a:rPr lang="pt-PT" sz="1200" dirty="0"/>
              <a:t> the </a:t>
            </a:r>
            <a:r>
              <a:rPr lang="pt-PT" sz="1200" dirty="0" err="1"/>
              <a:t>same</a:t>
            </a:r>
            <a:r>
              <a:rPr lang="pt-PT" sz="1200" dirty="0"/>
              <a:t> </a:t>
            </a:r>
            <a:r>
              <a:rPr lang="pt-PT" sz="1200" dirty="0" err="1"/>
              <a:t>strategy</a:t>
            </a:r>
            <a:r>
              <a:rPr lang="pt-PT" sz="1200" dirty="0"/>
              <a:t> </a:t>
            </a:r>
            <a:r>
              <a:rPr lang="pt-PT" sz="1200" dirty="0" err="1"/>
              <a:t>of</a:t>
            </a:r>
            <a:r>
              <a:rPr lang="pt-PT" sz="1200" dirty="0"/>
              <a:t> the </a:t>
            </a:r>
            <a:r>
              <a:rPr lang="pt-PT" sz="1200" dirty="0" err="1"/>
              <a:t>bubble</a:t>
            </a:r>
            <a:r>
              <a:rPr lang="pt-PT" sz="1200" dirty="0"/>
              <a:t> </a:t>
            </a:r>
            <a:r>
              <a:rPr lang="pt-PT" sz="1200" dirty="0" err="1"/>
              <a:t>sort</a:t>
            </a:r>
            <a:r>
              <a:rPr lang="pt-PT" sz="1200" dirty="0"/>
              <a:t> </a:t>
            </a:r>
            <a:r>
              <a:rPr lang="pt-PT" sz="1200" dirty="0" err="1"/>
              <a:t>algoritm</a:t>
            </a:r>
            <a:r>
              <a:rPr lang="pt-PT" sz="1200" dirty="0"/>
              <a:t> </a:t>
            </a:r>
            <a:r>
              <a:rPr lang="pt-PT" sz="1200" dirty="0" err="1"/>
              <a:t>on</a:t>
            </a:r>
            <a:r>
              <a:rPr lang="pt-PT" sz="1200" dirty="0"/>
              <a:t> the GPU </a:t>
            </a:r>
            <a:r>
              <a:rPr lang="pt-PT" sz="1200" dirty="0" err="1"/>
              <a:t>was</a:t>
            </a:r>
            <a:r>
              <a:rPr lang="pt-PT" sz="1200" dirty="0"/>
              <a:t> not </a:t>
            </a:r>
            <a:r>
              <a:rPr lang="pt-PT" sz="1200" dirty="0" err="1"/>
              <a:t>plausible</a:t>
            </a:r>
            <a:r>
              <a:rPr lang="pt-PT" sz="1200" dirty="0"/>
              <a:t>, </a:t>
            </a:r>
            <a:r>
              <a:rPr lang="pt-PT" sz="1200" dirty="0" err="1"/>
              <a:t>because</a:t>
            </a:r>
            <a:r>
              <a:rPr lang="pt-PT" sz="1200" dirty="0"/>
              <a:t> </a:t>
            </a:r>
            <a:r>
              <a:rPr lang="pt-PT" sz="1200" dirty="0" err="1"/>
              <a:t>of</a:t>
            </a:r>
            <a:r>
              <a:rPr lang="pt-PT" sz="1200" dirty="0"/>
              <a:t> the </a:t>
            </a:r>
            <a:r>
              <a:rPr lang="pt-PT" sz="1200" dirty="0" err="1"/>
              <a:t>sequential</a:t>
            </a:r>
            <a:r>
              <a:rPr lang="pt-PT" sz="1200" dirty="0"/>
              <a:t> </a:t>
            </a:r>
            <a:r>
              <a:rPr lang="pt-PT" sz="1200" dirty="0" err="1"/>
              <a:t>nature</a:t>
            </a:r>
            <a:r>
              <a:rPr lang="pt-PT" sz="1200" dirty="0"/>
              <a:t> </a:t>
            </a:r>
            <a:r>
              <a:rPr lang="pt-PT" sz="1200" dirty="0" err="1"/>
              <a:t>of</a:t>
            </a:r>
            <a:r>
              <a:rPr lang="pt-PT" sz="1200" dirty="0"/>
              <a:t> the </a:t>
            </a:r>
            <a:r>
              <a:rPr lang="pt-PT" sz="1200" dirty="0" err="1"/>
              <a:t>algoritm</a:t>
            </a:r>
            <a:r>
              <a:rPr lang="pt-PT" sz="1200" dirty="0"/>
              <a:t>, </a:t>
            </a:r>
            <a:r>
              <a:rPr lang="pt-PT" sz="1200" dirty="0" err="1"/>
              <a:t>that</a:t>
            </a:r>
            <a:r>
              <a:rPr lang="pt-PT" sz="1200" dirty="0"/>
              <a:t> </a:t>
            </a:r>
            <a:r>
              <a:rPr lang="pt-PT" sz="1200" dirty="0" err="1"/>
              <a:t>prevents</a:t>
            </a:r>
            <a:r>
              <a:rPr lang="pt-PT" sz="1200" dirty="0"/>
              <a:t> </a:t>
            </a:r>
            <a:r>
              <a:rPr lang="pt-PT" sz="1200" dirty="0" err="1"/>
              <a:t>it</a:t>
            </a:r>
            <a:r>
              <a:rPr lang="pt-PT" sz="1200" dirty="0"/>
              <a:t> from </a:t>
            </a:r>
            <a:r>
              <a:rPr lang="pt-PT" sz="1200" dirty="0" err="1"/>
              <a:t>paralelizing</a:t>
            </a:r>
            <a:r>
              <a:rPr lang="pt-PT" sz="1200" dirty="0"/>
              <a:t> the </a:t>
            </a:r>
            <a:r>
              <a:rPr lang="pt-PT" sz="1200" dirty="0" err="1"/>
              <a:t>sorting</a:t>
            </a:r>
            <a:r>
              <a:rPr lang="pt-PT" sz="1200" dirty="0"/>
              <a:t> </a:t>
            </a:r>
            <a:r>
              <a:rPr lang="pt-PT" sz="1200" dirty="0" err="1"/>
              <a:t>operation</a:t>
            </a:r>
            <a:r>
              <a:rPr lang="pt-PT" sz="1200" dirty="0"/>
              <a:t> as a </a:t>
            </a:r>
            <a:r>
              <a:rPr lang="pt-PT" sz="1200" dirty="0" err="1"/>
              <a:t>whole</a:t>
            </a:r>
            <a:r>
              <a:rPr lang="pt-PT" sz="1200" dirty="0"/>
              <a:t>.</a:t>
            </a:r>
          </a:p>
          <a:p>
            <a:pPr indent="355600" algn="just"/>
            <a:r>
              <a:rPr lang="pt-PT" sz="1200" dirty="0"/>
              <a:t>For </a:t>
            </a:r>
            <a:r>
              <a:rPr lang="pt-PT" sz="1200" dirty="0" err="1"/>
              <a:t>that</a:t>
            </a:r>
            <a:r>
              <a:rPr lang="pt-PT" sz="1200" dirty="0"/>
              <a:t>, </a:t>
            </a:r>
            <a:r>
              <a:rPr lang="pt-PT" sz="1200" dirty="0" err="1"/>
              <a:t>we</a:t>
            </a:r>
            <a:r>
              <a:rPr lang="pt-PT" sz="1200" dirty="0"/>
              <a:t> </a:t>
            </a:r>
            <a:r>
              <a:rPr lang="pt-PT" sz="1200" dirty="0" err="1"/>
              <a:t>studied</a:t>
            </a:r>
            <a:r>
              <a:rPr lang="pt-PT" sz="1200" dirty="0"/>
              <a:t> </a:t>
            </a:r>
            <a:r>
              <a:rPr lang="pt-PT" sz="1200" dirty="0" err="1"/>
              <a:t>other</a:t>
            </a:r>
            <a:r>
              <a:rPr lang="pt-PT" sz="1200" dirty="0"/>
              <a:t> </a:t>
            </a:r>
            <a:r>
              <a:rPr lang="pt-PT" sz="1200" dirty="0" err="1"/>
              <a:t>aplicable</a:t>
            </a:r>
            <a:r>
              <a:rPr lang="pt-PT" sz="1200" dirty="0"/>
              <a:t> </a:t>
            </a:r>
            <a:r>
              <a:rPr lang="pt-PT" sz="1200" dirty="0" err="1"/>
              <a:t>algoritms</a:t>
            </a:r>
            <a:r>
              <a:rPr lang="pt-PT" sz="1200" dirty="0"/>
              <a:t>. </a:t>
            </a:r>
            <a:r>
              <a:rPr lang="pt-PT" sz="1200" dirty="0" err="1"/>
              <a:t>At</a:t>
            </a:r>
            <a:r>
              <a:rPr lang="pt-PT" sz="1200" dirty="0"/>
              <a:t> </a:t>
            </a:r>
            <a:r>
              <a:rPr lang="pt-PT" sz="1200" dirty="0" err="1"/>
              <a:t>best</a:t>
            </a:r>
            <a:r>
              <a:rPr lang="pt-PT" sz="1200" dirty="0"/>
              <a:t> </a:t>
            </a:r>
            <a:r>
              <a:rPr lang="pt-PT" sz="1200" dirty="0" err="1"/>
              <a:t>we</a:t>
            </a:r>
            <a:r>
              <a:rPr lang="pt-PT" sz="1200" dirty="0"/>
              <a:t> </a:t>
            </a:r>
            <a:r>
              <a:rPr lang="pt-PT" sz="1200" dirty="0" err="1"/>
              <a:t>decided</a:t>
            </a:r>
            <a:r>
              <a:rPr lang="pt-PT" sz="1200" dirty="0"/>
              <a:t> to presente </a:t>
            </a:r>
            <a:r>
              <a:rPr lang="pt-PT" sz="1200" dirty="0" err="1"/>
              <a:t>three</a:t>
            </a:r>
            <a:r>
              <a:rPr lang="pt-PT" sz="1200" dirty="0"/>
              <a:t> </a:t>
            </a:r>
            <a:r>
              <a:rPr lang="pt-PT" sz="1200" dirty="0" err="1"/>
              <a:t>potentialy</a:t>
            </a:r>
            <a:r>
              <a:rPr lang="pt-PT" sz="1200" dirty="0"/>
              <a:t> </a:t>
            </a:r>
            <a:r>
              <a:rPr lang="pt-PT" sz="1200" dirty="0" err="1"/>
              <a:t>good</a:t>
            </a:r>
            <a:r>
              <a:rPr lang="pt-PT" sz="1200" dirty="0"/>
              <a:t> candidates: the </a:t>
            </a:r>
            <a:r>
              <a:rPr lang="pt-PT" sz="1200" dirty="0" err="1"/>
              <a:t>bitonic</a:t>
            </a:r>
            <a:r>
              <a:rPr lang="pt-PT" sz="1200" dirty="0"/>
              <a:t> </a:t>
            </a:r>
            <a:r>
              <a:rPr lang="pt-PT" sz="1200" dirty="0" err="1"/>
              <a:t>sort</a:t>
            </a:r>
            <a:r>
              <a:rPr lang="pt-PT" sz="1200" dirty="0"/>
              <a:t> </a:t>
            </a:r>
            <a:r>
              <a:rPr lang="pt-PT" sz="1200" dirty="0" err="1"/>
              <a:t>algorithm</a:t>
            </a:r>
            <a:r>
              <a:rPr lang="pt-PT" sz="1200" dirty="0"/>
              <a:t>, the </a:t>
            </a:r>
            <a:r>
              <a:rPr lang="pt-PT" sz="1200" dirty="0" err="1"/>
              <a:t>odd-even</a:t>
            </a:r>
            <a:r>
              <a:rPr lang="pt-PT" sz="1200" dirty="0"/>
              <a:t> </a:t>
            </a:r>
            <a:r>
              <a:rPr lang="pt-PT" sz="1200" dirty="0" err="1"/>
              <a:t>sort</a:t>
            </a:r>
            <a:r>
              <a:rPr lang="pt-PT" sz="1200" dirty="0"/>
              <a:t>, </a:t>
            </a:r>
            <a:r>
              <a:rPr lang="pt-PT" sz="1200" dirty="0" err="1"/>
              <a:t>and</a:t>
            </a:r>
            <a:r>
              <a:rPr lang="pt-PT" sz="1200" dirty="0"/>
              <a:t> a </a:t>
            </a:r>
            <a:r>
              <a:rPr lang="pt-PT" sz="1200" dirty="0" err="1"/>
              <a:t>hibrid</a:t>
            </a:r>
            <a:r>
              <a:rPr lang="pt-PT" sz="1200" dirty="0"/>
              <a:t> </a:t>
            </a:r>
            <a:r>
              <a:rPr lang="pt-PT" sz="1200" dirty="0" err="1"/>
              <a:t>aplication</a:t>
            </a:r>
            <a:r>
              <a:rPr lang="pt-PT" sz="1200" dirty="0"/>
              <a:t> </a:t>
            </a:r>
            <a:r>
              <a:rPr lang="pt-PT" sz="1200" dirty="0" err="1"/>
              <a:t>of</a:t>
            </a:r>
            <a:r>
              <a:rPr lang="pt-PT" sz="1200" dirty="0"/>
              <a:t> the </a:t>
            </a:r>
            <a:r>
              <a:rPr lang="pt-PT" sz="1200" dirty="0" err="1"/>
              <a:t>former</a:t>
            </a:r>
            <a:r>
              <a:rPr lang="pt-PT" sz="1200" dirty="0"/>
              <a:t> </a:t>
            </a:r>
            <a:r>
              <a:rPr lang="pt-PT" sz="1200" dirty="0" err="1"/>
              <a:t>bubble</a:t>
            </a:r>
            <a:r>
              <a:rPr lang="pt-PT" sz="1200" dirty="0"/>
              <a:t> </a:t>
            </a:r>
            <a:r>
              <a:rPr lang="pt-PT" sz="1200" dirty="0" err="1"/>
              <a:t>sort</a:t>
            </a:r>
            <a:r>
              <a:rPr lang="pt-PT" sz="1200" dirty="0"/>
              <a:t>.</a:t>
            </a:r>
          </a:p>
        </p:txBody>
      </p:sp>
      <mc:AlternateContent xmlns:mc="http://schemas.openxmlformats.org/markup-compatibility/2006">
        <mc:Choice xmlns:a14="http://schemas.microsoft.com/office/drawing/2010/main" Requires="a14">
          <p:sp>
            <p:nvSpPr>
              <p:cNvPr id="38" name="CaixaDeTexto 37">
                <a:extLst>
                  <a:ext uri="{FF2B5EF4-FFF2-40B4-BE49-F238E27FC236}">
                    <a16:creationId xmlns:a16="http://schemas.microsoft.com/office/drawing/2014/main" id="{C856D864-A4FD-FA1D-1AD7-DC1A5C2CC26C}"/>
                  </a:ext>
                </a:extLst>
              </p:cNvPr>
              <p:cNvSpPr txBox="1"/>
              <p:nvPr/>
            </p:nvSpPr>
            <p:spPr>
              <a:xfrm>
                <a:off x="263381" y="3220659"/>
                <a:ext cx="5089365" cy="3710118"/>
              </a:xfrm>
              <a:prstGeom prst="rect">
                <a:avLst/>
              </a:prstGeom>
              <a:noFill/>
            </p:spPr>
            <p:txBody>
              <a:bodyPr wrap="square" rtlCol="0">
                <a:spAutoFit/>
              </a:bodyPr>
              <a:lstStyle/>
              <a:p>
                <a:pPr marL="182563" indent="-95250" algn="just">
                  <a:spcAft>
                    <a:spcPts val="600"/>
                  </a:spcAft>
                  <a:buFontTx/>
                  <a:buChar char="-"/>
                </a:pPr>
                <a:r>
                  <a:rPr lang="pt-PT" sz="1200" dirty="0"/>
                  <a:t>For a N x N </a:t>
                </a:r>
                <a:r>
                  <a:rPr lang="pt-PT" sz="1200" dirty="0" err="1"/>
                  <a:t>matrix</a:t>
                </a:r>
                <a:r>
                  <a:rPr lang="pt-PT" sz="1200" dirty="0"/>
                  <a:t>, the </a:t>
                </a:r>
                <a:r>
                  <a:rPr lang="pt-PT" sz="1200" dirty="0" err="1"/>
                  <a:t>number</a:t>
                </a:r>
                <a:r>
                  <a:rPr lang="pt-PT" sz="1200" dirty="0"/>
                  <a:t> </a:t>
                </a:r>
                <a:r>
                  <a:rPr lang="pt-PT" sz="1200" dirty="0" err="1"/>
                  <a:t>of</a:t>
                </a:r>
                <a:r>
                  <a:rPr lang="pt-PT" sz="1200" dirty="0"/>
                  <a:t> the </a:t>
                </a:r>
                <a:r>
                  <a:rPr lang="pt-PT" sz="1200" dirty="0" err="1"/>
                  <a:t>initial</a:t>
                </a:r>
                <a:r>
                  <a:rPr lang="pt-PT" sz="1200" dirty="0"/>
                  <a:t> </a:t>
                </a:r>
                <a:r>
                  <a:rPr lang="pt-PT" sz="1200" dirty="0" err="1"/>
                  <a:t>sub-list</a:t>
                </a:r>
                <a:r>
                  <a:rPr lang="pt-PT" sz="1200" dirty="0"/>
                  <a:t> </a:t>
                </a:r>
                <a:r>
                  <a:rPr lang="pt-PT" sz="1200" dirty="0" err="1"/>
                  <a:t>would</a:t>
                </a:r>
                <a:r>
                  <a:rPr lang="pt-PT" sz="1200" dirty="0"/>
                  <a:t> </a:t>
                </a:r>
                <a:r>
                  <a:rPr lang="pt-PT" sz="1200" dirty="0" err="1"/>
                  <a:t>be</a:t>
                </a:r>
                <a:r>
                  <a:rPr lang="pt-PT" sz="1200" dirty="0"/>
                  <a:t> </a:t>
                </a:r>
                <a14:m>
                  <m:oMath xmlns:m="http://schemas.openxmlformats.org/officeDocument/2006/math">
                    <m:rad>
                      <m:radPr>
                        <m:degHide m:val="on"/>
                        <m:ctrlPr>
                          <a:rPr lang="pt-PT" sz="1200" i="1" smtClean="0"/>
                        </m:ctrlPr>
                      </m:radPr>
                      <m:deg/>
                      <m:e>
                        <m:r>
                          <a:rPr lang="pt-PT" sz="1200" b="0" i="1" smtClean="0"/>
                          <m:t>𝑁𝑥𝑁</m:t>
                        </m:r>
                      </m:e>
                    </m:rad>
                    <m:r>
                      <a:rPr lang="pt-PT" sz="1200" b="0" i="1" smtClean="0"/>
                      <m:t>=</m:t>
                    </m:r>
                    <m:r>
                      <a:rPr lang="pt-PT" sz="1200" b="0" i="1" smtClean="0"/>
                      <m:t>𝑁</m:t>
                    </m:r>
                    <m:r>
                      <a:rPr lang="pt-PT" sz="1200" b="0" i="1" smtClean="0"/>
                      <m:t>.</m:t>
                    </m:r>
                  </m:oMath>
                </a14:m>
                <a:endParaRPr lang="pt-PT" sz="1200" dirty="0">
                  <a:effectLst/>
                  <a:ea typeface="Calibri" panose="020F0502020204030204" pitchFamily="34" charset="0"/>
                  <a:cs typeface="Times New Roman" panose="02020603050405020304" pitchFamily="18" charset="0"/>
                </a:endParaRPr>
              </a:p>
              <a:p>
                <a:pPr marL="182563" indent="-95250" algn="just">
                  <a:spcAft>
                    <a:spcPts val="600"/>
                  </a:spcAft>
                  <a:buFontTx/>
                  <a:buChar char="-"/>
                </a:pPr>
                <a:r>
                  <a:rPr lang="pt-PT" sz="1200" dirty="0" err="1">
                    <a:ea typeface="Calibri" panose="020F0502020204030204" pitchFamily="34" charset="0"/>
                    <a:cs typeface="Times New Roman" panose="02020603050405020304" pitchFamily="18" charset="0"/>
                  </a:rPr>
                  <a:t>Each</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sub</a:t>
                </a:r>
                <a:r>
                  <a:rPr lang="pt-PT" sz="1200" dirty="0">
                    <a:ea typeface="Calibri" panose="020F0502020204030204" pitchFamily="34" charset="0"/>
                    <a:cs typeface="Times New Roman" panose="02020603050405020304" pitchFamily="18" charset="0"/>
                  </a:rPr>
                  <a:t>)</a:t>
                </a:r>
                <a:r>
                  <a:rPr lang="pt-PT" sz="1200" dirty="0" err="1">
                    <a:ea typeface="Calibri" panose="020F0502020204030204" pitchFamily="34" charset="0"/>
                    <a:cs typeface="Times New Roman" panose="02020603050405020304" pitchFamily="18" charset="0"/>
                  </a:rPr>
                  <a:t>list</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sorting</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is</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comprised</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of</a:t>
                </a:r>
                <a:r>
                  <a:rPr lang="pt-PT" sz="1200" dirty="0">
                    <a:ea typeface="Calibri" panose="020F0502020204030204" pitchFamily="34" charset="0"/>
                    <a:cs typeface="Times New Roman" panose="02020603050405020304" pitchFamily="18" charset="0"/>
                  </a:rPr>
                  <a:t> 3 </a:t>
                </a:r>
                <a:r>
                  <a:rPr lang="pt-PT" sz="1200" dirty="0" err="1">
                    <a:ea typeface="Calibri" panose="020F0502020204030204" pitchFamily="34" charset="0"/>
                    <a:cs typeface="Times New Roman" panose="02020603050405020304" pitchFamily="18" charset="0"/>
                  </a:rPr>
                  <a:t>stages</a:t>
                </a:r>
                <a:endParaRPr lang="pt-PT" sz="1200" dirty="0">
                  <a:ea typeface="Calibri" panose="020F0502020204030204" pitchFamily="34" charset="0"/>
                  <a:cs typeface="Times New Roman" panose="02020603050405020304" pitchFamily="18" charset="0"/>
                </a:endParaRPr>
              </a:p>
              <a:p>
                <a:pPr marL="182563" indent="-95250" algn="just">
                  <a:spcAft>
                    <a:spcPts val="600"/>
                  </a:spcAft>
                  <a:buFontTx/>
                  <a:buChar char="-"/>
                </a:pPr>
                <a:r>
                  <a:rPr lang="pt-PT" sz="1200" dirty="0" err="1">
                    <a:ea typeface="Calibri" panose="020F0502020204030204" pitchFamily="34" charset="0"/>
                    <a:cs typeface="Times New Roman" panose="02020603050405020304" pitchFamily="18" charset="0"/>
                  </a:rPr>
                  <a:t>Being</a:t>
                </a:r>
                <a:r>
                  <a:rPr lang="pt-PT" sz="1200" dirty="0">
                    <a:ea typeface="Calibri" panose="020F0502020204030204" pitchFamily="34" charset="0"/>
                    <a:cs typeface="Times New Roman" panose="02020603050405020304" pitchFamily="18" charset="0"/>
                  </a:rPr>
                  <a:t> the </a:t>
                </a:r>
                <a:r>
                  <a:rPr lang="pt-PT" sz="1200" dirty="0" err="1">
                    <a:ea typeface="Calibri" panose="020F0502020204030204" pitchFamily="34" charset="0"/>
                    <a:cs typeface="Times New Roman" panose="02020603050405020304" pitchFamily="18" charset="0"/>
                  </a:rPr>
                  <a:t>number</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of</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elements</a:t>
                </a:r>
                <a:r>
                  <a:rPr lang="pt-PT" sz="1200" dirty="0">
                    <a:ea typeface="Calibri" panose="020F0502020204030204" pitchFamily="34" charset="0"/>
                    <a:cs typeface="Times New Roman" panose="02020603050405020304" pitchFamily="18" charset="0"/>
                  </a:rPr>
                  <a:t> to </a:t>
                </a:r>
                <a:r>
                  <a:rPr lang="pt-PT" sz="1200" dirty="0" err="1">
                    <a:ea typeface="Calibri" panose="020F0502020204030204" pitchFamily="34" charset="0"/>
                    <a:cs typeface="Times New Roman" panose="02020603050405020304" pitchFamily="18" charset="0"/>
                  </a:rPr>
                  <a:t>be</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ordered</a:t>
                </a:r>
                <a:r>
                  <a:rPr lang="pt-PT" sz="1200" dirty="0">
                    <a:ea typeface="Calibri" panose="020F0502020204030204" pitchFamily="34" charset="0"/>
                    <a:cs typeface="Times New Roman" panose="02020603050405020304" pitchFamily="18" charset="0"/>
                  </a:rPr>
                  <a:t> “m”, the </a:t>
                </a:r>
                <a:r>
                  <a:rPr lang="pt-PT" sz="1200" dirty="0" err="1">
                    <a:ea typeface="Calibri" panose="020F0502020204030204" pitchFamily="34" charset="0"/>
                    <a:cs typeface="Times New Roman" panose="02020603050405020304" pitchFamily="18" charset="0"/>
                  </a:rPr>
                  <a:t>number</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of</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independent</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threads</a:t>
                </a:r>
                <a:r>
                  <a:rPr lang="pt-PT" sz="1200" dirty="0">
                    <a:ea typeface="Calibri" panose="020F0502020204030204" pitchFamily="34" charset="0"/>
                    <a:cs typeface="Times New Roman" panose="02020603050405020304" pitchFamily="18" charset="0"/>
                  </a:rPr>
                  <a:t> for </a:t>
                </a:r>
                <a:r>
                  <a:rPr lang="pt-PT" sz="1200" dirty="0" err="1">
                    <a:ea typeface="Calibri" panose="020F0502020204030204" pitchFamily="34" charset="0"/>
                    <a:cs typeface="Times New Roman" panose="02020603050405020304" pitchFamily="18" charset="0"/>
                  </a:rPr>
                  <a:t>Stage</a:t>
                </a:r>
                <a:r>
                  <a:rPr lang="pt-PT" sz="1200" dirty="0">
                    <a:ea typeface="Calibri" panose="020F0502020204030204" pitchFamily="34" charset="0"/>
                    <a:cs typeface="Times New Roman" panose="02020603050405020304" pitchFamily="18" charset="0"/>
                  </a:rPr>
                  <a:t> 1 </a:t>
                </a:r>
                <a:r>
                  <a:rPr lang="pt-PT" sz="1200" dirty="0" err="1">
                    <a:ea typeface="Calibri" panose="020F0502020204030204" pitchFamily="34" charset="0"/>
                    <a:cs typeface="Times New Roman" panose="02020603050405020304" pitchFamily="18" charset="0"/>
                  </a:rPr>
                  <a:t>would</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be</a:t>
                </a:r>
                <a:r>
                  <a:rPr lang="pt-PT" sz="1200" dirty="0">
                    <a:ea typeface="Calibri" panose="020F0502020204030204" pitchFamily="34" charset="0"/>
                    <a:cs typeface="Times New Roman" panose="02020603050405020304" pitchFamily="18" charset="0"/>
                  </a:rPr>
                  <a:t> m/2, </a:t>
                </a:r>
                <a:r>
                  <a:rPr lang="pt-PT" sz="1200" dirty="0" err="1">
                    <a:ea typeface="Calibri" panose="020F0502020204030204" pitchFamily="34" charset="0"/>
                    <a:cs typeface="Times New Roman" panose="02020603050405020304" pitchFamily="18" charset="0"/>
                  </a:rPr>
                  <a:t>having</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only</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one</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pass</a:t>
                </a:r>
                <a:r>
                  <a:rPr lang="pt-PT" sz="1200" dirty="0">
                    <a:ea typeface="Calibri" panose="020F0502020204030204" pitchFamily="34" charset="0"/>
                    <a:cs typeface="Times New Roman" panose="02020603050405020304" pitchFamily="18" charset="0"/>
                  </a:rPr>
                  <a:t>.</a:t>
                </a:r>
              </a:p>
              <a:p>
                <a:pPr marL="182563" indent="-95250" algn="just">
                  <a:spcAft>
                    <a:spcPts val="600"/>
                  </a:spcAft>
                  <a:buFontTx/>
                  <a:buChar char="-"/>
                </a:pPr>
                <a:r>
                  <a:rPr lang="pt-PT" sz="1200" dirty="0">
                    <a:effectLst/>
                    <a:ea typeface="Calibri" panose="020F0502020204030204" pitchFamily="34" charset="0"/>
                    <a:cs typeface="Times New Roman" panose="02020603050405020304" pitchFamily="18" charset="0"/>
                  </a:rPr>
                  <a:t>For </a:t>
                </a:r>
                <a:r>
                  <a:rPr lang="pt-PT" sz="1200" dirty="0" err="1">
                    <a:effectLst/>
                    <a:ea typeface="Calibri" panose="020F0502020204030204" pitchFamily="34" charset="0"/>
                    <a:cs typeface="Times New Roman" panose="02020603050405020304" pitchFamily="18" charset="0"/>
                  </a:rPr>
                  <a:t>Stage</a:t>
                </a:r>
                <a:r>
                  <a:rPr lang="pt-PT" sz="1200" dirty="0">
                    <a:effectLst/>
                    <a:ea typeface="Calibri" panose="020F0502020204030204" pitchFamily="34" charset="0"/>
                    <a:cs typeface="Times New Roman" panose="02020603050405020304" pitchFamily="18" charset="0"/>
                  </a:rPr>
                  <a:t> 2, </a:t>
                </a:r>
                <a:r>
                  <a:rPr lang="pt-PT" sz="1200" dirty="0">
                    <a:ea typeface="Calibri" panose="020F0502020204030204" pitchFamily="34" charset="0"/>
                    <a:cs typeface="Times New Roman" panose="02020603050405020304" pitchFamily="18" charset="0"/>
                  </a:rPr>
                  <a:t>the </a:t>
                </a:r>
                <a:r>
                  <a:rPr lang="pt-PT" sz="1200" dirty="0" err="1">
                    <a:ea typeface="Calibri" panose="020F0502020204030204" pitchFamily="34" charset="0"/>
                    <a:cs typeface="Times New Roman" panose="02020603050405020304" pitchFamily="18" charset="0"/>
                  </a:rPr>
                  <a:t>number</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of</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independent</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threads</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would</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also</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be</a:t>
                </a:r>
                <a:r>
                  <a:rPr lang="pt-PT" sz="1200" dirty="0">
                    <a:ea typeface="Calibri" panose="020F0502020204030204" pitchFamily="34" charset="0"/>
                    <a:cs typeface="Times New Roman" panose="02020603050405020304" pitchFamily="18" charset="0"/>
                  </a:rPr>
                  <a:t> m/2, </a:t>
                </a:r>
                <a:r>
                  <a:rPr lang="pt-PT" sz="1200" dirty="0" err="1">
                    <a:ea typeface="Calibri" panose="020F0502020204030204" pitchFamily="34" charset="0"/>
                    <a:cs typeface="Times New Roman" panose="02020603050405020304" pitchFamily="18" charset="0"/>
                  </a:rPr>
                  <a:t>but</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this</a:t>
                </a:r>
                <a:r>
                  <a:rPr lang="pt-PT" sz="1200" dirty="0">
                    <a:ea typeface="Calibri" panose="020F0502020204030204" pitchFamily="34" charset="0"/>
                    <a:cs typeface="Times New Roman" panose="02020603050405020304" pitchFamily="18" charset="0"/>
                  </a:rPr>
                  <a:t> fase </a:t>
                </a:r>
                <a:r>
                  <a:rPr lang="pt-PT" sz="1200" dirty="0" err="1">
                    <a:ea typeface="Calibri" panose="020F0502020204030204" pitchFamily="34" charset="0"/>
                    <a:cs typeface="Times New Roman" panose="02020603050405020304" pitchFamily="18" charset="0"/>
                  </a:rPr>
                  <a:t>needs</a:t>
                </a:r>
                <a:r>
                  <a:rPr lang="pt-PT" sz="1200" dirty="0">
                    <a:ea typeface="Calibri" panose="020F0502020204030204" pitchFamily="34" charset="0"/>
                    <a:cs typeface="Times New Roman" panose="02020603050405020304" pitchFamily="18" charset="0"/>
                  </a:rPr>
                  <a:t> 2 passes.</a:t>
                </a:r>
              </a:p>
              <a:p>
                <a:pPr marL="182563" indent="-95250" algn="just">
                  <a:spcAft>
                    <a:spcPts val="600"/>
                  </a:spcAft>
                  <a:buFontTx/>
                  <a:buChar char="-"/>
                </a:pPr>
                <a:r>
                  <a:rPr lang="pt-PT" sz="1200" dirty="0">
                    <a:effectLst/>
                    <a:ea typeface="Calibri" panose="020F0502020204030204" pitchFamily="34" charset="0"/>
                    <a:cs typeface="Times New Roman" panose="02020603050405020304" pitchFamily="18" charset="0"/>
                  </a:rPr>
                  <a:t>For </a:t>
                </a:r>
                <a:r>
                  <a:rPr lang="pt-PT" sz="1200" dirty="0" err="1">
                    <a:effectLst/>
                    <a:ea typeface="Calibri" panose="020F0502020204030204" pitchFamily="34" charset="0"/>
                    <a:cs typeface="Times New Roman" panose="02020603050405020304" pitchFamily="18" charset="0"/>
                  </a:rPr>
                  <a:t>Stage</a:t>
                </a:r>
                <a:r>
                  <a:rPr lang="pt-PT" sz="1200" dirty="0">
                    <a:effectLst/>
                    <a:ea typeface="Calibri" panose="020F0502020204030204" pitchFamily="34" charset="0"/>
                    <a:cs typeface="Times New Roman" panose="02020603050405020304" pitchFamily="18" charset="0"/>
                  </a:rPr>
                  <a:t> 3, </a:t>
                </a:r>
                <a:r>
                  <a:rPr lang="pt-PT" sz="1200" dirty="0">
                    <a:ea typeface="Calibri" panose="020F0502020204030204" pitchFamily="34" charset="0"/>
                    <a:cs typeface="Times New Roman" panose="02020603050405020304" pitchFamily="18" charset="0"/>
                  </a:rPr>
                  <a:t>the </a:t>
                </a:r>
                <a:r>
                  <a:rPr lang="pt-PT" sz="1200" dirty="0" err="1">
                    <a:ea typeface="Calibri" panose="020F0502020204030204" pitchFamily="34" charset="0"/>
                    <a:cs typeface="Times New Roman" panose="02020603050405020304" pitchFamily="18" charset="0"/>
                  </a:rPr>
                  <a:t>number</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of</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independent</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threads</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would</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once</a:t>
                </a:r>
                <a:r>
                  <a:rPr lang="pt-PT" sz="1200" dirty="0">
                    <a:ea typeface="Calibri" panose="020F0502020204030204" pitchFamily="34" charset="0"/>
                    <a:cs typeface="Times New Roman" panose="02020603050405020304" pitchFamily="18" charset="0"/>
                  </a:rPr>
                  <a:t> more </a:t>
                </a:r>
                <a:r>
                  <a:rPr lang="pt-PT" sz="1200" dirty="0" err="1">
                    <a:ea typeface="Calibri" panose="020F0502020204030204" pitchFamily="34" charset="0"/>
                    <a:cs typeface="Times New Roman" panose="02020603050405020304" pitchFamily="18" charset="0"/>
                  </a:rPr>
                  <a:t>be</a:t>
                </a:r>
                <a:r>
                  <a:rPr lang="pt-PT" sz="1200" dirty="0">
                    <a:ea typeface="Calibri" panose="020F0502020204030204" pitchFamily="34" charset="0"/>
                    <a:cs typeface="Times New Roman" panose="02020603050405020304" pitchFamily="18" charset="0"/>
                  </a:rPr>
                  <a:t> m/2, </a:t>
                </a:r>
                <a:r>
                  <a:rPr lang="pt-PT" sz="1200" dirty="0" err="1">
                    <a:ea typeface="Calibri" panose="020F0502020204030204" pitchFamily="34" charset="0"/>
                    <a:cs typeface="Times New Roman" panose="02020603050405020304" pitchFamily="18" charset="0"/>
                  </a:rPr>
                  <a:t>with</a:t>
                </a:r>
                <a:r>
                  <a:rPr lang="pt-PT" sz="1200" dirty="0">
                    <a:ea typeface="Calibri" panose="020F0502020204030204" pitchFamily="34" charset="0"/>
                    <a:cs typeface="Times New Roman" panose="02020603050405020304" pitchFamily="18" charset="0"/>
                  </a:rPr>
                  <a:t> 3 passes </a:t>
                </a:r>
                <a:r>
                  <a:rPr lang="pt-PT" sz="1200" dirty="0" err="1">
                    <a:ea typeface="Calibri" panose="020F0502020204030204" pitchFamily="34" charset="0"/>
                    <a:cs typeface="Times New Roman" panose="02020603050405020304" pitchFamily="18" charset="0"/>
                  </a:rPr>
                  <a:t>nedded</a:t>
                </a:r>
                <a:r>
                  <a:rPr lang="pt-PT" sz="1200" dirty="0">
                    <a:ea typeface="Calibri" panose="020F0502020204030204" pitchFamily="34" charset="0"/>
                    <a:cs typeface="Times New Roman" panose="02020603050405020304" pitchFamily="18" charset="0"/>
                  </a:rPr>
                  <a:t>.</a:t>
                </a:r>
              </a:p>
              <a:p>
                <a:pPr marL="182563" indent="-95250" algn="just">
                  <a:spcAft>
                    <a:spcPts val="600"/>
                  </a:spcAft>
                  <a:buFontTx/>
                  <a:buChar char="-"/>
                </a:pPr>
                <a:r>
                  <a:rPr lang="pt-PT" sz="1200" dirty="0">
                    <a:ea typeface="Calibri" panose="020F0502020204030204" pitchFamily="34" charset="0"/>
                    <a:cs typeface="Times New Roman" panose="02020603050405020304" pitchFamily="18" charset="0"/>
                  </a:rPr>
                  <a:t>Total </a:t>
                </a:r>
                <a:r>
                  <a:rPr lang="pt-PT" sz="1200" dirty="0" err="1">
                    <a:ea typeface="Calibri" panose="020F0502020204030204" pitchFamily="34" charset="0"/>
                    <a:cs typeface="Times New Roman" panose="02020603050405020304" pitchFamily="18" charset="0"/>
                  </a:rPr>
                  <a:t>space</a:t>
                </a:r>
                <a:r>
                  <a:rPr lang="pt-PT" sz="1200" dirty="0">
                    <a:ea typeface="Calibri" panose="020F0502020204030204" pitchFamily="34" charset="0"/>
                    <a:cs typeface="Times New Roman" panose="02020603050405020304" pitchFamily="18" charset="0"/>
                  </a:rPr>
                  <a:t> </a:t>
                </a:r>
                <a:r>
                  <a:rPr lang="pt-PT" sz="1200" dirty="0" err="1">
                    <a:ea typeface="Calibri" panose="020F0502020204030204" pitchFamily="34" charset="0"/>
                    <a:cs typeface="Times New Roman" panose="02020603050405020304" pitchFamily="18" charset="0"/>
                  </a:rPr>
                  <a:t>complexity</a:t>
                </a:r>
                <a:r>
                  <a:rPr lang="pt-PT" sz="1200" dirty="0">
                    <a:ea typeface="Calibri" panose="020F0502020204030204" pitchFamily="34" charset="0"/>
                    <a:cs typeface="Times New Roman" panose="02020603050405020304" pitchFamily="18" charset="0"/>
                  </a:rPr>
                  <a:t> = O(</a:t>
                </a:r>
                <a:r>
                  <a:rPr lang="pt-PT" sz="1200" dirty="0"/>
                  <a:t>n.log</a:t>
                </a:r>
                <a:r>
                  <a:rPr lang="pt-PT" sz="1200" baseline="30000" dirty="0"/>
                  <a:t>2</a:t>
                </a:r>
                <a:r>
                  <a:rPr lang="pt-PT" sz="1200" dirty="0"/>
                  <a:t>n</a:t>
                </a:r>
                <a:r>
                  <a:rPr lang="pt-PT" sz="1200" dirty="0">
                    <a:ea typeface="Calibri" panose="020F0502020204030204" pitchFamily="34" charset="0"/>
                    <a:cs typeface="Times New Roman" panose="02020603050405020304" pitchFamily="18" charset="0"/>
                  </a:rPr>
                  <a:t>). For n=1024x1024 </a:t>
                </a:r>
                <a:r>
                  <a:rPr lang="pt-PT" sz="1200" dirty="0">
                    <a:ea typeface="Calibri" panose="020F0502020204030204" pitchFamily="34" charset="0"/>
                    <a:cs typeface="Times New Roman" panose="02020603050405020304" pitchFamily="18" charset="0"/>
                    <a:sym typeface="Wingdings" panose="05000000000000000000" pitchFamily="2" charset="2"/>
                  </a:rPr>
                  <a:t> </a:t>
                </a:r>
                <a:r>
                  <a:rPr lang="pt-PT" sz="1200" dirty="0">
                    <a:ea typeface="Calibri" panose="020F0502020204030204" pitchFamily="34" charset="0"/>
                    <a:cs typeface="Times New Roman" panose="02020603050405020304" pitchFamily="18" charset="0"/>
                  </a:rPr>
                  <a:t>1024</a:t>
                </a:r>
                <a:r>
                  <a:rPr lang="pt-PT" sz="1200" baseline="30000" dirty="0"/>
                  <a:t>2</a:t>
                </a:r>
                <a:r>
                  <a:rPr lang="pt-PT" sz="1200" dirty="0">
                    <a:ea typeface="Calibri" panose="020F0502020204030204" pitchFamily="34" charset="0"/>
                    <a:cs typeface="Times New Roman" panose="02020603050405020304" pitchFamily="18" charset="0"/>
                  </a:rPr>
                  <a:t>x(</a:t>
                </a:r>
                <a:r>
                  <a:rPr lang="pt-PT" sz="1200" dirty="0"/>
                  <a:t>log</a:t>
                </a:r>
                <a:r>
                  <a:rPr lang="pt-PT" sz="1200" dirty="0">
                    <a:ea typeface="Calibri" panose="020F0502020204030204" pitchFamily="34" charset="0"/>
                    <a:cs typeface="Times New Roman" panose="02020603050405020304" pitchFamily="18" charset="0"/>
                  </a:rPr>
                  <a:t>1024</a:t>
                </a:r>
                <a:r>
                  <a:rPr lang="pt-PT" sz="1200" baseline="30000" dirty="0"/>
                  <a:t>2</a:t>
                </a:r>
                <a:r>
                  <a:rPr lang="pt-PT" sz="1200" dirty="0">
                    <a:ea typeface="Calibri" panose="020F0502020204030204" pitchFamily="34" charset="0"/>
                    <a:cs typeface="Times New Roman" panose="02020603050405020304" pitchFamily="18" charset="0"/>
                  </a:rPr>
                  <a:t>)</a:t>
                </a:r>
                <a:r>
                  <a:rPr lang="pt-PT" sz="1200" baseline="30000" dirty="0"/>
                  <a:t> 2</a:t>
                </a:r>
                <a:r>
                  <a:rPr lang="pt-PT" sz="1200" dirty="0">
                    <a:ea typeface="Calibri" panose="020F0502020204030204" pitchFamily="34" charset="0"/>
                    <a:cs typeface="Times New Roman" panose="02020603050405020304" pitchFamily="18" charset="0"/>
                  </a:rPr>
                  <a:t> </a:t>
                </a:r>
                <a:r>
                  <a:rPr lang="pt-PT" sz="1200" dirty="0">
                    <a:ea typeface="Calibri" panose="020F0502020204030204" pitchFamily="34" charset="0"/>
                    <a:cs typeface="Times New Roman" panose="02020603050405020304" pitchFamily="18" charset="0"/>
                    <a:sym typeface="Wingdings" panose="05000000000000000000" pitchFamily="2" charset="2"/>
                  </a:rPr>
                  <a:t></a:t>
                </a:r>
                <a:r>
                  <a:rPr lang="pt-PT" sz="1200" dirty="0">
                    <a:ea typeface="Calibri" panose="020F0502020204030204" pitchFamily="34" charset="0"/>
                    <a:cs typeface="Times New Roman" panose="02020603050405020304" pitchFamily="18" charset="0"/>
                  </a:rPr>
                  <a:t> 1024</a:t>
                </a:r>
                <a:r>
                  <a:rPr lang="pt-PT" sz="1200" baseline="30000" dirty="0"/>
                  <a:t>2</a:t>
                </a:r>
                <a:r>
                  <a:rPr lang="pt-PT" sz="1200" dirty="0">
                    <a:ea typeface="Calibri" panose="020F0502020204030204" pitchFamily="34" charset="0"/>
                    <a:cs typeface="Times New Roman" panose="02020603050405020304" pitchFamily="18" charset="0"/>
                  </a:rPr>
                  <a:t>x(2</a:t>
                </a:r>
                <a:r>
                  <a:rPr lang="pt-PT" sz="1200" dirty="0"/>
                  <a:t>log</a:t>
                </a:r>
                <a:r>
                  <a:rPr lang="pt-PT" sz="1200" dirty="0">
                    <a:ea typeface="Calibri" panose="020F0502020204030204" pitchFamily="34" charset="0"/>
                    <a:cs typeface="Times New Roman" panose="02020603050405020304" pitchFamily="18" charset="0"/>
                  </a:rPr>
                  <a:t>1024)</a:t>
                </a:r>
                <a:r>
                  <a:rPr lang="pt-PT" sz="1200" baseline="30000" dirty="0"/>
                  <a:t> 2</a:t>
                </a:r>
                <a:r>
                  <a:rPr lang="pt-PT" sz="1200" dirty="0">
                    <a:ea typeface="Calibri" panose="020F0502020204030204" pitchFamily="34" charset="0"/>
                    <a:cs typeface="Times New Roman" panose="02020603050405020304" pitchFamily="18" charset="0"/>
                  </a:rPr>
                  <a:t> = 38,008x10</a:t>
                </a:r>
                <a:r>
                  <a:rPr lang="pt-PT" sz="1200" baseline="30000" dirty="0">
                    <a:ea typeface="Calibri" panose="020F0502020204030204" pitchFamily="34" charset="0"/>
                    <a:cs typeface="Times New Roman" panose="02020603050405020304" pitchFamily="18" charset="0"/>
                  </a:rPr>
                  <a:t>6 </a:t>
                </a:r>
                <a:r>
                  <a:rPr lang="pt-PT" sz="1200" dirty="0" err="1"/>
                  <a:t>comparisons</a:t>
                </a:r>
                <a:r>
                  <a:rPr lang="pt-PT" sz="1200" dirty="0"/>
                  <a:t>.</a:t>
                </a:r>
                <a:endParaRPr lang="pt-PT" sz="1200" dirty="0">
                  <a:ea typeface="Calibri" panose="020F0502020204030204" pitchFamily="34" charset="0"/>
                  <a:cs typeface="Times New Roman" panose="02020603050405020304" pitchFamily="18" charset="0"/>
                </a:endParaRPr>
              </a:p>
              <a:p>
                <a:pPr marL="182563" indent="-95250" algn="just">
                  <a:spcAft>
                    <a:spcPts val="600"/>
                  </a:spcAft>
                  <a:buFontTx/>
                  <a:buChar char="-"/>
                </a:pPr>
                <a:r>
                  <a:rPr lang="pt-PT" sz="1200" dirty="0"/>
                  <a:t>Total time </a:t>
                </a:r>
                <a:r>
                  <a:rPr lang="pt-PT" sz="1200" dirty="0" err="1"/>
                  <a:t>complexity</a:t>
                </a:r>
                <a:r>
                  <a:rPr lang="pt-PT" sz="1200" dirty="0"/>
                  <a:t> </a:t>
                </a:r>
                <a:r>
                  <a:rPr lang="pt-PT" sz="1200" dirty="0" err="1"/>
                  <a:t>is</a:t>
                </a:r>
                <a:r>
                  <a:rPr lang="pt-PT" sz="1200" dirty="0"/>
                  <a:t> O(log</a:t>
                </a:r>
                <a:r>
                  <a:rPr lang="pt-PT" sz="1200" baseline="30000" dirty="0"/>
                  <a:t>2</a:t>
                </a:r>
                <a:r>
                  <a:rPr lang="pt-PT" sz="1200" dirty="0"/>
                  <a:t>n). For </a:t>
                </a:r>
                <a:r>
                  <a:rPr lang="pt-PT" sz="1200" dirty="0">
                    <a:ea typeface="Calibri" panose="020F0502020204030204" pitchFamily="34" charset="0"/>
                    <a:cs typeface="Times New Roman" panose="02020603050405020304" pitchFamily="18" charset="0"/>
                  </a:rPr>
                  <a:t>n=1024</a:t>
                </a:r>
                <a:r>
                  <a:rPr lang="pt-PT" sz="1200" baseline="30000" dirty="0"/>
                  <a:t>2</a:t>
                </a:r>
                <a:r>
                  <a:rPr lang="pt-PT" sz="1200" dirty="0">
                    <a:ea typeface="Calibri" panose="020F0502020204030204" pitchFamily="34" charset="0"/>
                    <a:cs typeface="Times New Roman" panose="02020603050405020304" pitchFamily="18" charset="0"/>
                  </a:rPr>
                  <a:t> </a:t>
                </a:r>
                <a:r>
                  <a:rPr lang="pt-PT" sz="1200" dirty="0">
                    <a:ea typeface="Calibri" panose="020F0502020204030204" pitchFamily="34" charset="0"/>
                    <a:cs typeface="Times New Roman" panose="02020603050405020304" pitchFamily="18" charset="0"/>
                    <a:sym typeface="Wingdings" panose="05000000000000000000" pitchFamily="2" charset="2"/>
                  </a:rPr>
                  <a:t> </a:t>
                </a:r>
                <a:r>
                  <a:rPr lang="pt-PT" sz="1200" dirty="0"/>
                  <a:t>(log</a:t>
                </a:r>
                <a:r>
                  <a:rPr lang="pt-PT" sz="1200" dirty="0">
                    <a:ea typeface="Calibri" panose="020F0502020204030204" pitchFamily="34" charset="0"/>
                    <a:cs typeface="Times New Roman" panose="02020603050405020304" pitchFamily="18" charset="0"/>
                  </a:rPr>
                  <a:t>1024</a:t>
                </a:r>
                <a:r>
                  <a:rPr lang="pt-PT" sz="1200" baseline="30000" dirty="0"/>
                  <a:t>2</a:t>
                </a:r>
                <a:r>
                  <a:rPr lang="pt-PT" sz="1200" dirty="0"/>
                  <a:t>)</a:t>
                </a:r>
                <a:r>
                  <a:rPr lang="pt-PT" sz="1200" baseline="30000" dirty="0"/>
                  <a:t>2</a:t>
                </a:r>
                <a:r>
                  <a:rPr lang="pt-PT" sz="1200" dirty="0"/>
                  <a:t> = (2log1024)</a:t>
                </a:r>
                <a:r>
                  <a:rPr lang="pt-PT" sz="1200" baseline="30000" dirty="0"/>
                  <a:t>2</a:t>
                </a:r>
                <a:r>
                  <a:rPr lang="pt-PT" sz="1200" baseline="-25000" dirty="0"/>
                  <a:t> </a:t>
                </a:r>
                <a:r>
                  <a:rPr lang="pt-PT" sz="1200" dirty="0"/>
                  <a:t>= 3,625x10</a:t>
                </a:r>
                <a:r>
                  <a:rPr lang="pt-PT" sz="1200" baseline="30000" dirty="0"/>
                  <a:t>1</a:t>
                </a:r>
              </a:p>
              <a:p>
                <a:pPr marL="182563" indent="-95250" algn="just">
                  <a:spcAft>
                    <a:spcPts val="600"/>
                  </a:spcAft>
                  <a:buFontTx/>
                  <a:buChar char="-"/>
                </a:pPr>
                <a:r>
                  <a:rPr lang="pt-PT" sz="1200" dirty="0"/>
                  <a:t>The time </a:t>
                </a:r>
                <a:r>
                  <a:rPr lang="pt-PT" sz="1200" dirty="0" err="1"/>
                  <a:t>complexity</a:t>
                </a:r>
                <a:r>
                  <a:rPr lang="pt-PT" sz="1200" dirty="0"/>
                  <a:t> </a:t>
                </a:r>
                <a:r>
                  <a:rPr lang="pt-PT" sz="1200" dirty="0" err="1"/>
                  <a:t>of</a:t>
                </a:r>
                <a:r>
                  <a:rPr lang="pt-PT" sz="1200" dirty="0"/>
                  <a:t> the </a:t>
                </a:r>
                <a:r>
                  <a:rPr lang="pt-PT" sz="1200" dirty="0" err="1"/>
                  <a:t>buble</a:t>
                </a:r>
                <a:r>
                  <a:rPr lang="pt-PT" sz="1200" dirty="0"/>
                  <a:t> </a:t>
                </a:r>
                <a:r>
                  <a:rPr lang="pt-PT" sz="1200" dirty="0" err="1"/>
                  <a:t>sort</a:t>
                </a:r>
                <a:r>
                  <a:rPr lang="pt-PT" sz="1200" dirty="0"/>
                  <a:t> </a:t>
                </a:r>
                <a:r>
                  <a:rPr lang="pt-PT" sz="1200" dirty="0" err="1"/>
                  <a:t>is</a:t>
                </a:r>
                <a:r>
                  <a:rPr lang="pt-PT" sz="1200" dirty="0"/>
                  <a:t> for the </a:t>
                </a:r>
                <a:r>
                  <a:rPr lang="pt-PT" sz="1200" dirty="0" err="1"/>
                  <a:t>worst</a:t>
                </a:r>
                <a:r>
                  <a:rPr lang="pt-PT" sz="1200" dirty="0"/>
                  <a:t> case </a:t>
                </a:r>
                <a:r>
                  <a:rPr lang="pt-PT" sz="1200" dirty="0" err="1"/>
                  <a:t>is</a:t>
                </a:r>
                <a:r>
                  <a:rPr lang="pt-PT" sz="1200" dirty="0"/>
                  <a:t> O(n²), </a:t>
                </a:r>
                <a:r>
                  <a:rPr lang="pt-PT" sz="1200" dirty="0" err="1"/>
                  <a:t>runed</a:t>
                </a:r>
                <a:r>
                  <a:rPr lang="pt-PT" sz="1200" dirty="0"/>
                  <a:t> in sequencial, </a:t>
                </a:r>
                <a:r>
                  <a:rPr lang="pt-PT" sz="1200" dirty="0" err="1"/>
                  <a:t>wich</a:t>
                </a:r>
                <a:r>
                  <a:rPr lang="pt-PT" sz="1200" dirty="0"/>
                  <a:t> </a:t>
                </a:r>
                <a:r>
                  <a:rPr lang="pt-PT" sz="1200" dirty="0" err="1"/>
                  <a:t>is</a:t>
                </a:r>
                <a:r>
                  <a:rPr lang="pt-PT" sz="1200" dirty="0"/>
                  <a:t> </a:t>
                </a:r>
                <a:r>
                  <a:rPr lang="pt-PT" sz="1200" dirty="0" err="1"/>
                  <a:t>worst</a:t>
                </a:r>
                <a:r>
                  <a:rPr lang="pt-PT" sz="1200" dirty="0"/>
                  <a:t> </a:t>
                </a:r>
                <a:r>
                  <a:rPr lang="pt-PT" sz="1200" dirty="0" err="1"/>
                  <a:t>than</a:t>
                </a:r>
                <a:r>
                  <a:rPr lang="pt-PT" sz="1200" dirty="0"/>
                  <a:t> the basic </a:t>
                </a:r>
                <a:r>
                  <a:rPr lang="pt-PT" sz="1200" dirty="0" err="1"/>
                  <a:t>bitonic</a:t>
                </a:r>
                <a:r>
                  <a:rPr lang="pt-PT" sz="1200" dirty="0"/>
                  <a:t> </a:t>
                </a:r>
                <a:r>
                  <a:rPr lang="pt-PT" sz="1200" dirty="0" err="1"/>
                  <a:t>sort</a:t>
                </a:r>
                <a:r>
                  <a:rPr lang="pt-PT" sz="1200" dirty="0"/>
                  <a:t>.</a:t>
                </a:r>
                <a:endParaRPr lang="pt-PT" sz="1200" dirty="0">
                  <a:effectLst/>
                  <a:ea typeface="Calibri" panose="020F0502020204030204" pitchFamily="34" charset="0"/>
                  <a:cs typeface="Times New Roman" panose="02020603050405020304" pitchFamily="18" charset="0"/>
                </a:endParaRPr>
              </a:p>
              <a:p>
                <a:r>
                  <a:rPr lang="pt-PT" sz="1400" dirty="0">
                    <a:latin typeface="+mj-lt"/>
                  </a:rPr>
                  <a:t> </a:t>
                </a:r>
              </a:p>
            </p:txBody>
          </p:sp>
        </mc:Choice>
        <mc:Fallback>
          <p:sp>
            <p:nvSpPr>
              <p:cNvPr id="38" name="CaixaDeTexto 37">
                <a:extLst>
                  <a:ext uri="{FF2B5EF4-FFF2-40B4-BE49-F238E27FC236}">
                    <a16:creationId xmlns:a16="http://schemas.microsoft.com/office/drawing/2014/main" id="{C856D864-A4FD-FA1D-1AD7-DC1A5C2CC26C}"/>
                  </a:ext>
                </a:extLst>
              </p:cNvPr>
              <p:cNvSpPr txBox="1">
                <a:spLocks noRot="1" noChangeAspect="1" noMove="1" noResize="1" noEditPoints="1" noAdjustHandles="1" noChangeArrowheads="1" noChangeShapeType="1" noTextEdit="1"/>
              </p:cNvSpPr>
              <p:nvPr/>
            </p:nvSpPr>
            <p:spPr>
              <a:xfrm>
                <a:off x="263381" y="3220659"/>
                <a:ext cx="5089365" cy="3710118"/>
              </a:xfrm>
              <a:prstGeom prst="rect">
                <a:avLst/>
              </a:prstGeom>
              <a:blipFill>
                <a:blip r:embed="rId10"/>
                <a:stretch>
                  <a:fillRect r="-120"/>
                </a:stretch>
              </a:blipFill>
            </p:spPr>
            <p:txBody>
              <a:bodyPr/>
              <a:lstStyle/>
              <a:p>
                <a:r>
                  <a:rPr lang="pt-PT">
                    <a:noFill/>
                  </a:rPr>
                  <a:t> </a:t>
                </a:r>
              </a:p>
            </p:txBody>
          </p:sp>
        </mc:Fallback>
      </mc:AlternateContent>
      <p:sp>
        <p:nvSpPr>
          <p:cNvPr id="40" name="CaixaDeTexto 39">
            <a:extLst>
              <a:ext uri="{FF2B5EF4-FFF2-40B4-BE49-F238E27FC236}">
                <a16:creationId xmlns:a16="http://schemas.microsoft.com/office/drawing/2014/main" id="{D0A87186-FBB5-53F1-F394-0B251C20B515}"/>
              </a:ext>
            </a:extLst>
          </p:cNvPr>
          <p:cNvSpPr txBox="1"/>
          <p:nvPr/>
        </p:nvSpPr>
        <p:spPr>
          <a:xfrm>
            <a:off x="1994913" y="2960269"/>
            <a:ext cx="2068131" cy="307777"/>
          </a:xfrm>
          <a:prstGeom prst="rect">
            <a:avLst/>
          </a:prstGeom>
          <a:noFill/>
        </p:spPr>
        <p:txBody>
          <a:bodyPr wrap="square">
            <a:spAutoFit/>
          </a:bodyPr>
          <a:lstStyle/>
          <a:p>
            <a:pPr>
              <a:lnSpc>
                <a:spcPct val="100000"/>
              </a:lnSpc>
            </a:pPr>
            <a:r>
              <a:rPr lang="pt-PT" sz="1400" b="0" strike="noStrike" spc="-1" dirty="0" err="1">
                <a:solidFill>
                  <a:srgbClr val="000000"/>
                </a:solidFill>
                <a:latin typeface="Arial"/>
                <a:ea typeface="DejaVu Sans"/>
              </a:rPr>
              <a:t>Bitonic</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Sort</a:t>
            </a:r>
            <a:r>
              <a:rPr lang="pt-PT" sz="1400" b="0" strike="noStrike" spc="-1" dirty="0">
                <a:solidFill>
                  <a:srgbClr val="000000"/>
                </a:solidFill>
                <a:latin typeface="Arial"/>
                <a:ea typeface="DejaVu Sans"/>
              </a:rPr>
              <a:t> </a:t>
            </a:r>
            <a:r>
              <a:rPr lang="pt-PT" sz="1400" b="0" strike="noStrike" spc="-1" dirty="0" err="1">
                <a:solidFill>
                  <a:srgbClr val="000000"/>
                </a:solidFill>
                <a:latin typeface="Arial"/>
                <a:ea typeface="DejaVu Sans"/>
              </a:rPr>
              <a:t>Algorithm</a:t>
            </a:r>
            <a:r>
              <a:rPr lang="pt-PT" sz="1400" b="0" strike="noStrike" spc="-1" dirty="0">
                <a:solidFill>
                  <a:srgbClr val="000000"/>
                </a:solidFill>
                <a:latin typeface="Arial"/>
                <a:ea typeface="DejaVu Sans"/>
              </a:rPr>
              <a:t>:</a:t>
            </a:r>
            <a:endParaRPr lang="en-GB" sz="1400" b="0" strike="noStrike" spc="-1" dirty="0">
              <a:latin typeface="Arial"/>
            </a:endParaRPr>
          </a:p>
        </p:txBody>
      </p:sp>
      <p:grpSp>
        <p:nvGrpSpPr>
          <p:cNvPr id="41" name="Agrupar 40">
            <a:extLst>
              <a:ext uri="{FF2B5EF4-FFF2-40B4-BE49-F238E27FC236}">
                <a16:creationId xmlns:a16="http://schemas.microsoft.com/office/drawing/2014/main" id="{E98D15F6-ACCB-DC9C-9BE8-4D6BFE61B30C}"/>
              </a:ext>
            </a:extLst>
          </p:cNvPr>
          <p:cNvGrpSpPr/>
          <p:nvPr/>
        </p:nvGrpSpPr>
        <p:grpSpPr>
          <a:xfrm>
            <a:off x="8064625" y="6478200"/>
            <a:ext cx="3992855" cy="424020"/>
            <a:chOff x="8064625" y="6478200"/>
            <a:chExt cx="3992855" cy="424020"/>
          </a:xfrm>
        </p:grpSpPr>
        <p:sp>
          <p:nvSpPr>
            <p:cNvPr id="42" name="CaixaDeTexto 82">
              <a:extLst>
                <a:ext uri="{FF2B5EF4-FFF2-40B4-BE49-F238E27FC236}">
                  <a16:creationId xmlns:a16="http://schemas.microsoft.com/office/drawing/2014/main" id="{B6CD986E-205F-9B5B-89A4-F19459BDA7DB}"/>
                </a:ext>
              </a:extLst>
            </p:cNvPr>
            <p:cNvSpPr/>
            <p:nvPr/>
          </p:nvSpPr>
          <p:spPr>
            <a:xfrm>
              <a:off x="8064625" y="651630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spc="-1" dirty="0">
                <a:latin typeface="Arial"/>
              </a:endParaRPr>
            </a:p>
          </p:txBody>
        </p:sp>
        <p:sp>
          <p:nvSpPr>
            <p:cNvPr id="43" name="CaixaDeTexto 83">
              <a:extLst>
                <a:ext uri="{FF2B5EF4-FFF2-40B4-BE49-F238E27FC236}">
                  <a16:creationId xmlns:a16="http://schemas.microsoft.com/office/drawing/2014/main" id="{15BB0AD5-941E-5E7B-AD83-6FB851FD537A}"/>
                </a:ext>
              </a:extLst>
            </p:cNvPr>
            <p:cNvSpPr/>
            <p:nvPr/>
          </p:nvSpPr>
          <p:spPr>
            <a:xfrm>
              <a:off x="11522520" y="647820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100" b="0" strike="noStrike" spc="-1" dirty="0">
                  <a:solidFill>
                    <a:srgbClr val="000000"/>
                  </a:solidFill>
                  <a:latin typeface="Arial"/>
                  <a:ea typeface="DejaVu Sans"/>
                </a:rPr>
                <a:t>5-</a:t>
              </a:r>
              <a:r>
                <a:rPr lang="en-GB" sz="1100" spc="-1" dirty="0">
                  <a:solidFill>
                    <a:srgbClr val="000000"/>
                  </a:solidFill>
                  <a:latin typeface="Arial"/>
                  <a:ea typeface="DejaVu Sans"/>
                </a:rPr>
                <a:t>6</a:t>
              </a:r>
              <a:endParaRPr lang="en-GB" sz="1100" b="0" strike="noStrike" spc="-1" dirty="0">
                <a:latin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D1CCD9AA-979F-90F0-BDE1-8695A96AE6C5}"/>
              </a:ext>
            </a:extLst>
          </p:cNvPr>
          <p:cNvPicPr>
            <a:picLocks noChangeAspect="1"/>
          </p:cNvPicPr>
          <p:nvPr/>
        </p:nvPicPr>
        <p:blipFill>
          <a:blip r:embed="rId2"/>
          <a:stretch>
            <a:fillRect/>
          </a:stretch>
        </p:blipFill>
        <p:spPr>
          <a:xfrm>
            <a:off x="1216694" y="2307205"/>
            <a:ext cx="3980460" cy="2743200"/>
          </a:xfrm>
          <a:prstGeom prst="rect">
            <a:avLst/>
          </a:prstGeom>
        </p:spPr>
      </p:pic>
      <p:pic>
        <p:nvPicPr>
          <p:cNvPr id="3" name="Imagem 2">
            <a:extLst>
              <a:ext uri="{FF2B5EF4-FFF2-40B4-BE49-F238E27FC236}">
                <a16:creationId xmlns:a16="http://schemas.microsoft.com/office/drawing/2014/main" id="{6D96617F-C884-A47F-497E-398C602043C0}"/>
              </a:ext>
            </a:extLst>
          </p:cNvPr>
          <p:cNvPicPr>
            <a:picLocks noChangeAspect="1"/>
          </p:cNvPicPr>
          <p:nvPr/>
        </p:nvPicPr>
        <p:blipFill>
          <a:blip r:embed="rId3"/>
          <a:stretch>
            <a:fillRect/>
          </a:stretch>
        </p:blipFill>
        <p:spPr>
          <a:xfrm>
            <a:off x="6994847" y="2323037"/>
            <a:ext cx="3880094" cy="2674032"/>
          </a:xfrm>
          <a:prstGeom prst="rect">
            <a:avLst/>
          </a:prstGeom>
        </p:spPr>
      </p:pic>
      <p:sp>
        <p:nvSpPr>
          <p:cNvPr id="5" name="CaixaDeTexto 4">
            <a:extLst>
              <a:ext uri="{FF2B5EF4-FFF2-40B4-BE49-F238E27FC236}">
                <a16:creationId xmlns:a16="http://schemas.microsoft.com/office/drawing/2014/main" id="{D6AAC3EB-BB4A-54F1-A554-0C9EC2427AC2}"/>
              </a:ext>
            </a:extLst>
          </p:cNvPr>
          <p:cNvSpPr txBox="1"/>
          <p:nvPr/>
        </p:nvSpPr>
        <p:spPr>
          <a:xfrm>
            <a:off x="6314172" y="769491"/>
            <a:ext cx="5072513" cy="1569660"/>
          </a:xfrm>
          <a:prstGeom prst="rect">
            <a:avLst/>
          </a:prstGeom>
          <a:noFill/>
        </p:spPr>
        <p:txBody>
          <a:bodyPr wrap="square">
            <a:spAutoFit/>
          </a:bodyPr>
          <a:lstStyle/>
          <a:p>
            <a:pPr indent="355600" algn="just"/>
            <a:r>
              <a:rPr lang="en-US" sz="1200" dirty="0"/>
              <a:t>First, the whole unsorted sequence is divided to best map to memory [1].</a:t>
            </a:r>
          </a:p>
          <a:p>
            <a:pPr indent="355600" algn="just"/>
            <a:r>
              <a:rPr lang="en-US" sz="1200" dirty="0"/>
              <a:t>Now one Bubble Sort iteration is performed in all partitions in parallel. Wait until all threads are finished, and then compare the last element of one partition with the first of the next partition. When all threads are finished, the process starts again.</a:t>
            </a:r>
          </a:p>
          <a:p>
            <a:pPr indent="355600" algn="just"/>
            <a:r>
              <a:rPr lang="en-US" sz="1200" dirty="0"/>
              <a:t>These steps are repeated until no more elements are swapped in all threads:</a:t>
            </a:r>
            <a:endParaRPr lang="pt-PT" sz="1200" dirty="0"/>
          </a:p>
        </p:txBody>
      </p:sp>
      <p:sp>
        <p:nvSpPr>
          <p:cNvPr id="7" name="CaixaDeTexto 6">
            <a:extLst>
              <a:ext uri="{FF2B5EF4-FFF2-40B4-BE49-F238E27FC236}">
                <a16:creationId xmlns:a16="http://schemas.microsoft.com/office/drawing/2014/main" id="{E413A8FC-48D2-7BFF-3D77-FFCE4DF20D91}"/>
              </a:ext>
            </a:extLst>
          </p:cNvPr>
          <p:cNvSpPr txBox="1"/>
          <p:nvPr/>
        </p:nvSpPr>
        <p:spPr>
          <a:xfrm>
            <a:off x="577868" y="5110900"/>
            <a:ext cx="11036264" cy="1161857"/>
          </a:xfrm>
          <a:prstGeom prst="rect">
            <a:avLst/>
          </a:prstGeom>
          <a:noFill/>
        </p:spPr>
        <p:txBody>
          <a:bodyPr wrap="square">
            <a:spAutoFit/>
          </a:bodyPr>
          <a:lstStyle/>
          <a:p>
            <a:pPr marL="269875" indent="-269875"/>
            <a:r>
              <a:rPr lang="en-US" sz="900" dirty="0"/>
              <a:t>[1]	The number of steps a kernel can cover is bounded by the number of items that is possible to be included in the stream element. Furthermore, the number of items is bounded by the size of the shared memory available for each SIMD processor. If each SM has 16 KB of local memory, then we can specify a partition consisting of SH = 4K items, for 32- bit items. (32bits×4K = 15.6KB) Moreover such a partition is able to cover “at least” </a:t>
            </a:r>
            <a:r>
              <a:rPr lang="en-US" sz="900" dirty="0" err="1"/>
              <a:t>sh</a:t>
            </a:r>
            <a:r>
              <a:rPr lang="en-US" sz="900" dirty="0"/>
              <a:t> = lg(SH) = 12 steps (because we assume items within the kernel are only compared once).</a:t>
            </a:r>
          </a:p>
          <a:p>
            <a:pPr marL="269875" indent="-269875">
              <a:spcAft>
                <a:spcPts val="600"/>
              </a:spcAft>
            </a:pPr>
            <a:r>
              <a:rPr lang="en-US" sz="900" dirty="0"/>
              <a:t>	If a partition representing an element of the stream contains SH items, and the array to sort contains N = 2n items, then the stream contains b = N/SH = 2n−sh elements. The first kernel can compute (</a:t>
            </a:r>
            <a:r>
              <a:rPr lang="en-US" sz="900" dirty="0" err="1"/>
              <a:t>sh</a:t>
            </a:r>
            <a:r>
              <a:rPr lang="en-US" sz="900" dirty="0"/>
              <a:t>)×(sh+1) 2 steps because our conservative assumption is that each number is only compare to one other number in the element. In fact, </a:t>
            </a:r>
            <a:r>
              <a:rPr lang="en-US" sz="900" dirty="0" err="1"/>
              <a:t>bitonic</a:t>
            </a:r>
            <a:r>
              <a:rPr lang="en-US" sz="900" dirty="0"/>
              <a:t> sort is structured so that many local comparisons happen at the start of the algorithm.</a:t>
            </a:r>
          </a:p>
          <a:p>
            <a:pPr marL="269875" indent="-269875"/>
            <a:r>
              <a:rPr lang="en-US" sz="1050" b="1" dirty="0"/>
              <a:t>	</a:t>
            </a:r>
            <a:r>
              <a:rPr lang="en-US" sz="1000" b="1" dirty="0"/>
              <a:t>Sorting with GPUs: A Survey</a:t>
            </a:r>
            <a:r>
              <a:rPr lang="en-US" sz="900" dirty="0"/>
              <a:t>, </a:t>
            </a:r>
            <a:r>
              <a:rPr lang="it-IT" sz="900" dirty="0">
                <a:effectLst/>
                <a:latin typeface="Arial" panose="020B0604020202020204" pitchFamily="34" charset="0"/>
              </a:rPr>
              <a:t>Dmitri I. Arkhipov, Di Wu, Keqin Li, and Amelia C. Regan. 8 Sep. 2017, on </a:t>
            </a:r>
            <a:r>
              <a:rPr lang="pt-PT" sz="900" dirty="0"/>
              <a:t>https://arxiv.org/pdf/1709.02520.pdf</a:t>
            </a:r>
          </a:p>
        </p:txBody>
      </p:sp>
      <p:sp>
        <p:nvSpPr>
          <p:cNvPr id="14" name="CaixaDeTexto 13">
            <a:extLst>
              <a:ext uri="{FF2B5EF4-FFF2-40B4-BE49-F238E27FC236}">
                <a16:creationId xmlns:a16="http://schemas.microsoft.com/office/drawing/2014/main" id="{5E5C04AC-089B-CA73-56B7-FB540E7E6C98}"/>
              </a:ext>
            </a:extLst>
          </p:cNvPr>
          <p:cNvSpPr txBox="1"/>
          <p:nvPr/>
        </p:nvSpPr>
        <p:spPr>
          <a:xfrm>
            <a:off x="897243" y="810521"/>
            <a:ext cx="4980586" cy="1569660"/>
          </a:xfrm>
          <a:prstGeom prst="rect">
            <a:avLst/>
          </a:prstGeom>
          <a:noFill/>
        </p:spPr>
        <p:txBody>
          <a:bodyPr wrap="square">
            <a:spAutoFit/>
          </a:bodyPr>
          <a:lstStyle/>
          <a:p>
            <a:pPr indent="355600"/>
            <a:r>
              <a:rPr lang="en-US" sz="1200" dirty="0"/>
              <a:t>Compare in parallel the first with the second element, the third with the fourth, the fifth with the sixth, etc. and swap the respective elements if the left one is larger than the right one.</a:t>
            </a:r>
          </a:p>
          <a:p>
            <a:pPr indent="355600"/>
            <a:r>
              <a:rPr lang="en-US" sz="1200" dirty="0"/>
              <a:t>Then you compare the second element with the third, the fourth with the fifth, the sixth with the seventh, and so on.</a:t>
            </a:r>
          </a:p>
          <a:p>
            <a:r>
              <a:rPr lang="en-US" sz="1200" dirty="0"/>
              <a:t>These two steps are alternated until no more elements are swapped in either step.</a:t>
            </a:r>
          </a:p>
          <a:p>
            <a:pPr indent="355600"/>
            <a:r>
              <a:rPr lang="en-US" sz="1200" dirty="0"/>
              <a:t>Worst case time complexity parallelized = </a:t>
            </a:r>
            <a:r>
              <a:rPr lang="pt-PT" sz="1200" dirty="0">
                <a:effectLst/>
                <a:latin typeface="Arial" panose="020B0604020202020204" pitchFamily="34" charset="0"/>
              </a:rPr>
              <a:t>O(n)</a:t>
            </a:r>
            <a:r>
              <a:rPr lang="en-US" sz="1200" dirty="0"/>
              <a:t>:</a:t>
            </a:r>
            <a:endParaRPr lang="pt-PT" sz="1200" dirty="0"/>
          </a:p>
        </p:txBody>
      </p:sp>
      <p:sp>
        <p:nvSpPr>
          <p:cNvPr id="16" name="CaixaDeTexto 15">
            <a:extLst>
              <a:ext uri="{FF2B5EF4-FFF2-40B4-BE49-F238E27FC236}">
                <a16:creationId xmlns:a16="http://schemas.microsoft.com/office/drawing/2014/main" id="{D65743B5-C297-5200-BDF3-C0F1AA69420E}"/>
              </a:ext>
            </a:extLst>
          </p:cNvPr>
          <p:cNvSpPr txBox="1"/>
          <p:nvPr/>
        </p:nvSpPr>
        <p:spPr>
          <a:xfrm>
            <a:off x="2520059" y="426845"/>
            <a:ext cx="1734954" cy="369332"/>
          </a:xfrm>
          <a:prstGeom prst="rect">
            <a:avLst/>
          </a:prstGeom>
          <a:noFill/>
        </p:spPr>
        <p:txBody>
          <a:bodyPr wrap="square">
            <a:spAutoFit/>
          </a:bodyPr>
          <a:lstStyle/>
          <a:p>
            <a:r>
              <a:rPr lang="pt-PT" dirty="0" err="1"/>
              <a:t>Odd-Even</a:t>
            </a:r>
            <a:r>
              <a:rPr lang="pt-PT" dirty="0"/>
              <a:t> </a:t>
            </a:r>
            <a:r>
              <a:rPr lang="pt-PT" dirty="0" err="1"/>
              <a:t>Sort</a:t>
            </a:r>
            <a:endParaRPr lang="pt-PT" dirty="0"/>
          </a:p>
        </p:txBody>
      </p:sp>
      <p:sp>
        <p:nvSpPr>
          <p:cNvPr id="18" name="CaixaDeTexto 17">
            <a:extLst>
              <a:ext uri="{FF2B5EF4-FFF2-40B4-BE49-F238E27FC236}">
                <a16:creationId xmlns:a16="http://schemas.microsoft.com/office/drawing/2014/main" id="{F9301A1F-CB9F-6ED1-48C8-57882E1D5848}"/>
              </a:ext>
            </a:extLst>
          </p:cNvPr>
          <p:cNvSpPr txBox="1"/>
          <p:nvPr/>
        </p:nvSpPr>
        <p:spPr>
          <a:xfrm>
            <a:off x="6446053" y="400159"/>
            <a:ext cx="4977682" cy="369332"/>
          </a:xfrm>
          <a:prstGeom prst="rect">
            <a:avLst/>
          </a:prstGeom>
          <a:noFill/>
        </p:spPr>
        <p:txBody>
          <a:bodyPr wrap="square">
            <a:spAutoFit/>
          </a:bodyPr>
          <a:lstStyle/>
          <a:p>
            <a:r>
              <a:rPr lang="en-US" dirty="0" err="1"/>
              <a:t>Hibrid</a:t>
            </a:r>
            <a:r>
              <a:rPr lang="en-US" dirty="0"/>
              <a:t> </a:t>
            </a:r>
            <a:r>
              <a:rPr lang="en-US" dirty="0" err="1"/>
              <a:t>Aplication</a:t>
            </a:r>
            <a:r>
              <a:rPr lang="en-US" dirty="0"/>
              <a:t> of The Bubble Sort Algorithm</a:t>
            </a:r>
            <a:endParaRPr lang="pt-PT" dirty="0"/>
          </a:p>
        </p:txBody>
      </p:sp>
      <p:grpSp>
        <p:nvGrpSpPr>
          <p:cNvPr id="19" name="Agrupar 18">
            <a:extLst>
              <a:ext uri="{FF2B5EF4-FFF2-40B4-BE49-F238E27FC236}">
                <a16:creationId xmlns:a16="http://schemas.microsoft.com/office/drawing/2014/main" id="{00E957ED-6B4A-2889-EC03-CFDFF9564DBD}"/>
              </a:ext>
            </a:extLst>
          </p:cNvPr>
          <p:cNvGrpSpPr/>
          <p:nvPr/>
        </p:nvGrpSpPr>
        <p:grpSpPr>
          <a:xfrm>
            <a:off x="8064625" y="6478200"/>
            <a:ext cx="3992855" cy="424020"/>
            <a:chOff x="8064625" y="6478200"/>
            <a:chExt cx="3992855" cy="424020"/>
          </a:xfrm>
        </p:grpSpPr>
        <p:sp>
          <p:nvSpPr>
            <p:cNvPr id="20" name="CaixaDeTexto 82">
              <a:extLst>
                <a:ext uri="{FF2B5EF4-FFF2-40B4-BE49-F238E27FC236}">
                  <a16:creationId xmlns:a16="http://schemas.microsoft.com/office/drawing/2014/main" id="{3DECC32F-689F-03F9-70BC-F49A87E645E5}"/>
                </a:ext>
              </a:extLst>
            </p:cNvPr>
            <p:cNvSpPr/>
            <p:nvPr/>
          </p:nvSpPr>
          <p:spPr>
            <a:xfrm>
              <a:off x="8064625" y="6516300"/>
              <a:ext cx="3599640" cy="38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spc="-1" dirty="0">
                <a:latin typeface="Arial"/>
              </a:endParaRPr>
            </a:p>
          </p:txBody>
        </p:sp>
        <p:sp>
          <p:nvSpPr>
            <p:cNvPr id="21" name="CaixaDeTexto 83">
              <a:extLst>
                <a:ext uri="{FF2B5EF4-FFF2-40B4-BE49-F238E27FC236}">
                  <a16:creationId xmlns:a16="http://schemas.microsoft.com/office/drawing/2014/main" id="{EE2D1713-1A14-279F-9CE4-A2CC9BFF3BE6}"/>
                </a:ext>
              </a:extLst>
            </p:cNvPr>
            <p:cNvSpPr/>
            <p:nvPr/>
          </p:nvSpPr>
          <p:spPr>
            <a:xfrm>
              <a:off x="11522520" y="6478200"/>
              <a:ext cx="534960" cy="31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100" spc="-1" dirty="0">
                  <a:solidFill>
                    <a:srgbClr val="000000"/>
                  </a:solidFill>
                  <a:latin typeface="Arial"/>
                  <a:ea typeface="DejaVu Sans"/>
                </a:rPr>
                <a:t>6</a:t>
              </a:r>
              <a:r>
                <a:rPr lang="en-GB" sz="1100" b="0" strike="noStrike" spc="-1" dirty="0">
                  <a:solidFill>
                    <a:srgbClr val="000000"/>
                  </a:solidFill>
                  <a:latin typeface="Arial"/>
                  <a:ea typeface="DejaVu Sans"/>
                </a:rPr>
                <a:t>-</a:t>
              </a:r>
              <a:r>
                <a:rPr lang="en-GB" sz="1100" spc="-1" dirty="0">
                  <a:solidFill>
                    <a:srgbClr val="000000"/>
                  </a:solidFill>
                  <a:latin typeface="Arial"/>
                  <a:ea typeface="DejaVu Sans"/>
                </a:rPr>
                <a:t>6</a:t>
              </a:r>
              <a:endParaRPr lang="en-GB" sz="1100" b="0" strike="noStrike" spc="-1" dirty="0">
                <a:latin typeface="Arial"/>
              </a:endParaRPr>
            </a:p>
          </p:txBody>
        </p:sp>
      </p:gr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3449</TotalTime>
  <Words>1914</Words>
  <Application>Microsoft Office PowerPoint</Application>
  <PresentationFormat>Ecrã Panorâmico</PresentationFormat>
  <Paragraphs>166</Paragraphs>
  <Slides>7</Slides>
  <Notes>0</Notes>
  <HiddenSlides>0</HiddenSlides>
  <MMClips>0</MMClips>
  <ScaleCrop>false</ScaleCrop>
  <HeadingPairs>
    <vt:vector size="6" baseType="variant">
      <vt:variant>
        <vt:lpstr>Tipos de letra usados</vt:lpstr>
      </vt:variant>
      <vt:variant>
        <vt:i4>7</vt:i4>
      </vt:variant>
      <vt:variant>
        <vt:lpstr>Tema</vt:lpstr>
      </vt:variant>
      <vt:variant>
        <vt:i4>2</vt:i4>
      </vt:variant>
      <vt:variant>
        <vt:lpstr>Títulos dos diapositivos</vt:lpstr>
      </vt:variant>
      <vt:variant>
        <vt:i4>7</vt:i4>
      </vt:variant>
    </vt:vector>
  </HeadingPairs>
  <TitlesOfParts>
    <vt:vector size="16" baseType="lpstr">
      <vt:lpstr>Arial</vt:lpstr>
      <vt:lpstr>Arial Narrow</vt:lpstr>
      <vt:lpstr>Calibri</vt:lpstr>
      <vt:lpstr>Cambria Math</vt:lpstr>
      <vt:lpstr>Symbol</vt:lpstr>
      <vt:lpstr>Times New Roman</vt:lpstr>
      <vt:lpstr>Wingdings</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Câmara Municipal de Aveiro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Carlos Vidal</dc:creator>
  <dc:description/>
  <cp:lastModifiedBy>Carlos Vidal</cp:lastModifiedBy>
  <cp:revision>81</cp:revision>
  <dcterms:created xsi:type="dcterms:W3CDTF">2022-12-27T10:36:17Z</dcterms:created>
  <dcterms:modified xsi:type="dcterms:W3CDTF">2023-01-02T23:57:22Z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r8>8</vt:r8>
  </property>
</Properties>
</file>