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E178-F580-46EF-96D2-7E8DC6E16773}" type="datetimeFigureOut">
              <a:rPr lang="pt-PT" smtClean="0"/>
              <a:t>30/12/2022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C818-E6A8-443C-BCC8-85CE308827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62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985D56-FC83-42BD-87C5-562DE508CF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55599E-9E96-494F-8231-950F23D665E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F0EAE2-33EE-4159-B444-1005B5802B5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BF47ED-2857-4B4A-8323-FD5206A4011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331564-4714-4768-92D2-BF7A7A899B1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A2BC5A-1ACF-4D11-822E-799E9676723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E15858-80DA-4542-BBE3-378CB3DB6C6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45AAC5-DAB4-4974-AEE0-2C773592C21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EC103F-1050-4AAA-9B88-52EE0010B24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ABBA3E-1049-4435-8125-2827F4BF64D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D87E8F2-8BC3-4329-A483-453F4EB6DAE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389542-BBEA-4B9B-BD89-1CDF29BB8F90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57F0B3-FF49-4365-94AB-7D8BFB612A0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9340B8-EA36-4A9A-9C45-EB97BCD8748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3C71DD-A93A-425E-9163-79E59AFEDED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86525F-F48D-42B3-9E4F-650EE8A2753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748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6920" y="1602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76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748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6920" y="36802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8C25AE-A42F-46C9-AE9D-E56DDDD5360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FCE719-E111-4450-BAA3-1D5A413D278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789E83-6DF9-4280-85B9-633AEFB9BD4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58688-412C-47DE-B305-1E09AF61D32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7680" y="271800"/>
            <a:ext cx="10972080" cy="53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881C11-42F3-46FA-BC6C-6748D710A7B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56A4A-F203-49D7-857E-63B9FA6A4A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C5768C-37E3-4701-A418-9B91B8E5A33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39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768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01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7680" y="36802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00"/>
              </a:spcBef>
              <a:buNone/>
            </a:pPr>
            <a:endParaRPr lang="en-GB" sz="319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599030-8E86-4D6D-A0CB-BB271EF20C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6280" y="363240"/>
            <a:ext cx="10514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E95AE4-FC34-4D42-AB3C-284859535523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GB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3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99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6680" y="6355080"/>
            <a:ext cx="41137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086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BAD8C1-725A-4565-98AA-99C5B99D3A6B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6280" y="635508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GB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7680" y="271800"/>
            <a:ext cx="1097208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39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7680" y="16027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3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3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99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99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/>
          <p:cNvGrpSpPr/>
          <p:nvPr/>
        </p:nvGrpSpPr>
        <p:grpSpPr>
          <a:xfrm>
            <a:off x="8055000" y="6478200"/>
            <a:ext cx="4002840" cy="441000"/>
            <a:chOff x="8055000" y="6478200"/>
            <a:chExt cx="4002840" cy="441000"/>
          </a:xfrm>
        </p:grpSpPr>
        <p:sp>
          <p:nvSpPr>
            <p:cNvPr id="83" name="CaixaDeTexto 82"/>
            <p:cNvSpPr txBox="1"/>
            <p:nvPr/>
          </p:nvSpPr>
          <p:spPr>
            <a:xfrm>
              <a:off x="8055000" y="653292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DETI, </a:t>
              </a:r>
              <a:r>
                <a:rPr lang="en-GB" sz="800" b="0" strike="noStrike" cap="small" spc="-1" dirty="0" err="1">
                  <a:solidFill>
                    <a:srgbClr val="000000"/>
                  </a:solidFill>
                  <a:latin typeface="Arial"/>
                  <a:ea typeface="Bitstream Vera Sans"/>
                </a:rPr>
                <a:t>Arquitecturas</a:t>
              </a: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 de Alto </a:t>
              </a:r>
              <a:r>
                <a:rPr lang="en-GB" sz="800" b="0" strike="noStrike" cap="small" spc="-1" dirty="0" err="1">
                  <a:solidFill>
                    <a:srgbClr val="000000"/>
                  </a:solidFill>
                  <a:latin typeface="Arial"/>
                  <a:ea typeface="Bitstream Vera Sans"/>
                </a:rPr>
                <a:t>Desempenho</a:t>
              </a:r>
              <a:r>
                <a:rPr lang="en-GB" sz="800" b="0" strike="noStrike" cap="small" spc="-1" dirty="0">
                  <a:solidFill>
                    <a:srgbClr val="000000"/>
                  </a:solidFill>
                  <a:latin typeface="Arial"/>
                  <a:ea typeface="Bitstream Vera Sans"/>
                </a:rPr>
                <a:t>, Janeiro 2022</a:t>
              </a:r>
              <a:endParaRPr lang="en-GB" sz="800" b="0" strike="noStrike" cap="small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1522520" y="647820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1F6FA530-8587-4ACF-B083-2180ADB72FC2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710CB744-8A3B-423C-A2A6-EBBEDEE2FA6F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CaixaDeTexto 84"/>
          <p:cNvSpPr txBox="1"/>
          <p:nvPr/>
        </p:nvSpPr>
        <p:spPr>
          <a:xfrm>
            <a:off x="605880" y="4498560"/>
            <a:ext cx="1372320" cy="59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400" b="0" strike="noStrike" spc="-1">
                <a:solidFill>
                  <a:srgbClr val="000000"/>
                </a:solidFill>
                <a:latin typeface="Arial"/>
                <a:ea typeface="Bitstream Vera Sans"/>
              </a:rPr>
              <a:t>Grupo 1, Lab 3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838800" y="5268240"/>
            <a:ext cx="1139400" cy="89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390" b="0" strike="noStrike" spc="-1">
                <a:solidFill>
                  <a:srgbClr val="000000"/>
                </a:solidFill>
                <a:latin typeface="Arial"/>
              </a:rPr>
              <a:t>Lucas Pinto</a:t>
            </a:r>
          </a:p>
          <a:p>
            <a:pPr>
              <a:lnSpc>
                <a:spcPct val="100000"/>
              </a:lnSpc>
            </a:pPr>
            <a:r>
              <a:rPr lang="en-GB" sz="1390" b="0" strike="noStrike" spc="-1">
                <a:solidFill>
                  <a:srgbClr val="000000"/>
                </a:solidFill>
                <a:latin typeface="Arial"/>
              </a:rPr>
              <a:t>Carlos Vidal</a:t>
            </a:r>
          </a:p>
        </p:txBody>
      </p:sp>
      <p:pic>
        <p:nvPicPr>
          <p:cNvPr id="87" name="Imagem 86"/>
          <p:cNvPicPr/>
          <p:nvPr/>
        </p:nvPicPr>
        <p:blipFill>
          <a:blip r:embed="rId2"/>
          <a:stretch/>
        </p:blipFill>
        <p:spPr>
          <a:xfrm>
            <a:off x="720000" y="878400"/>
            <a:ext cx="3419640" cy="128160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87"/>
          <p:cNvSpPr txBox="1"/>
          <p:nvPr/>
        </p:nvSpPr>
        <p:spPr>
          <a:xfrm>
            <a:off x="3958200" y="2340000"/>
            <a:ext cx="4321800" cy="46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Arquitecturas de Alto Desempenho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0BB60462-507C-934C-13F5-E97DA33C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42422"/>
              </p:ext>
            </p:extLst>
          </p:nvPr>
        </p:nvGraphicFramePr>
        <p:xfrm>
          <a:off x="3430829" y="3282040"/>
          <a:ext cx="5883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02">
                  <a:extLst>
                    <a:ext uri="{9D8B030D-6E8A-4147-A177-3AD203B41FA5}">
                      <a16:colId xmlns:a16="http://schemas.microsoft.com/office/drawing/2014/main" val="12895883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522285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Assignment 2 –</a:t>
                      </a:r>
                      <a:endParaRPr lang="pt-PT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620000" marR="0" lvl="0" indent="-162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Sorting Sequences of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998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strike="noStrike" spc="-1" dirty="0">
                          <a:latin typeface="+mn-lt"/>
                        </a:rPr>
                        <a:t>GPU Threading and Memory Mapping</a:t>
                      </a:r>
                      <a:endParaRPr lang="pt-P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101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7"/>
          <p:cNvSpPr/>
          <p:nvPr/>
        </p:nvSpPr>
        <p:spPr>
          <a:xfrm>
            <a:off x="1036800" y="898200"/>
            <a:ext cx="3984840" cy="30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390" b="1" strike="noStrike" spc="-1">
                <a:solidFill>
                  <a:srgbClr val="000000"/>
                </a:solidFill>
                <a:latin typeface="Calibri"/>
                <a:ea typeface="DejaVu Sans"/>
              </a:rPr>
              <a:t>STREAMING MULTIPROCESSOR (SM) ARCHITECTURE</a:t>
            </a:r>
            <a:endParaRPr lang="en-GB" sz="1390" b="0" strike="noStrike" spc="-1">
              <a:latin typeface="Arial"/>
            </a:endParaRPr>
          </a:p>
        </p:txBody>
      </p:sp>
      <p:pic>
        <p:nvPicPr>
          <p:cNvPr id="91" name="Imagem 8"/>
          <p:cNvPicPr/>
          <p:nvPr/>
        </p:nvPicPr>
        <p:blipFill>
          <a:blip r:embed="rId2"/>
          <a:stretch/>
        </p:blipFill>
        <p:spPr>
          <a:xfrm>
            <a:off x="491040" y="1400400"/>
            <a:ext cx="2926800" cy="4874760"/>
          </a:xfrm>
          <a:prstGeom prst="rect">
            <a:avLst/>
          </a:prstGeom>
          <a:ln w="0">
            <a:noFill/>
          </a:ln>
        </p:spPr>
      </p:pic>
      <p:grpSp>
        <p:nvGrpSpPr>
          <p:cNvPr id="92" name="Grupo 10"/>
          <p:cNvGrpSpPr/>
          <p:nvPr/>
        </p:nvGrpSpPr>
        <p:grpSpPr>
          <a:xfrm>
            <a:off x="3958200" y="1383840"/>
            <a:ext cx="2225880" cy="2394360"/>
            <a:chOff x="3958200" y="1383840"/>
            <a:chExt cx="2225880" cy="2394360"/>
          </a:xfrm>
        </p:grpSpPr>
        <p:pic>
          <p:nvPicPr>
            <p:cNvPr id="93" name="Imagem 5"/>
            <p:cNvPicPr/>
            <p:nvPr/>
          </p:nvPicPr>
          <p:blipFill>
            <a:blip r:embed="rId3"/>
            <a:stretch/>
          </p:blipFill>
          <p:spPr>
            <a:xfrm>
              <a:off x="3958200" y="1383840"/>
              <a:ext cx="2225880" cy="239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Retângulo 9"/>
            <p:cNvSpPr/>
            <p:nvPr/>
          </p:nvSpPr>
          <p:spPr>
            <a:xfrm>
              <a:off x="4822560" y="3512160"/>
              <a:ext cx="497520" cy="152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" tIns="0" rIns="36000" bIns="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PT" sz="10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1.5MB</a:t>
              </a:r>
              <a:endParaRPr lang="en-GB" sz="1000" b="0" strike="noStrike" spc="-1">
                <a:latin typeface="Arial"/>
              </a:endParaRPr>
            </a:p>
          </p:txBody>
        </p:sp>
      </p:grpSp>
      <p:pic>
        <p:nvPicPr>
          <p:cNvPr id="95" name="Imagem 16"/>
          <p:cNvPicPr/>
          <p:nvPr/>
        </p:nvPicPr>
        <p:blipFill>
          <a:blip r:embed="rId4"/>
          <a:stretch/>
        </p:blipFill>
        <p:spPr>
          <a:xfrm>
            <a:off x="3607200" y="3887640"/>
            <a:ext cx="3088440" cy="2517480"/>
          </a:xfrm>
          <a:prstGeom prst="rect">
            <a:avLst/>
          </a:prstGeom>
          <a:ln w="0">
            <a:noFill/>
          </a:ln>
        </p:spPr>
      </p:pic>
      <p:sp>
        <p:nvSpPr>
          <p:cNvPr id="96" name="Retângulo 21"/>
          <p:cNvSpPr/>
          <p:nvPr/>
        </p:nvSpPr>
        <p:spPr>
          <a:xfrm>
            <a:off x="7540560" y="311040"/>
            <a:ext cx="3439080" cy="225360"/>
          </a:xfrm>
          <a:prstGeom prst="rect">
            <a:avLst/>
          </a:prstGeom>
          <a:solidFill>
            <a:srgbClr val="323B4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889" b="0" strike="noStrike" spc="-1">
                <a:solidFill>
                  <a:srgbClr val="FFFFFF"/>
                </a:solidFill>
                <a:latin typeface="Calibri"/>
                <a:ea typeface="DejaVu Sans"/>
              </a:rPr>
              <a:t>/usr/local/cuda-12.0/samples/1_Utilities/deviceQuery$ ./deviceQuery </a:t>
            </a:r>
            <a:endParaRPr lang="en-GB" sz="889" b="0" strike="noStrike" spc="-1">
              <a:latin typeface="Arial"/>
            </a:endParaRPr>
          </a:p>
        </p:txBody>
      </p:sp>
      <p:graphicFrame>
        <p:nvGraphicFramePr>
          <p:cNvPr id="97" name="Tabela 26"/>
          <p:cNvGraphicFramePr/>
          <p:nvPr>
            <p:extLst>
              <p:ext uri="{D42A27DB-BD31-4B8C-83A1-F6EECF244321}">
                <p14:modId xmlns:p14="http://schemas.microsoft.com/office/powerpoint/2010/main" val="3420780939"/>
              </p:ext>
            </p:extLst>
          </p:nvPr>
        </p:nvGraphicFramePr>
        <p:xfrm>
          <a:off x="7011233" y="761640"/>
          <a:ext cx="5164082" cy="5334720"/>
        </p:xfrm>
        <a:graphic>
          <a:graphicData uri="http://schemas.openxmlformats.org/drawingml/2006/table">
            <a:tbl>
              <a:tblPr/>
              <a:tblGrid>
                <a:gridCol w="86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GeForce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GTX 1660 Ti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Main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Specification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GPU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Engine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Specs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: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Architecture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Turing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TU116-400-A1 Chip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Compute Capability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7.5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Transistor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Count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6.6x10^9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SM Count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NVIDIA CUDA® Cores 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1536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(24) Multiprocessors, ( 64) CUDA Cores/MP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>
                      <a:noFill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Boost Clock (GHz)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1770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Base Clock (GHz)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1500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80">
                <a:tc rowSpan="1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Memory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1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Specs</a:t>
                      </a:r>
                      <a:r>
                        <a:rPr lang="pt-PT" sz="1000" b="1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: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Tex L1 Cache   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32 KB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L1 Cache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64 KB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08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L2 Cache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1536 KB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Standard Memory Config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5945 MBytes (6233391104 bytes) GDDR6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Memory Interface Width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192-bit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Total amount of shared memory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49152 bytes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Total number of registers available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65536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blocks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16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warps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32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threads per Block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Maximum number of resident threads per SM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1024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thread block (x,y,z)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(1024, 1024, 64)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Max dimension size of a grid size    (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x,y,z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)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>
                          <a:solidFill>
                            <a:srgbClr val="000000"/>
                          </a:solidFill>
                          <a:latin typeface="Arial Narrow"/>
                        </a:rPr>
                        <a:t>(2147483647, 65535, 65535)</a:t>
                      </a:r>
                      <a:endParaRPr lang="en-GB" sz="1000" b="0" strike="noStrike" spc="-1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Maximum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memory</a:t>
                      </a: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pt-PT" sz="1000" b="0" strike="noStrike" spc="-1" dirty="0" err="1">
                          <a:solidFill>
                            <a:srgbClr val="000000"/>
                          </a:solidFill>
                          <a:latin typeface="Arial Narrow"/>
                        </a:rPr>
                        <a:t>pitch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PT" sz="1000" b="0" strike="noStrike" spc="-1" dirty="0">
                          <a:solidFill>
                            <a:srgbClr val="000000"/>
                          </a:solidFill>
                          <a:latin typeface="Arial Narrow"/>
                        </a:rPr>
                        <a:t>2147483647 bytes</a:t>
                      </a:r>
                      <a:endParaRPr lang="en-GB" sz="1000" b="0" strike="noStrike" spc="-1" dirty="0">
                        <a:latin typeface="Arial"/>
                      </a:endParaRPr>
                    </a:p>
                  </a:txBody>
                  <a:tcPr marL="36000" marR="36000" marT="0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98" name="Agrupar 97"/>
          <p:cNvGrpSpPr/>
          <p:nvPr/>
        </p:nvGrpSpPr>
        <p:grpSpPr>
          <a:xfrm>
            <a:off x="8096000" y="6530960"/>
            <a:ext cx="4002840" cy="441000"/>
            <a:chOff x="8055360" y="6478920"/>
            <a:chExt cx="4002840" cy="441000"/>
          </a:xfrm>
        </p:grpSpPr>
        <p:sp>
          <p:nvSpPr>
            <p:cNvPr id="99" name="CaixaDeTexto 98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9498E69B-06B3-40F5-BBE1-85FE82550024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DB2008B4-B119-4101-8815-FABDBD04CB37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aixaDeTexto 100"/>
          <p:cNvSpPr txBox="1"/>
          <p:nvPr/>
        </p:nvSpPr>
        <p:spPr>
          <a:xfrm>
            <a:off x="1618200" y="358560"/>
            <a:ext cx="3454200" cy="54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latin typeface="Arial Narrow"/>
              </a:rPr>
              <a:t>NVIDIA Device: GeForce GTX 1660 Ti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1"/>
          <p:cNvSpPr/>
          <p:nvPr/>
        </p:nvSpPr>
        <p:spPr>
          <a:xfrm>
            <a:off x="6480000" y="482760"/>
            <a:ext cx="5249520" cy="161316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blockDimX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blockDimY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blockDimZ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gridDimX = 1 &lt;&lt; 10; 	//(2^10=1024)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gridDimY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gridDimZ = 1 &lt;&lt; 0;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x = (unsigned int) threadIdx.x + (unsigned int) blockDim.x * (unsigned int) blockIdx.x;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 = (unsigned int) threadIdx.y + (unsigned int) blockDim.y * (unsigned int) blockIdx.y;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idx = (unsigned int) blockDim.x * (unsigned int) gridDim.x * y + x;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03" name="CaixaDeTexto 2"/>
          <p:cNvSpPr/>
          <p:nvPr/>
        </p:nvSpPr>
        <p:spPr>
          <a:xfrm>
            <a:off x="6480000" y="180000"/>
            <a:ext cx="951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TreadID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04" name="Retângulo 4"/>
          <p:cNvSpPr/>
          <p:nvPr/>
        </p:nvSpPr>
        <p:spPr>
          <a:xfrm>
            <a:off x="326880" y="2615400"/>
            <a:ext cx="3633120" cy="206928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+= length * idx; // adjust pointer to the array to be ordered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{ noSwap = true;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for (j = length - 1; j &gt; i; j--)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(data[j] &lt; data[j-1])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{ tmp = data[j];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data[j] = data[j-1];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data[j-1] = tmp;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noSwap = false;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}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(noSwap) break;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380880" algn="l"/>
                <a:tab pos="64008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}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05" name="CaixaDeTexto 5"/>
          <p:cNvSpPr/>
          <p:nvPr/>
        </p:nvSpPr>
        <p:spPr>
          <a:xfrm>
            <a:off x="299880" y="231264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Sorting algorithm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106" name="Agrupar 105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07" name="CaixaDeTexto 106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1F8F36F6-ED0A-4D7A-AA40-B54A279D81F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D0DC537B-8C6C-4507-9F54-1296899A408B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Retângulo 2"/>
          <p:cNvSpPr/>
          <p:nvPr/>
        </p:nvSpPr>
        <p:spPr>
          <a:xfrm>
            <a:off x="4286880" y="2642760"/>
            <a:ext cx="3633120" cy="2070000"/>
          </a:xfrm>
          <a:prstGeom prst="rect">
            <a:avLst/>
          </a:prstGeom>
          <a:solidFill>
            <a:srgbClr val="EEEEEE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 += idx; // adjust pointer to the array to be ordered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 (i = 0; i &lt; length - 1; i++)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{ noSwap = true;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for (j = length - 1; j &gt; i; j--)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(data[j*N_ARRAYS] &lt; data[(j-1)*N_ARRAYS])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{ tmp = data[j*N_ARRAYS];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data[j*N_ARRAYS] = data[(j-1)*N_ARRAYS];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data[(j-1)*N_ARRAYS] = tmp;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noSwap = false;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}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if (noSwap) break;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03560" algn="l"/>
                <a:tab pos="699120" algn="l"/>
              </a:tabLst>
            </a:pP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}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4259880" y="2340000"/>
            <a:ext cx="2040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Sorting algorithm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360000" y="540000"/>
            <a:ext cx="5040000" cy="1266480"/>
          </a:xfrm>
          <a:prstGeom prst="rect">
            <a:avLst/>
          </a:prstGeom>
          <a:solidFill>
            <a:srgbClr val="EEEEEE"/>
          </a:solidFill>
          <a:ln w="6480">
            <a:solidFill>
              <a:srgbClr val="808080"/>
            </a:solidFill>
            <a:round/>
          </a:ln>
        </p:spPr>
        <p:txBody>
          <a:bodyPr lIns="93240" tIns="48240" rIns="93240" bIns="48240" anchor="t">
            <a:noAutofit/>
          </a:bodyPr>
          <a:lstStyle/>
          <a:p>
            <a:r>
              <a:rPr lang="en-GB" sz="1000" b="0" strike="noStrike" spc="-1">
                <a:latin typeface="Times New Roman"/>
              </a:rPr>
              <a:t>#ifndef ARRAY_LENGTH</a:t>
            </a:r>
          </a:p>
          <a:p>
            <a:pPr>
              <a:lnSpc>
                <a:spcPct val="100000"/>
              </a:lnSpc>
              <a:tabLst>
                <a:tab pos="2411640" algn="l"/>
              </a:tabLst>
            </a:pPr>
            <a:r>
              <a:rPr lang="en-GB" sz="1000" b="0" strike="noStrike" spc="-1">
                <a:latin typeface="Times New Roman"/>
                <a:ea typeface="Bitstream Vera Sans"/>
              </a:rPr>
              <a:t># define ARRAY_LENGTH  (1 &lt;&lt; 10)	</a:t>
            </a: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#endif</a:t>
            </a:r>
          </a:p>
          <a:p>
            <a:r>
              <a:rPr lang="en-GB" sz="1000" b="0" strike="noStrike" spc="-1">
                <a:latin typeface="Times New Roman"/>
              </a:rPr>
              <a:t>#ifndef N_ARRAYS</a:t>
            </a:r>
          </a:p>
          <a:p>
            <a:pPr>
              <a:lnSpc>
                <a:spcPct val="100000"/>
              </a:lnSpc>
              <a:tabLst>
                <a:tab pos="2411640" algn="l"/>
              </a:tabLst>
            </a:pPr>
            <a:r>
              <a:rPr lang="en-GB" sz="1000" b="0" strike="noStrike" spc="-1">
                <a:latin typeface="Times New Roman"/>
                <a:ea typeface="Bitstream Vera Sans"/>
              </a:rPr>
              <a:t># define N_ARRAYS  (1 &lt;&lt; 10)	</a:t>
            </a:r>
            <a:r>
              <a:rPr lang="pt-PT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//(2^10=1024)</a:t>
            </a:r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#endif</a:t>
            </a:r>
          </a:p>
          <a:p>
            <a:endParaRPr lang="en-GB" sz="1000" b="0" strike="noStrike" spc="-1">
              <a:latin typeface="Times New Roman"/>
            </a:endParaRPr>
          </a:p>
          <a:p>
            <a:r>
              <a:rPr lang="en-GB" sz="1000" b="0" strike="noStrike" spc="-1">
                <a:latin typeface="Times New Roman"/>
              </a:rPr>
              <a:t>data_size = (size_t) N_ARRAYS * (size_t) ARRAY_LENGTH * sizeof (unsigned int);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360000" y="1881000"/>
            <a:ext cx="5401800" cy="431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200" b="0" strike="noStrike" spc="-1">
                <a:latin typeface="Arial"/>
              </a:rPr>
              <a:t>Data_size = 2¹⁰ * 2¹⁰ * 2² bytes = 2²² bytes = 4 194 304 bytes &lt;=&gt;</a:t>
            </a:r>
          </a:p>
          <a:p>
            <a:r>
              <a:rPr lang="en-GB" sz="1200" b="0" strike="noStrike" spc="-1">
                <a:latin typeface="Arial"/>
              </a:rPr>
              <a:t>	2²² * 2³ bits = 2²⁵ bits = 33 554 432 bits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2"/>
          <a:stretch/>
        </p:blipFill>
        <p:spPr>
          <a:xfrm>
            <a:off x="5218200" y="3778200"/>
            <a:ext cx="4177800" cy="26510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113"/>
          <p:cNvPicPr/>
          <p:nvPr/>
        </p:nvPicPr>
        <p:blipFill>
          <a:blip r:embed="rId3"/>
          <a:stretch/>
        </p:blipFill>
        <p:spPr>
          <a:xfrm>
            <a:off x="9118080" y="4138200"/>
            <a:ext cx="2998800" cy="203184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114"/>
          <p:cNvPicPr/>
          <p:nvPr/>
        </p:nvPicPr>
        <p:blipFill>
          <a:blip r:embed="rId4"/>
          <a:stretch/>
        </p:blipFill>
        <p:spPr>
          <a:xfrm>
            <a:off x="9118080" y="1978200"/>
            <a:ext cx="2878920" cy="21596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115"/>
          <p:cNvPicPr/>
          <p:nvPr/>
        </p:nvPicPr>
        <p:blipFill>
          <a:blip r:embed="rId5"/>
          <a:stretch/>
        </p:blipFill>
        <p:spPr>
          <a:xfrm>
            <a:off x="322560" y="3234240"/>
            <a:ext cx="5075640" cy="3424680"/>
          </a:xfrm>
          <a:prstGeom prst="rect">
            <a:avLst/>
          </a:prstGeom>
          <a:ln w="0">
            <a:noFill/>
          </a:ln>
        </p:spPr>
      </p:pic>
      <p:grpSp>
        <p:nvGrpSpPr>
          <p:cNvPr id="117" name="Agrupar 116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18" name="CaixaDeTexto 117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49B20383-2D06-45D9-8745-79234EB4BD7B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fld>
              <a:r>
                <a:rPr lang="en-GB" sz="1100" b="0" strike="noStrike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94BF23BC-D832-4084-92AE-7DD6B7DE495F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0" name="Imagem 119"/>
          <p:cNvPicPr/>
          <p:nvPr/>
        </p:nvPicPr>
        <p:blipFill>
          <a:blip r:embed="rId6"/>
          <a:stretch/>
        </p:blipFill>
        <p:spPr>
          <a:xfrm>
            <a:off x="538560" y="629640"/>
            <a:ext cx="7670880" cy="26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 4"/>
          <p:cNvSpPr/>
          <p:nvPr/>
        </p:nvSpPr>
        <p:spPr>
          <a:xfrm>
            <a:off x="6627578" y="247362"/>
            <a:ext cx="5335822" cy="56770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arrSize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  <a:endParaRPr lang="en-US" sz="11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idx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treadIdx.x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arrSize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N_ARRAYS *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ARRAY_LENGTH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GB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unsigned int j,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tmp</a:t>
            </a:r>
            <a:r>
              <a:rPr lang="en-US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en-GB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+= 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*2;			</a:t>
            </a:r>
            <a:r>
              <a:rPr lang="en-US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adjust pointer to the array to be ordered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i%2==0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j=2*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         // swapping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]=data[j+1];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data[j+1]=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false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 break;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j=2*idx+1;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(j&lt;arrSize-1)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         // swapping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</a:t>
            </a:r>
            <a:r>
              <a:rPr lang="en-GB" sz="11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]=data[j+1];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data[j+1]=</a:t>
            </a:r>
            <a:r>
              <a:rPr lang="en-GB" sz="11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	</a:t>
            </a:r>
            <a:r>
              <a:rPr lang="pt-PT" sz="11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noSwap</a:t>
            </a:r>
            <a:r>
              <a:rPr lang="pt-PT" sz="11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false</a:t>
            </a: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pt-PT" sz="11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pt-PT" sz="1100" spc="-1" dirty="0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t>	}</a:t>
            </a:r>
            <a:endParaRPr lang="en-GB" sz="1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71463" algn="l"/>
                <a:tab pos="541338" algn="l"/>
                <a:tab pos="804863" algn="l"/>
              </a:tabLst>
            </a:pPr>
            <a:r>
              <a:rPr lang="en-GB" sz="11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123" name="Agrupar 122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4" name="CaixaDeTexto 123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B13C7FB5-B82E-4B89-B6FD-25B2E0C983D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9E361C03-45D1-431B-BE2F-43A81EF52E60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Agrupar 125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27" name="CaixaDeTexto 126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3DEC562B-7F79-46AE-9DC9-1F2FFB7A48BD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5A5DC6CA-5724-4EF4-85CB-30A7CFC57698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2" name="Imagem 121">
            <a:extLst>
              <a:ext uri="{FF2B5EF4-FFF2-40B4-BE49-F238E27FC236}">
                <a16:creationId xmlns:a16="http://schemas.microsoft.com/office/drawing/2014/main" id="{34EA2D13-DB3B-494D-29E8-92284CC4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46" y="597820"/>
            <a:ext cx="2077181" cy="5108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Agrupar 128"/>
          <p:cNvGrpSpPr/>
          <p:nvPr/>
        </p:nvGrpSpPr>
        <p:grpSpPr>
          <a:xfrm>
            <a:off x="8055360" y="6478920"/>
            <a:ext cx="4002840" cy="441000"/>
            <a:chOff x="8055360" y="6478920"/>
            <a:chExt cx="4002840" cy="441000"/>
          </a:xfrm>
        </p:grpSpPr>
        <p:sp>
          <p:nvSpPr>
            <p:cNvPr id="130" name="CaixaDeTexto 129"/>
            <p:cNvSpPr txBox="1"/>
            <p:nvPr/>
          </p:nvSpPr>
          <p:spPr>
            <a:xfrm>
              <a:off x="8055360" y="6533640"/>
              <a:ext cx="3600000" cy="38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2743200" algn="ctr"/>
                  <a:tab pos="5486400" algn="r"/>
                  <a:tab pos="6229440" algn="r"/>
                </a:tabLst>
              </a:pPr>
              <a:r>
                <a:rPr lang="en-GB" sz="800" b="0" strike="noStrike" cap="small" spc="-1">
                  <a:solidFill>
                    <a:srgbClr val="000000"/>
                  </a:solidFill>
                  <a:latin typeface="Arial"/>
                  <a:ea typeface="Bitstream Vera Sans"/>
                </a:rPr>
                <a:t>DETI, Arquitecturas de Alto Desempenho, Janeiro 2022</a:t>
              </a:r>
              <a:endParaRPr lang="en-GB" sz="800" b="0" strike="noStrike" cap="small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1522880" y="6478920"/>
              <a:ext cx="535320" cy="3139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fld id="{923535BA-2824-4226-89E9-C57E568F6F70}" type="slidenum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r>
                <a:rPr lang="en-GB" sz="1100" spc="-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fld id="{E8E659DC-07C7-41E3-A3F7-12645BD677A0}" type="slidecount">
                <a:rPr lang="en-GB" sz="1100" b="0" strike="noStrike" spc="-1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fld>
              <a:endParaRPr lang="en-GB" sz="11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B6A8CE-CB28-8188-C9C3-FE5F5F2D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98677"/>
              </p:ext>
            </p:extLst>
          </p:nvPr>
        </p:nvGraphicFramePr>
        <p:xfrm>
          <a:off x="2042795" y="313205"/>
          <a:ext cx="2592000" cy="64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56790076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99594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043860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88060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8563387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48731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078611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1094525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750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912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71998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529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18925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55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01414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7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93550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225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6281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08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d[i+3]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d[</a:t>
                      </a:r>
                      <a:r>
                        <a:rPr lang="pt-PT" sz="10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i+n</a:t>
                      </a:r>
                      <a:r>
                        <a:rPr lang="pt-PT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9155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AA498A4D-EA9F-DEBC-A6BF-823D28A0BE4D}"/>
              </a:ext>
            </a:extLst>
          </p:cNvPr>
          <p:cNvGrpSpPr/>
          <p:nvPr/>
        </p:nvGrpSpPr>
        <p:grpSpPr>
          <a:xfrm>
            <a:off x="2105294" y="626525"/>
            <a:ext cx="2518793" cy="5752258"/>
            <a:chOff x="2105294" y="626525"/>
            <a:chExt cx="2518793" cy="575225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9AF8B12-7B24-71A9-53E9-17A26DEA43E6}"/>
                </a:ext>
              </a:extLst>
            </p:cNvPr>
            <p:cNvGrpSpPr/>
            <p:nvPr/>
          </p:nvGrpSpPr>
          <p:grpSpPr>
            <a:xfrm>
              <a:off x="2105294" y="626525"/>
              <a:ext cx="2473322" cy="568690"/>
              <a:chOff x="2105294" y="626525"/>
              <a:chExt cx="2473322" cy="568690"/>
            </a:xfrm>
          </p:grpSpPr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9AD0C74A-257E-1823-9D9B-86FBA3F19058}"/>
                  </a:ext>
                </a:extLst>
              </p:cNvPr>
              <p:cNvGrpSpPr/>
              <p:nvPr/>
            </p:nvGrpSpPr>
            <p:grpSpPr>
              <a:xfrm>
                <a:off x="4074804" y="626525"/>
                <a:ext cx="503812" cy="568690"/>
                <a:chOff x="4253864" y="627380"/>
                <a:chExt cx="503812" cy="568690"/>
              </a:xfrm>
            </p:grpSpPr>
            <p:sp>
              <p:nvSpPr>
                <p:cNvPr id="128" name="Seta: Curvada Para Cima 127">
                  <a:extLst>
                    <a:ext uri="{FF2B5EF4-FFF2-40B4-BE49-F238E27FC236}">
                      <a16:creationId xmlns:a16="http://schemas.microsoft.com/office/drawing/2014/main" id="{06661E73-B9AA-D94F-B444-DD2AC07127FA}"/>
                    </a:ext>
                  </a:extLst>
                </p:cNvPr>
                <p:cNvSpPr/>
                <p:nvPr/>
              </p:nvSpPr>
              <p:spPr>
                <a:xfrm flipH="1">
                  <a:off x="4330510" y="627380"/>
                  <a:ext cx="350520" cy="15240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CaixaDeTexto 131">
                  <a:extLst>
                    <a:ext uri="{FF2B5EF4-FFF2-40B4-BE49-F238E27FC236}">
                      <a16:creationId xmlns:a16="http://schemas.microsoft.com/office/drawing/2014/main" id="{BA0D4AEF-9C33-D767-9739-B1BDE060D6AE}"/>
                    </a:ext>
                  </a:extLst>
                </p:cNvPr>
                <p:cNvSpPr txBox="1"/>
                <p:nvPr/>
              </p:nvSpPr>
              <p:spPr>
                <a:xfrm>
                  <a:off x="4253864" y="744220"/>
                  <a:ext cx="503812" cy="451850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F36322AF-21AD-B43B-2B64-5976D0171BD4}"/>
                  </a:ext>
                </a:extLst>
              </p:cNvPr>
              <p:cNvGrpSpPr/>
              <p:nvPr/>
            </p:nvGrpSpPr>
            <p:grpSpPr>
              <a:xfrm>
                <a:off x="2105294" y="632460"/>
                <a:ext cx="503812" cy="553794"/>
                <a:chOff x="2135694" y="1127760"/>
                <a:chExt cx="503812" cy="553794"/>
              </a:xfrm>
            </p:grpSpPr>
            <p:sp>
              <p:nvSpPr>
                <p:cNvPr id="62" name="Seta: Curvada Para Cima 61">
                  <a:extLst>
                    <a:ext uri="{FF2B5EF4-FFF2-40B4-BE49-F238E27FC236}">
                      <a16:creationId xmlns:a16="http://schemas.microsoft.com/office/drawing/2014/main" id="{9140217F-BA33-8210-C53F-87F24F815274}"/>
                    </a:ext>
                  </a:extLst>
                </p:cNvPr>
                <p:cNvSpPr/>
                <p:nvPr/>
              </p:nvSpPr>
              <p:spPr>
                <a:xfrm>
                  <a:off x="2199640" y="1127760"/>
                  <a:ext cx="375920" cy="15748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01E4845B-6C97-BA6B-A7D3-DDD4C3579676}"/>
                    </a:ext>
                  </a:extLst>
                </p:cNvPr>
                <p:cNvSpPr txBox="1"/>
                <p:nvPr/>
              </p:nvSpPr>
              <p:spPr>
                <a:xfrm>
                  <a:off x="2135694" y="1239519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308DF621-4F7A-D951-E3C8-B58D429C368E}"/>
                  </a:ext>
                </a:extLst>
              </p:cNvPr>
              <p:cNvGrpSpPr/>
              <p:nvPr/>
            </p:nvGrpSpPr>
            <p:grpSpPr>
              <a:xfrm>
                <a:off x="2764272" y="641012"/>
                <a:ext cx="503812" cy="553795"/>
                <a:chOff x="2834983" y="632460"/>
                <a:chExt cx="503812" cy="553795"/>
              </a:xfrm>
            </p:grpSpPr>
            <p:sp>
              <p:nvSpPr>
                <p:cNvPr id="60" name="Seta: Curvada Para Cima 59">
                  <a:extLst>
                    <a:ext uri="{FF2B5EF4-FFF2-40B4-BE49-F238E27FC236}">
                      <a16:creationId xmlns:a16="http://schemas.microsoft.com/office/drawing/2014/main" id="{FCE2ABD3-90A1-0DCD-9BBF-4EE290A78730}"/>
                    </a:ext>
                  </a:extLst>
                </p:cNvPr>
                <p:cNvSpPr/>
                <p:nvPr/>
              </p:nvSpPr>
              <p:spPr>
                <a:xfrm flipH="1">
                  <a:off x="2898130" y="632460"/>
                  <a:ext cx="350520" cy="15240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EC4CF92A-793D-27D3-9A87-8808C5FCB282}"/>
                    </a:ext>
                  </a:extLst>
                </p:cNvPr>
                <p:cNvSpPr txBox="1"/>
                <p:nvPr/>
              </p:nvSpPr>
              <p:spPr>
                <a:xfrm>
                  <a:off x="2834983" y="744220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28AE0736-9D38-6C25-7B7D-A8893EB2D081}"/>
                  </a:ext>
                </a:extLst>
              </p:cNvPr>
              <p:cNvGrpSpPr/>
              <p:nvPr/>
            </p:nvGrpSpPr>
            <p:grpSpPr>
              <a:xfrm>
                <a:off x="3439060" y="635932"/>
                <a:ext cx="503812" cy="558875"/>
                <a:chOff x="3549482" y="627380"/>
                <a:chExt cx="503812" cy="558875"/>
              </a:xfrm>
            </p:grpSpPr>
            <p:sp>
              <p:nvSpPr>
                <p:cNvPr id="58" name="Seta: Curvada Para Cima 57">
                  <a:extLst>
                    <a:ext uri="{FF2B5EF4-FFF2-40B4-BE49-F238E27FC236}">
                      <a16:creationId xmlns:a16="http://schemas.microsoft.com/office/drawing/2014/main" id="{3583DB62-C586-6A13-D7BE-B294DAD37938}"/>
                    </a:ext>
                  </a:extLst>
                </p:cNvPr>
                <p:cNvSpPr/>
                <p:nvPr/>
              </p:nvSpPr>
              <p:spPr>
                <a:xfrm>
                  <a:off x="3601620" y="627380"/>
                  <a:ext cx="375920" cy="15748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36C19C6C-DAAC-EF38-B5A3-DC249594ADBC}"/>
                    </a:ext>
                  </a:extLst>
                </p:cNvPr>
                <p:cNvSpPr txBox="1"/>
                <p:nvPr/>
              </p:nvSpPr>
              <p:spPr>
                <a:xfrm>
                  <a:off x="3549482" y="744220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03EB835-4F7F-D5CE-B890-704D3E5E8DC8}"/>
                </a:ext>
              </a:extLst>
            </p:cNvPr>
            <p:cNvGrpSpPr/>
            <p:nvPr/>
          </p:nvGrpSpPr>
          <p:grpSpPr>
            <a:xfrm>
              <a:off x="2183488" y="3660479"/>
              <a:ext cx="2369500" cy="677055"/>
              <a:chOff x="2199640" y="4533900"/>
              <a:chExt cx="2597722" cy="709148"/>
            </a:xfrm>
          </p:grpSpPr>
          <p:sp>
            <p:nvSpPr>
              <p:cNvPr id="49" name="Seta: Curvada Para Cima 48">
                <a:extLst>
                  <a:ext uri="{FF2B5EF4-FFF2-40B4-BE49-F238E27FC236}">
                    <a16:creationId xmlns:a16="http://schemas.microsoft.com/office/drawing/2014/main" id="{606B5972-96F0-B22E-87A5-BA7A82DA7E85}"/>
                  </a:ext>
                </a:extLst>
              </p:cNvPr>
              <p:cNvSpPr/>
              <p:nvPr/>
            </p:nvSpPr>
            <p:spPr>
              <a:xfrm>
                <a:off x="2199640" y="4533900"/>
                <a:ext cx="1540510" cy="295359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Seta: Curvada Para Cima 49">
                <a:extLst>
                  <a:ext uri="{FF2B5EF4-FFF2-40B4-BE49-F238E27FC236}">
                    <a16:creationId xmlns:a16="http://schemas.microsoft.com/office/drawing/2014/main" id="{4A80721B-A71F-F4C0-24AE-9C6CD75FAEB7}"/>
                  </a:ext>
                </a:extLst>
              </p:cNvPr>
              <p:cNvSpPr/>
              <p:nvPr/>
            </p:nvSpPr>
            <p:spPr>
              <a:xfrm>
                <a:off x="2543184" y="4538620"/>
                <a:ext cx="1540510" cy="295359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Seta: Curvada Para Cima 50">
                <a:extLst>
                  <a:ext uri="{FF2B5EF4-FFF2-40B4-BE49-F238E27FC236}">
                    <a16:creationId xmlns:a16="http://schemas.microsoft.com/office/drawing/2014/main" id="{0E88AB80-938A-E6B3-67FD-49D4159B5B35}"/>
                  </a:ext>
                </a:extLst>
              </p:cNvPr>
              <p:cNvSpPr/>
              <p:nvPr/>
            </p:nvSpPr>
            <p:spPr>
              <a:xfrm>
                <a:off x="2907753" y="4539583"/>
                <a:ext cx="1540510" cy="295359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Seta: Curvada Para Cima 51">
                <a:extLst>
                  <a:ext uri="{FF2B5EF4-FFF2-40B4-BE49-F238E27FC236}">
                    <a16:creationId xmlns:a16="http://schemas.microsoft.com/office/drawing/2014/main" id="{2402298C-23D0-6848-CFEF-0ED8E1B7EE47}"/>
                  </a:ext>
                </a:extLst>
              </p:cNvPr>
              <p:cNvSpPr/>
              <p:nvPr/>
            </p:nvSpPr>
            <p:spPr>
              <a:xfrm>
                <a:off x="3256852" y="4542971"/>
                <a:ext cx="1540510" cy="295359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029DD5E-CE33-4F0F-80D1-087F687F1AD0}"/>
                  </a:ext>
                </a:extLst>
              </p:cNvPr>
              <p:cNvSpPr txBox="1"/>
              <p:nvPr/>
            </p:nvSpPr>
            <p:spPr>
              <a:xfrm>
                <a:off x="3256852" y="4805026"/>
                <a:ext cx="503812" cy="43802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A093C79-397D-E105-2B0F-E76A80A84261}"/>
                </a:ext>
              </a:extLst>
            </p:cNvPr>
            <p:cNvGrpSpPr/>
            <p:nvPr/>
          </p:nvGrpSpPr>
          <p:grpSpPr>
            <a:xfrm>
              <a:off x="2167736" y="1651771"/>
              <a:ext cx="2332730" cy="612469"/>
              <a:chOff x="2200190" y="2298329"/>
              <a:chExt cx="2556478" cy="612469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1DBF8A7A-C12C-03FA-8F5F-C76A7DBBAFDA}"/>
                  </a:ext>
                </a:extLst>
              </p:cNvPr>
              <p:cNvGrpSpPr/>
              <p:nvPr/>
            </p:nvGrpSpPr>
            <p:grpSpPr>
              <a:xfrm>
                <a:off x="2200190" y="2303092"/>
                <a:ext cx="1135169" cy="198120"/>
                <a:chOff x="2199640" y="2326640"/>
                <a:chExt cx="1093335" cy="198120"/>
              </a:xfrm>
            </p:grpSpPr>
            <p:sp>
              <p:nvSpPr>
                <p:cNvPr id="47" name="Seta: Curvada Para Cima 46">
                  <a:extLst>
                    <a:ext uri="{FF2B5EF4-FFF2-40B4-BE49-F238E27FC236}">
                      <a16:creationId xmlns:a16="http://schemas.microsoft.com/office/drawing/2014/main" id="{793EFE10-9C99-53AE-E14B-F63B16F96409}"/>
                    </a:ext>
                  </a:extLst>
                </p:cNvPr>
                <p:cNvSpPr/>
                <p:nvPr/>
              </p:nvSpPr>
              <p:spPr>
                <a:xfrm>
                  <a:off x="2199640" y="2326640"/>
                  <a:ext cx="728890" cy="19812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Seta: Curvada Para Cima 47">
                  <a:extLst>
                    <a:ext uri="{FF2B5EF4-FFF2-40B4-BE49-F238E27FC236}">
                      <a16:creationId xmlns:a16="http://schemas.microsoft.com/office/drawing/2014/main" id="{C2D2044B-361B-A4F3-C02B-A9F4444592B0}"/>
                    </a:ext>
                  </a:extLst>
                </p:cNvPr>
                <p:cNvSpPr/>
                <p:nvPr/>
              </p:nvSpPr>
              <p:spPr>
                <a:xfrm>
                  <a:off x="2564085" y="2326640"/>
                  <a:ext cx="728890" cy="19812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40D24C7E-0B49-C19D-3C7D-D2194AFE52AF}"/>
                  </a:ext>
                </a:extLst>
              </p:cNvPr>
              <p:cNvSpPr txBox="1"/>
              <p:nvPr/>
            </p:nvSpPr>
            <p:spPr>
              <a:xfrm>
                <a:off x="2284302" y="2465377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CB4AAA25-EFE5-647B-0744-678A19D6A11C}"/>
                  </a:ext>
                </a:extLst>
              </p:cNvPr>
              <p:cNvSpPr txBox="1"/>
              <p:nvPr/>
            </p:nvSpPr>
            <p:spPr>
              <a:xfrm>
                <a:off x="2731131" y="2465376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CFCD512-9AE5-1C4D-B7F9-8A6075FD1904}"/>
                  </a:ext>
                </a:extLst>
              </p:cNvPr>
              <p:cNvSpPr txBox="1"/>
              <p:nvPr/>
            </p:nvSpPr>
            <p:spPr>
              <a:xfrm>
                <a:off x="3718256" y="2467259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ADC9A3FE-B3BA-34F3-A386-9F17197E059A}"/>
                  </a:ext>
                </a:extLst>
              </p:cNvPr>
              <p:cNvSpPr txBox="1"/>
              <p:nvPr/>
            </p:nvSpPr>
            <p:spPr>
              <a:xfrm>
                <a:off x="4131366" y="2468763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45" name="Seta: Curvada para Baixo 44">
                <a:extLst>
                  <a:ext uri="{FF2B5EF4-FFF2-40B4-BE49-F238E27FC236}">
                    <a16:creationId xmlns:a16="http://schemas.microsoft.com/office/drawing/2014/main" id="{EA8239FB-9313-3D13-1D2C-21AE887C073E}"/>
                  </a:ext>
                </a:extLst>
              </p:cNvPr>
              <p:cNvSpPr/>
              <p:nvPr/>
            </p:nvSpPr>
            <p:spPr>
              <a:xfrm rot="10800000">
                <a:off x="3965151" y="2303092"/>
                <a:ext cx="791517" cy="19812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eta: Curvada para Baixo 45">
                <a:extLst>
                  <a:ext uri="{FF2B5EF4-FFF2-40B4-BE49-F238E27FC236}">
                    <a16:creationId xmlns:a16="http://schemas.microsoft.com/office/drawing/2014/main" id="{2BE73B4B-53DC-9054-805F-A46E9241D10F}"/>
                  </a:ext>
                </a:extLst>
              </p:cNvPr>
              <p:cNvSpPr/>
              <p:nvPr/>
            </p:nvSpPr>
            <p:spPr>
              <a:xfrm rot="10800000">
                <a:off x="3612181" y="2298329"/>
                <a:ext cx="791517" cy="19812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8227910-0AEE-1CDC-4D66-01E748C43CE9}"/>
                </a:ext>
              </a:extLst>
            </p:cNvPr>
            <p:cNvGrpSpPr/>
            <p:nvPr/>
          </p:nvGrpSpPr>
          <p:grpSpPr>
            <a:xfrm>
              <a:off x="2127441" y="2688804"/>
              <a:ext cx="2496646" cy="563894"/>
              <a:chOff x="2132103" y="3403099"/>
              <a:chExt cx="2655972" cy="563894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948E7EBC-5092-EBEA-0251-77C4DA4F0DCF}"/>
                  </a:ext>
                </a:extLst>
              </p:cNvPr>
              <p:cNvGrpSpPr/>
              <p:nvPr/>
            </p:nvGrpSpPr>
            <p:grpSpPr>
              <a:xfrm>
                <a:off x="2132103" y="3403383"/>
                <a:ext cx="2655972" cy="563610"/>
                <a:chOff x="2132103" y="3403383"/>
                <a:chExt cx="2655972" cy="563610"/>
              </a:xfrm>
            </p:grpSpPr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6FBF586A-1825-6A1F-0158-E13B502A7FCE}"/>
                    </a:ext>
                  </a:extLst>
                </p:cNvPr>
                <p:cNvGrpSpPr/>
                <p:nvPr/>
              </p:nvGrpSpPr>
              <p:grpSpPr>
                <a:xfrm>
                  <a:off x="2132103" y="3403383"/>
                  <a:ext cx="503812" cy="553794"/>
                  <a:chOff x="2135694" y="1127760"/>
                  <a:chExt cx="503812" cy="553794"/>
                </a:xfrm>
              </p:grpSpPr>
              <p:sp>
                <p:nvSpPr>
                  <p:cNvPr id="38" name="Seta: Curvada Para Cima 37">
                    <a:extLst>
                      <a:ext uri="{FF2B5EF4-FFF2-40B4-BE49-F238E27FC236}">
                        <a16:creationId xmlns:a16="http://schemas.microsoft.com/office/drawing/2014/main" id="{A7886A8B-6D08-FE31-4671-1F6064DE84EB}"/>
                      </a:ext>
                    </a:extLst>
                  </p:cNvPr>
                  <p:cNvSpPr/>
                  <p:nvPr/>
                </p:nvSpPr>
                <p:spPr>
                  <a:xfrm>
                    <a:off x="2199640" y="1127760"/>
                    <a:ext cx="375920" cy="157480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41311648-2AA6-8A90-C7BD-A2C459CC0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694" y="1239519"/>
                    <a:ext cx="503812" cy="44203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pt-PT" sz="1400" dirty="0"/>
                      <a:t>&gt;?</a:t>
                    </a:r>
                  </a:p>
                  <a:p>
                    <a:pPr algn="ctr"/>
                    <a:r>
                      <a:rPr lang="pt-PT" sz="1000" dirty="0" err="1"/>
                      <a:t>swap</a:t>
                    </a:r>
                    <a:endParaRPr lang="pt-PT" sz="1000" dirty="0"/>
                  </a:p>
                </p:txBody>
              </p:sp>
            </p:grpSp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4BABF256-CD2C-60E7-A9F3-97169B133867}"/>
                    </a:ext>
                  </a:extLst>
                </p:cNvPr>
                <p:cNvGrpSpPr/>
                <p:nvPr/>
              </p:nvGrpSpPr>
              <p:grpSpPr>
                <a:xfrm>
                  <a:off x="2851884" y="3403384"/>
                  <a:ext cx="503812" cy="563609"/>
                  <a:chOff x="2135694" y="1127760"/>
                  <a:chExt cx="503812" cy="563609"/>
                </a:xfrm>
              </p:grpSpPr>
              <p:sp>
                <p:nvSpPr>
                  <p:cNvPr id="36" name="Seta: Curvada Para Cima 35">
                    <a:extLst>
                      <a:ext uri="{FF2B5EF4-FFF2-40B4-BE49-F238E27FC236}">
                        <a16:creationId xmlns:a16="http://schemas.microsoft.com/office/drawing/2014/main" id="{5C1C4D9F-8EBE-38C1-7BAF-4BF3AB95503C}"/>
                      </a:ext>
                    </a:extLst>
                  </p:cNvPr>
                  <p:cNvSpPr/>
                  <p:nvPr/>
                </p:nvSpPr>
                <p:spPr>
                  <a:xfrm>
                    <a:off x="2199640" y="1127760"/>
                    <a:ext cx="375920" cy="157480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10D116E6-530D-3CA6-5C1C-F0E5888D3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694" y="1239519"/>
                    <a:ext cx="503812" cy="451850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pt-PT" sz="1400" dirty="0"/>
                      <a:t>&gt;?</a:t>
                    </a:r>
                  </a:p>
                  <a:p>
                    <a:pPr algn="ctr"/>
                    <a:r>
                      <a:rPr lang="pt-PT" sz="1000" dirty="0" err="1"/>
                      <a:t>swap</a:t>
                    </a:r>
                    <a:endParaRPr lang="pt-PT" sz="1000" dirty="0"/>
                  </a:p>
                </p:txBody>
              </p:sp>
            </p:grpSp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892040BE-1D0F-3C1B-6669-4AC7FB0BBC27}"/>
                    </a:ext>
                  </a:extLst>
                </p:cNvPr>
                <p:cNvSpPr txBox="1"/>
                <p:nvPr/>
              </p:nvSpPr>
              <p:spPr>
                <a:xfrm>
                  <a:off x="3578387" y="3513260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73A4A36-C149-AFC9-6B41-1FDAD358DE16}"/>
                    </a:ext>
                  </a:extLst>
                </p:cNvPr>
                <p:cNvSpPr txBox="1"/>
                <p:nvPr/>
              </p:nvSpPr>
              <p:spPr>
                <a:xfrm>
                  <a:off x="4284263" y="3517923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  <p:sp>
            <p:nvSpPr>
              <p:cNvPr id="30" name="Seta: Curvada para Baixo 29">
                <a:extLst>
                  <a:ext uri="{FF2B5EF4-FFF2-40B4-BE49-F238E27FC236}">
                    <a16:creationId xmlns:a16="http://schemas.microsoft.com/office/drawing/2014/main" id="{00C30084-AFB0-425D-5CFC-2D1A6F553469}"/>
                  </a:ext>
                </a:extLst>
              </p:cNvPr>
              <p:cNvSpPr/>
              <p:nvPr/>
            </p:nvSpPr>
            <p:spPr>
              <a:xfrm rot="10800000">
                <a:off x="4338566" y="3403383"/>
                <a:ext cx="395208" cy="157478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Seta: Curvada para Baixo 30">
                <a:extLst>
                  <a:ext uri="{FF2B5EF4-FFF2-40B4-BE49-F238E27FC236}">
                    <a16:creationId xmlns:a16="http://schemas.microsoft.com/office/drawing/2014/main" id="{046FEF61-9AE3-273A-32F4-C83E2D21928C}"/>
                  </a:ext>
                </a:extLst>
              </p:cNvPr>
              <p:cNvSpPr/>
              <p:nvPr/>
            </p:nvSpPr>
            <p:spPr>
              <a:xfrm rot="10800000">
                <a:off x="3622376" y="3403099"/>
                <a:ext cx="395208" cy="157478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3BAF07A-3AC8-F3D1-F6C2-5DAACA1F351F}"/>
                </a:ext>
              </a:extLst>
            </p:cNvPr>
            <p:cNvGrpSpPr/>
            <p:nvPr/>
          </p:nvGrpSpPr>
          <p:grpSpPr>
            <a:xfrm>
              <a:off x="2128161" y="5818267"/>
              <a:ext cx="2444882" cy="560516"/>
              <a:chOff x="2132103" y="5725313"/>
              <a:chExt cx="2655972" cy="560516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0482DCE3-3641-C822-94B9-F4E38D028103}"/>
                  </a:ext>
                </a:extLst>
              </p:cNvPr>
              <p:cNvGrpSpPr/>
              <p:nvPr/>
            </p:nvGrpSpPr>
            <p:grpSpPr>
              <a:xfrm>
                <a:off x="2132103" y="5729254"/>
                <a:ext cx="503812" cy="553794"/>
                <a:chOff x="2135694" y="1127760"/>
                <a:chExt cx="503812" cy="553794"/>
              </a:xfrm>
            </p:grpSpPr>
            <p:sp>
              <p:nvSpPr>
                <p:cNvPr id="27" name="Seta: Curvada Para Cima 26">
                  <a:extLst>
                    <a:ext uri="{FF2B5EF4-FFF2-40B4-BE49-F238E27FC236}">
                      <a16:creationId xmlns:a16="http://schemas.microsoft.com/office/drawing/2014/main" id="{0DD615A4-35C7-11F3-9623-0766BCC75411}"/>
                    </a:ext>
                  </a:extLst>
                </p:cNvPr>
                <p:cNvSpPr/>
                <p:nvPr/>
              </p:nvSpPr>
              <p:spPr>
                <a:xfrm>
                  <a:off x="2199640" y="1127760"/>
                  <a:ext cx="375920" cy="15748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50064863-B023-F6FC-B68C-17885272DD6A}"/>
                    </a:ext>
                  </a:extLst>
                </p:cNvPr>
                <p:cNvSpPr txBox="1"/>
                <p:nvPr/>
              </p:nvSpPr>
              <p:spPr>
                <a:xfrm>
                  <a:off x="2135694" y="1239519"/>
                  <a:ext cx="503812" cy="442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pt-PT" sz="1400" dirty="0"/>
                    <a:t>&gt;?</a:t>
                  </a:r>
                </a:p>
                <a:p>
                  <a:pPr algn="ctr"/>
                  <a:r>
                    <a:rPr lang="pt-PT" sz="1000" dirty="0" err="1"/>
                    <a:t>swap</a:t>
                  </a:r>
                  <a:endParaRPr lang="pt-PT" sz="1000" dirty="0"/>
                </a:p>
              </p:txBody>
            </p:sp>
          </p:grpSp>
          <p:sp>
            <p:nvSpPr>
              <p:cNvPr id="21" name="Seta: Curvada Para Cima 20">
                <a:extLst>
                  <a:ext uri="{FF2B5EF4-FFF2-40B4-BE49-F238E27FC236}">
                    <a16:creationId xmlns:a16="http://schemas.microsoft.com/office/drawing/2014/main" id="{D05E701E-26FB-8CDF-517F-DC83595E7FF9}"/>
                  </a:ext>
                </a:extLst>
              </p:cNvPr>
              <p:cNvSpPr/>
              <p:nvPr/>
            </p:nvSpPr>
            <p:spPr>
              <a:xfrm>
                <a:off x="2915830" y="5729255"/>
                <a:ext cx="375920" cy="15748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9D6747F-5D4D-9D43-A389-1049F402BCA8}"/>
                  </a:ext>
                </a:extLst>
              </p:cNvPr>
              <p:cNvSpPr txBox="1"/>
              <p:nvPr/>
            </p:nvSpPr>
            <p:spPr>
              <a:xfrm>
                <a:off x="2851884" y="5841014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693DB25-6984-6B77-5320-947BA77B0621}"/>
                  </a:ext>
                </a:extLst>
              </p:cNvPr>
              <p:cNvSpPr txBox="1"/>
              <p:nvPr/>
            </p:nvSpPr>
            <p:spPr>
              <a:xfrm>
                <a:off x="3578388" y="5839131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4F00200-E70B-0593-83FE-CB273B37849C}"/>
                  </a:ext>
                </a:extLst>
              </p:cNvPr>
              <p:cNvSpPr txBox="1"/>
              <p:nvPr/>
            </p:nvSpPr>
            <p:spPr>
              <a:xfrm>
                <a:off x="4284263" y="5843794"/>
                <a:ext cx="503812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25" name="Seta: Curvada Para Cima 24">
                <a:extLst>
                  <a:ext uri="{FF2B5EF4-FFF2-40B4-BE49-F238E27FC236}">
                    <a16:creationId xmlns:a16="http://schemas.microsoft.com/office/drawing/2014/main" id="{01F1C394-A804-7938-E994-E5E5734E727D}"/>
                  </a:ext>
                </a:extLst>
              </p:cNvPr>
              <p:cNvSpPr/>
              <p:nvPr/>
            </p:nvSpPr>
            <p:spPr>
              <a:xfrm>
                <a:off x="3637793" y="5726904"/>
                <a:ext cx="375920" cy="15748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ta: Curvada Para Cima 25">
                <a:extLst>
                  <a:ext uri="{FF2B5EF4-FFF2-40B4-BE49-F238E27FC236}">
                    <a16:creationId xmlns:a16="http://schemas.microsoft.com/office/drawing/2014/main" id="{D835D55B-FA19-DD12-3A7E-1CE650D386BF}"/>
                  </a:ext>
                </a:extLst>
              </p:cNvPr>
              <p:cNvSpPr/>
              <p:nvPr/>
            </p:nvSpPr>
            <p:spPr>
              <a:xfrm>
                <a:off x="4348105" y="5725313"/>
                <a:ext cx="375920" cy="15748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BE3C16A-6D91-C2EF-4CAC-E4835A17DE11}"/>
                </a:ext>
              </a:extLst>
            </p:cNvPr>
            <p:cNvGrpSpPr/>
            <p:nvPr/>
          </p:nvGrpSpPr>
          <p:grpSpPr>
            <a:xfrm>
              <a:off x="2183488" y="4799783"/>
              <a:ext cx="2208302" cy="607706"/>
              <a:chOff x="2183488" y="4799783"/>
              <a:chExt cx="2208302" cy="60770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0BADAFDF-A769-9729-0FF2-52A2A50437F6}"/>
                  </a:ext>
                </a:extLst>
              </p:cNvPr>
              <p:cNvGrpSpPr/>
              <p:nvPr/>
            </p:nvGrpSpPr>
            <p:grpSpPr>
              <a:xfrm>
                <a:off x="2183488" y="4799783"/>
                <a:ext cx="1029490" cy="198120"/>
                <a:chOff x="2199640" y="2326640"/>
                <a:chExt cx="1093335" cy="198120"/>
              </a:xfrm>
            </p:grpSpPr>
            <p:sp>
              <p:nvSpPr>
                <p:cNvPr id="18" name="Seta: Curvada Para Cima 17">
                  <a:extLst>
                    <a:ext uri="{FF2B5EF4-FFF2-40B4-BE49-F238E27FC236}">
                      <a16:creationId xmlns:a16="http://schemas.microsoft.com/office/drawing/2014/main" id="{DD4EB399-F883-C7DE-CE12-67A5EE3BE88D}"/>
                    </a:ext>
                  </a:extLst>
                </p:cNvPr>
                <p:cNvSpPr/>
                <p:nvPr/>
              </p:nvSpPr>
              <p:spPr>
                <a:xfrm>
                  <a:off x="2199640" y="2326640"/>
                  <a:ext cx="728890" cy="19812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Seta: Curvada Para Cima 18">
                  <a:extLst>
                    <a:ext uri="{FF2B5EF4-FFF2-40B4-BE49-F238E27FC236}">
                      <a16:creationId xmlns:a16="http://schemas.microsoft.com/office/drawing/2014/main" id="{DAF89E6A-195D-ACC3-A50A-E09856C6E1C0}"/>
                    </a:ext>
                  </a:extLst>
                </p:cNvPr>
                <p:cNvSpPr/>
                <p:nvPr/>
              </p:nvSpPr>
              <p:spPr>
                <a:xfrm>
                  <a:off x="2564085" y="2326640"/>
                  <a:ext cx="728890" cy="198120"/>
                </a:xfrm>
                <a:prstGeom prst="curved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3FA3F79-1289-EBCC-B970-313D850779E6}"/>
                  </a:ext>
                </a:extLst>
              </p:cNvPr>
              <p:cNvSpPr txBox="1"/>
              <p:nvPr/>
            </p:nvSpPr>
            <p:spPr>
              <a:xfrm>
                <a:off x="2259770" y="4962068"/>
                <a:ext cx="45690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E83E81-F90A-225A-3A5D-90E6296851E9}"/>
                  </a:ext>
                </a:extLst>
              </p:cNvPr>
              <p:cNvSpPr txBox="1"/>
              <p:nvPr/>
            </p:nvSpPr>
            <p:spPr>
              <a:xfrm>
                <a:off x="2665001" y="4962067"/>
                <a:ext cx="45690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5436781-DF55-2521-87D7-891D997E1C99}"/>
                  </a:ext>
                </a:extLst>
              </p:cNvPr>
              <p:cNvSpPr txBox="1"/>
              <p:nvPr/>
            </p:nvSpPr>
            <p:spPr>
              <a:xfrm>
                <a:off x="3560229" y="4963950"/>
                <a:ext cx="45690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534530F-64DC-64A7-3199-1C449E3183B9}"/>
                  </a:ext>
                </a:extLst>
              </p:cNvPr>
              <p:cNvSpPr txBox="1"/>
              <p:nvPr/>
            </p:nvSpPr>
            <p:spPr>
              <a:xfrm>
                <a:off x="3934881" y="4965454"/>
                <a:ext cx="45690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pt-PT" sz="1400" dirty="0"/>
                  <a:t>&gt;?</a:t>
                </a:r>
              </a:p>
              <a:p>
                <a:pPr algn="ctr"/>
                <a:r>
                  <a:rPr lang="pt-PT" sz="1000" dirty="0" err="1"/>
                  <a:t>swap</a:t>
                </a:r>
                <a:endParaRPr lang="pt-PT" sz="1000" dirty="0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3843F77-768A-A46A-2F39-E37181CDF8E1}"/>
                </a:ext>
              </a:extLst>
            </p:cNvPr>
            <p:cNvGrpSpPr/>
            <p:nvPr/>
          </p:nvGrpSpPr>
          <p:grpSpPr>
            <a:xfrm>
              <a:off x="3479859" y="4799783"/>
              <a:ext cx="1029490" cy="198120"/>
              <a:chOff x="2199640" y="2326640"/>
              <a:chExt cx="1093335" cy="198120"/>
            </a:xfrm>
          </p:grpSpPr>
          <p:sp>
            <p:nvSpPr>
              <p:cNvPr id="11" name="Seta: Curvada Para Cima 10">
                <a:extLst>
                  <a:ext uri="{FF2B5EF4-FFF2-40B4-BE49-F238E27FC236}">
                    <a16:creationId xmlns:a16="http://schemas.microsoft.com/office/drawing/2014/main" id="{5418C864-0E5D-5188-6186-B93618908BB4}"/>
                  </a:ext>
                </a:extLst>
              </p:cNvPr>
              <p:cNvSpPr/>
              <p:nvPr/>
            </p:nvSpPr>
            <p:spPr>
              <a:xfrm>
                <a:off x="2199640" y="2326640"/>
                <a:ext cx="728890" cy="19812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eta: Curvada Para Cima 11">
                <a:extLst>
                  <a:ext uri="{FF2B5EF4-FFF2-40B4-BE49-F238E27FC236}">
                    <a16:creationId xmlns:a16="http://schemas.microsoft.com/office/drawing/2014/main" id="{0777E781-8B97-F551-E739-C45E847C70F3}"/>
                  </a:ext>
                </a:extLst>
              </p:cNvPr>
              <p:cNvSpPr/>
              <p:nvPr/>
            </p:nvSpPr>
            <p:spPr>
              <a:xfrm>
                <a:off x="2564085" y="2326640"/>
                <a:ext cx="728890" cy="19812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1280</Words>
  <Application>Microsoft Office PowerPoint</Application>
  <PresentationFormat>Ecrã Panorâmico</PresentationFormat>
  <Paragraphs>251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Câmara Municipal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Carlos Vidal</dc:creator>
  <dc:description/>
  <cp:lastModifiedBy>Carlos Vidal</cp:lastModifiedBy>
  <cp:revision>38</cp:revision>
  <dcterms:created xsi:type="dcterms:W3CDTF">2022-12-27T10:36:17Z</dcterms:created>
  <dcterms:modified xsi:type="dcterms:W3CDTF">2022-12-31T00:25:01Z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4</vt:i4>
  </property>
</Properties>
</file>