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B4B"/>
    <a:srgbClr val="323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13C-E150-408C-998A-BECE9BCB7002}" type="datetimeFigureOut">
              <a:rPr lang="pt-PT" smtClean="0"/>
              <a:t>27/12/2022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0324-A1AD-4F76-8FB7-42911903CC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57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13C-E150-408C-998A-BECE9BCB7002}" type="datetimeFigureOut">
              <a:rPr lang="pt-PT" smtClean="0"/>
              <a:t>27/12/2022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0324-A1AD-4F76-8FB7-42911903CC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723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13C-E150-408C-998A-BECE9BCB7002}" type="datetimeFigureOut">
              <a:rPr lang="pt-PT" smtClean="0"/>
              <a:t>27/12/2022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0324-A1AD-4F76-8FB7-42911903CC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696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13C-E150-408C-998A-BECE9BCB7002}" type="datetimeFigureOut">
              <a:rPr lang="pt-PT" smtClean="0"/>
              <a:t>27/12/2022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0324-A1AD-4F76-8FB7-42911903CC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70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13C-E150-408C-998A-BECE9BCB7002}" type="datetimeFigureOut">
              <a:rPr lang="pt-PT" smtClean="0"/>
              <a:t>27/12/2022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0324-A1AD-4F76-8FB7-42911903CC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250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13C-E150-408C-998A-BECE9BCB7002}" type="datetimeFigureOut">
              <a:rPr lang="pt-PT" smtClean="0"/>
              <a:t>27/12/2022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0324-A1AD-4F76-8FB7-42911903CC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14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13C-E150-408C-998A-BECE9BCB7002}" type="datetimeFigureOut">
              <a:rPr lang="pt-PT" smtClean="0"/>
              <a:t>27/12/2022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0324-A1AD-4F76-8FB7-42911903CC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52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13C-E150-408C-998A-BECE9BCB7002}" type="datetimeFigureOut">
              <a:rPr lang="pt-PT" smtClean="0"/>
              <a:t>27/12/2022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0324-A1AD-4F76-8FB7-42911903CC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34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13C-E150-408C-998A-BECE9BCB7002}" type="datetimeFigureOut">
              <a:rPr lang="pt-PT" smtClean="0"/>
              <a:t>27/12/2022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0324-A1AD-4F76-8FB7-42911903CC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89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13C-E150-408C-998A-BECE9BCB7002}" type="datetimeFigureOut">
              <a:rPr lang="pt-PT" smtClean="0"/>
              <a:t>27/12/2022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0324-A1AD-4F76-8FB7-42911903CC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01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13C-E150-408C-998A-BECE9BCB7002}" type="datetimeFigureOut">
              <a:rPr lang="pt-PT" smtClean="0"/>
              <a:t>27/12/2022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0324-A1AD-4F76-8FB7-42911903CC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465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4F13C-E150-408C-998A-BECE9BCB7002}" type="datetimeFigureOut">
              <a:rPr lang="pt-PT" smtClean="0"/>
              <a:t>27/12/2022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30324-A1AD-4F76-8FB7-42911903CC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6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2747" y="773109"/>
            <a:ext cx="515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smtClean="0"/>
              <a:t>STREAMING MULTIPROCESSOR (SM) ARCHITECTURE</a:t>
            </a:r>
            <a:endParaRPr lang="pt-PT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7" y="1402275"/>
            <a:ext cx="3039904" cy="506202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051942" y="1402275"/>
            <a:ext cx="2226762" cy="2395025"/>
            <a:chOff x="3892845" y="2735774"/>
            <a:chExt cx="2226762" cy="2395025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2845" y="2735774"/>
              <a:ext cx="2226762" cy="2395025"/>
            </a:xfrm>
            <a:prstGeom prst="rect">
              <a:avLst/>
            </a:prstGeom>
          </p:spPr>
        </p:pic>
        <p:sp>
          <p:nvSpPr>
            <p:cNvPr id="10" name="Retângulo 9"/>
            <p:cNvSpPr/>
            <p:nvPr/>
          </p:nvSpPr>
          <p:spPr>
            <a:xfrm>
              <a:off x="4756984" y="4864100"/>
              <a:ext cx="498483" cy="1538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lIns="36000" tIns="0" rIns="36000" bIns="0">
              <a:spAutoFit/>
            </a:bodyPr>
            <a:lstStyle/>
            <a:p>
              <a:r>
                <a:rPr lang="pt-PT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1.5MB</a:t>
              </a:r>
              <a:endParaRPr lang="pt-PT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307" y="3924258"/>
            <a:ext cx="3089017" cy="2518356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7007545" y="1402275"/>
            <a:ext cx="4519671" cy="261610"/>
          </a:xfrm>
          <a:prstGeom prst="rect">
            <a:avLst/>
          </a:prstGeom>
          <a:solidFill>
            <a:srgbClr val="323B4B"/>
          </a:solidFill>
        </p:spPr>
        <p:txBody>
          <a:bodyPr wrap="square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/</a:t>
            </a:r>
            <a:r>
              <a:rPr lang="pt-PT" sz="1100" dirty="0" err="1">
                <a:solidFill>
                  <a:schemeClr val="bg1"/>
                </a:solidFill>
              </a:rPr>
              <a:t>usr</a:t>
            </a:r>
            <a:r>
              <a:rPr lang="pt-PT" sz="1100" dirty="0">
                <a:solidFill>
                  <a:schemeClr val="bg1"/>
                </a:solidFill>
              </a:rPr>
              <a:t>/local/cuda-10.0/samples/1_Utilities/</a:t>
            </a:r>
            <a:r>
              <a:rPr lang="pt-PT" sz="1100" dirty="0" err="1">
                <a:solidFill>
                  <a:schemeClr val="bg1"/>
                </a:solidFill>
              </a:rPr>
              <a:t>deviceQuery</a:t>
            </a:r>
            <a:r>
              <a:rPr lang="pt-PT" sz="1100" dirty="0">
                <a:solidFill>
                  <a:schemeClr val="bg1"/>
                </a:solidFill>
              </a:rPr>
              <a:t>$ ./</a:t>
            </a:r>
            <a:r>
              <a:rPr lang="pt-PT" sz="1100" dirty="0" err="1">
                <a:solidFill>
                  <a:schemeClr val="bg1"/>
                </a:solidFill>
              </a:rPr>
              <a:t>deviceQuery</a:t>
            </a:r>
            <a:r>
              <a:rPr lang="pt-PT" sz="11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512082"/>
              </p:ext>
            </p:extLst>
          </p:nvPr>
        </p:nvGraphicFramePr>
        <p:xfrm>
          <a:off x="7007545" y="1842549"/>
          <a:ext cx="4519671" cy="404812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78439703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1858244422"/>
                    </a:ext>
                  </a:extLst>
                </a:gridCol>
                <a:gridCol w="1376421">
                  <a:extLst>
                    <a:ext uri="{9D8B030D-6E8A-4147-A177-3AD203B41FA5}">
                      <a16:colId xmlns:a16="http://schemas.microsoft.com/office/drawing/2014/main" val="3979811728"/>
                    </a:ext>
                  </a:extLst>
                </a:gridCol>
              </a:tblGrid>
              <a:tr h="1619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GeForce</a:t>
                      </a: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GTX 1660 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17406"/>
                  </a:ext>
                </a:extLst>
              </a:tr>
              <a:tr h="16192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GPU Engine Specs: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Architecture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Turing TU116-400-A1 Chip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48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Compute Capability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0429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Transistor 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6.6x10^9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379945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SM 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119758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NVIDIA CUDA® Cores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469105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(24) Multiprocessors, ( 64) CUDA Cores/MP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159829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Boost Clock (GHz)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07863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Base Clock (GHz)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672228"/>
                  </a:ext>
                </a:extLst>
              </a:tr>
              <a:tr h="161925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Memory</a:t>
                      </a: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Specs</a:t>
                      </a: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Tex L1 Cache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32 KB per SM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8952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L1 Cache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64 KB per SM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269859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L2 Cache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1536 KB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97552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Standard Memory Config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5945 MBytes (6233391104 bytes) GDDR6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2881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Memory Interface Width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192-bit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922999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amount of shared memory per Block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49152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64945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number of registers available per Block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65536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12851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Maximum number of resident blocks per SM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532459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Maximum number of resident warps per SM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884406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Maximum number of threads per Block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120177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Maximum number of resident threads per SM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978215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Max dimension size of a thread block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x,y,z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(1024, 1024, 64)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493745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Max dimension size of a grid size   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x,y,z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(2147483647, 65535, 65535)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897885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Maximum memory pitch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2147483647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786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2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0200" y="557481"/>
            <a:ext cx="5575300" cy="17851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blockDimX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&lt;&lt; 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r>
              <a:rPr lang="pt-P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blockDimY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&lt;&lt; 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r>
              <a:rPr lang="pt-P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blockDimZ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&lt;&lt; 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r>
              <a:rPr lang="pt-P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gridDimX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&lt;&lt; 10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		//(2^10=1024)</a:t>
            </a:r>
          </a:p>
          <a:p>
            <a:r>
              <a:rPr lang="pt-P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gridDimY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&lt;&lt; 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r>
              <a:rPr lang="pt-P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gridDimZ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&lt;&lt; 0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pt-PT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threadIdx.x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blockDim.x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P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blockIdx.x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threadIdx.y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blockDim.y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P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blockIdx.y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P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blockDim.x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gridDim.x * y + x;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0200" y="249704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TreadID</a:t>
            </a:r>
            <a:endParaRPr lang="pt-PT" sz="1400" dirty="0"/>
          </a:p>
        </p:txBody>
      </p:sp>
      <p:sp>
        <p:nvSpPr>
          <p:cNvPr id="5" name="Retângulo 4"/>
          <p:cNvSpPr/>
          <p:nvPr/>
        </p:nvSpPr>
        <p:spPr>
          <a:xfrm>
            <a:off x="330200" y="2852643"/>
            <a:ext cx="5575300" cy="21236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endParaRPr lang="pt-PT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 = 0; i &lt;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 i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defTabSz="179388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pt-P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noSwap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P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defTabSz="180975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 =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 j &gt; i; j-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-)</a:t>
            </a:r>
          </a:p>
          <a:p>
            <a:pPr defTabSz="271463"/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P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(data[j] &lt; data[j-1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defTabSz="241300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data[j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defTabSz="269875"/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data[j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data[j-1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defTabSz="269875"/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data[j-1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defTabSz="269875"/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P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noSwap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defTabSz="241300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defTabSz="180975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noSwap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break;  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30200" y="2539696"/>
            <a:ext cx="1859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Row</a:t>
            </a:r>
            <a:r>
              <a:rPr lang="pt-PT" sz="1400" dirty="0" smtClean="0"/>
              <a:t> </a:t>
            </a:r>
            <a:r>
              <a:rPr lang="pt-PT" sz="1400" dirty="0" err="1" smtClean="0"/>
              <a:t>Sorting</a:t>
            </a:r>
            <a:r>
              <a:rPr lang="pt-PT" sz="1400" dirty="0" smtClean="0"/>
              <a:t> </a:t>
            </a:r>
            <a:r>
              <a:rPr lang="pt-PT" sz="1400" dirty="0" err="1" smtClean="0"/>
              <a:t>algorithm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416197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36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/>
              <a:t>for (i = 0; i &lt; </a:t>
            </a:r>
            <a:r>
              <a:rPr lang="pt-PT" dirty="0" err="1"/>
              <a:t>length</a:t>
            </a:r>
            <a:r>
              <a:rPr lang="pt-PT" dirty="0"/>
              <a:t> - 1; i++)  { </a:t>
            </a:r>
            <a:r>
              <a:rPr lang="pt-PT" dirty="0" err="1"/>
              <a:t>noSwap</a:t>
            </a:r>
            <a:r>
              <a:rPr lang="pt-PT" dirty="0"/>
              <a:t> = </a:t>
            </a:r>
            <a:r>
              <a:rPr lang="pt-PT" dirty="0" err="1"/>
              <a:t>true</a:t>
            </a:r>
            <a:r>
              <a:rPr lang="pt-PT" dirty="0"/>
              <a:t>;    for (j = </a:t>
            </a:r>
            <a:r>
              <a:rPr lang="pt-PT" dirty="0" err="1"/>
              <a:t>length</a:t>
            </a:r>
            <a:r>
              <a:rPr lang="pt-PT" dirty="0"/>
              <a:t> - 1; j &gt; i; j--)      </a:t>
            </a:r>
            <a:r>
              <a:rPr lang="pt-PT" dirty="0" err="1"/>
              <a:t>if</a:t>
            </a:r>
            <a:r>
              <a:rPr lang="pt-PT" dirty="0"/>
              <a:t> (data[j*N_ARRAYS] &lt; data[(j-1)*N_ARRAYS])         { </a:t>
            </a:r>
            <a:r>
              <a:rPr lang="pt-PT" dirty="0" err="1"/>
              <a:t>tmp</a:t>
            </a:r>
            <a:r>
              <a:rPr lang="pt-PT" dirty="0"/>
              <a:t> = data[j*N_ARRAYS];           data[j*N_ARRAYS] = data[(j-1)*N_ARRAYS];           data[(j-1)*N_ARRAYS] = </a:t>
            </a:r>
            <a:r>
              <a:rPr lang="pt-PT" dirty="0" err="1"/>
              <a:t>tmp</a:t>
            </a:r>
            <a:r>
              <a:rPr lang="pt-PT" dirty="0"/>
              <a:t>;           </a:t>
            </a:r>
            <a:r>
              <a:rPr lang="pt-PT" dirty="0" err="1"/>
              <a:t>noSwap</a:t>
            </a:r>
            <a:r>
              <a:rPr lang="pt-PT" dirty="0"/>
              <a:t> = false;         }    </a:t>
            </a:r>
            <a:r>
              <a:rPr lang="pt-PT" dirty="0" err="1"/>
              <a:t>if</a:t>
            </a:r>
            <a:r>
              <a:rPr lang="pt-PT" dirty="0"/>
              <a:t> (</a:t>
            </a:r>
            <a:r>
              <a:rPr lang="pt-PT" dirty="0" err="1"/>
              <a:t>noSwap</a:t>
            </a:r>
            <a:r>
              <a:rPr lang="pt-PT" dirty="0"/>
              <a:t>) break;  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1925" y="950089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thid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treadIdx.x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noSwap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PT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 = 0; i &lt;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 i++)</a:t>
            </a:r>
          </a:p>
          <a:p>
            <a:pPr defTabSz="179388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noSwap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defTabSz="180975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(j =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 j &gt; i; j--)</a:t>
            </a:r>
          </a:p>
          <a:p>
            <a:pPr defTabSz="271463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(data[j] &lt; data[j-1])</a:t>
            </a:r>
          </a:p>
          <a:p>
            <a:pPr defTabSz="241300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data[j];</a:t>
            </a:r>
          </a:p>
          <a:p>
            <a:pPr defTabSz="269875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data[j] = data[j-1];</a:t>
            </a:r>
          </a:p>
          <a:p>
            <a:pPr defTabSz="269875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data[j-1] =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defTabSz="269875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noSwap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defTabSz="241300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pPr defTabSz="180975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noSwap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break;  }</a:t>
            </a:r>
            <a:endParaRPr lang="pt-PT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55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570</Words>
  <Application>Microsoft Office PowerPoint</Application>
  <PresentationFormat>Ecrã Panorâmico</PresentationFormat>
  <Paragraphs>88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Câmara Municipal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Vidal</dc:creator>
  <cp:lastModifiedBy>Carlos Vidal</cp:lastModifiedBy>
  <cp:revision>18</cp:revision>
  <dcterms:created xsi:type="dcterms:W3CDTF">2022-12-27T10:36:17Z</dcterms:created>
  <dcterms:modified xsi:type="dcterms:W3CDTF">2022-12-27T17:08:08Z</dcterms:modified>
</cp:coreProperties>
</file>