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58" r:id="rId5"/>
    <p:sldId id="259" r:id="rId6"/>
    <p:sldId id="260" r:id="rId7"/>
    <p:sldId id="261" r:id="rId8"/>
    <p:sldId id="263" r:id="rId9"/>
    <p:sldId id="262" r:id="rId10"/>
  </p:sldIdLst>
  <p:sldSz cx="12192000" cy="6858000"/>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EDEE178-F580-46EF-96D2-7E8DC6E16773}" type="datetimeFigureOut">
              <a:rPr lang="pt-PT" smtClean="0"/>
              <a:t>31/12/2022</a:t>
            </a:fld>
            <a:endParaRPr lang="pt-PT"/>
          </a:p>
        </p:txBody>
      </p:sp>
      <p:sp>
        <p:nvSpPr>
          <p:cNvPr id="4" name="Marcador de Posição da Imagem do Diapositivo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289C818-E6A8-443C-BCC8-85CE30882703}" type="slidenum">
              <a:rPr lang="pt-PT" smtClean="0"/>
              <a:t>‹nº›</a:t>
            </a:fld>
            <a:endParaRPr lang="pt-PT"/>
          </a:p>
        </p:txBody>
      </p:sp>
    </p:spTree>
    <p:extLst>
      <p:ext uri="{BB962C8B-B14F-4D97-AF65-F5344CB8AC3E}">
        <p14:creationId xmlns:p14="http://schemas.microsoft.com/office/powerpoint/2010/main" val="120262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90985D56-FC83-42BD-87C5-562DE508CFF1}" type="slidenum">
              <a:t>‹nº›</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7"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8"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55599E-9E96-494F-8231-950F23D665E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0"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2"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3"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F0EAE2-33EE-4159-B444-1005B5802B57}" type="slidenum">
              <a:t>‹nº›</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5"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6"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7"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8"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39"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0"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4BF47ED-2857-4B4A-8323-FD5206A40118}" type="slidenum">
              <a:t>‹nº›</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A331564-4714-4768-92D2-BF7A7A899B15}" type="slidenum">
              <a:t>‹nº›</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7"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8A2BC5A-1ACF-4D11-822E-799E96767231}"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49"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4E15858-80DA-4542-BBE3-378CB3DB6C67}"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1"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2"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F45AAC5-DAB4-4974-AEE0-2C773592C215}"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CEC103F-1050-4AAA-9B88-52EE0010B243}"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7ABBA3E-1049-4435-8125-2827F4BF64D6}" type="slidenum">
              <a:t>‹nº›</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56"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7"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8"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D87E8F2-8BC3-4329-A483-453F4EB6DAEB}"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 name="PlaceHolder 2"/>
          <p:cNvSpPr>
            <a:spLocks noGrp="1"/>
          </p:cNvSpPr>
          <p:nvPr>
            <p:ph type="subTitle"/>
          </p:nvPr>
        </p:nvSpPr>
        <p:spPr>
          <a:xfrm>
            <a:off x="607680" y="1602720"/>
            <a:ext cx="10972080" cy="3977280"/>
          </a:xfrm>
          <a:prstGeom prst="rect">
            <a:avLst/>
          </a:prstGeom>
          <a:noFill/>
          <a:ln w="0">
            <a:noFill/>
          </a:ln>
        </p:spPr>
        <p:txBody>
          <a:bodyPr lIns="0" tIns="0" rIns="0" bIns="0" anchor="ctr">
            <a:noAutofit/>
          </a:bodyPr>
          <a:lstStyle/>
          <a:p>
            <a:pPr indent="0" algn="ctr">
              <a:buNone/>
            </a:pPr>
            <a:endParaRPr lang="en-GB"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4389542-BBEA-4B9B-BD89-1CDF29BB8F90}"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1"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2"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E57F0B3-FF49-4365-94AB-7D8BFB612A03}"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4"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5"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6"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A9340B8-EA36-4A9A-9C45-EB97BCD87485}" type="slidenum">
              <a:t>‹nº›</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68" name="PlaceHolder 2"/>
          <p:cNvSpPr>
            <a:spLocks noGrp="1"/>
          </p:cNvSpPr>
          <p:nvPr>
            <p:ph/>
          </p:nvPr>
        </p:nvSpPr>
        <p:spPr>
          <a:xfrm>
            <a:off x="607680" y="160272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9" name="PlaceHolder 3"/>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B3C71DD-A93A-425E-9163-79E59AFEDED9}" type="slidenum">
              <a:t>‹nº›</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1"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2"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3"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4" name="PlaceHolder 5"/>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0886525F-F48D-42B3-9E4F-650EE8A2753C}" type="slidenum">
              <a:t>‹nº›</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76" name="PlaceHolder 2"/>
          <p:cNvSpPr>
            <a:spLocks noGrp="1"/>
          </p:cNvSpPr>
          <p:nvPr>
            <p:ph/>
          </p:nvPr>
        </p:nvSpPr>
        <p:spPr>
          <a:xfrm>
            <a:off x="6076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7" name="PlaceHolder 3"/>
          <p:cNvSpPr>
            <a:spLocks noGrp="1"/>
          </p:cNvSpPr>
          <p:nvPr>
            <p:ph/>
          </p:nvPr>
        </p:nvSpPr>
        <p:spPr>
          <a:xfrm>
            <a:off x="431748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8" name="PlaceHolder 4"/>
          <p:cNvSpPr>
            <a:spLocks noGrp="1"/>
          </p:cNvSpPr>
          <p:nvPr>
            <p:ph/>
          </p:nvPr>
        </p:nvSpPr>
        <p:spPr>
          <a:xfrm>
            <a:off x="8026920" y="160272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79" name="PlaceHolder 5"/>
          <p:cNvSpPr>
            <a:spLocks noGrp="1"/>
          </p:cNvSpPr>
          <p:nvPr>
            <p:ph/>
          </p:nvPr>
        </p:nvSpPr>
        <p:spPr>
          <a:xfrm>
            <a:off x="6076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0" name="PlaceHolder 6"/>
          <p:cNvSpPr>
            <a:spLocks noGrp="1"/>
          </p:cNvSpPr>
          <p:nvPr>
            <p:ph/>
          </p:nvPr>
        </p:nvSpPr>
        <p:spPr>
          <a:xfrm>
            <a:off x="431748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81" name="PlaceHolder 7"/>
          <p:cNvSpPr>
            <a:spLocks noGrp="1"/>
          </p:cNvSpPr>
          <p:nvPr>
            <p:ph/>
          </p:nvPr>
        </p:nvSpPr>
        <p:spPr>
          <a:xfrm>
            <a:off x="8026920" y="3680280"/>
            <a:ext cx="35326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E68C25AE-A42F-46C9-AE9D-E56DDDD5360E}" type="slidenum">
              <a:t>‹nº›</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8" name="PlaceHolder 2"/>
          <p:cNvSpPr>
            <a:spLocks noGrp="1"/>
          </p:cNvSpPr>
          <p:nvPr>
            <p:ph/>
          </p:nvPr>
        </p:nvSpPr>
        <p:spPr>
          <a:xfrm>
            <a:off x="607680" y="1602720"/>
            <a:ext cx="109720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8FCE719-E111-4450-BAA3-1D5A413D2788}"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0"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1"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3789E83-6DF9-4280-85B9-633AEFB9BD4F}" type="slidenum">
              <a:t>‹nº›</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4258688-412C-47DE-B305-1E09AF61D32B}"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7680" y="271800"/>
            <a:ext cx="10972080" cy="5309640"/>
          </a:xfrm>
          <a:prstGeom prst="rect">
            <a:avLst/>
          </a:prstGeom>
          <a:noFill/>
          <a:ln w="0">
            <a:noFill/>
          </a:ln>
        </p:spPr>
        <p:txBody>
          <a:bodyPr lIns="0" tIns="0" rIns="0" bIns="0" anchor="ctr">
            <a:noAutofit/>
          </a:bodyPr>
          <a:lstStyle/>
          <a:p>
            <a:pPr algn="ctr"/>
            <a:endParaRPr lang="en-GB"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B0881C11-42F3-46FA-BC6C-6748D710A7B3}" type="slidenum">
              <a:t>‹nº›</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5"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6" name="PlaceHolder 3"/>
          <p:cNvSpPr>
            <a:spLocks noGrp="1"/>
          </p:cNvSpPr>
          <p:nvPr>
            <p:ph/>
          </p:nvPr>
        </p:nvSpPr>
        <p:spPr>
          <a:xfrm>
            <a:off x="623016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17" name="PlaceHolder 4"/>
          <p:cNvSpPr>
            <a:spLocks noGrp="1"/>
          </p:cNvSpPr>
          <p:nvPr>
            <p:ph/>
          </p:nvPr>
        </p:nvSpPr>
        <p:spPr>
          <a:xfrm>
            <a:off x="60768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D656A4A-F203-49D7-857E-63B9FA6A4A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19" name="PlaceHolder 2"/>
          <p:cNvSpPr>
            <a:spLocks noGrp="1"/>
          </p:cNvSpPr>
          <p:nvPr>
            <p:ph/>
          </p:nvPr>
        </p:nvSpPr>
        <p:spPr>
          <a:xfrm>
            <a:off x="607680" y="1602720"/>
            <a:ext cx="5354280" cy="397728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0"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1" name="PlaceHolder 4"/>
          <p:cNvSpPr>
            <a:spLocks noGrp="1"/>
          </p:cNvSpPr>
          <p:nvPr>
            <p:ph/>
          </p:nvPr>
        </p:nvSpPr>
        <p:spPr>
          <a:xfrm>
            <a:off x="6230160" y="368028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CC5768C-37E3-4701-A418-9B91B8E5A33A}"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endParaRPr lang="en-GB" sz="4390" b="0" strike="noStrike" spc="-1">
              <a:latin typeface="Arial"/>
            </a:endParaRPr>
          </a:p>
        </p:txBody>
      </p:sp>
      <p:sp>
        <p:nvSpPr>
          <p:cNvPr id="23" name="PlaceHolder 2"/>
          <p:cNvSpPr>
            <a:spLocks noGrp="1"/>
          </p:cNvSpPr>
          <p:nvPr>
            <p:ph/>
          </p:nvPr>
        </p:nvSpPr>
        <p:spPr>
          <a:xfrm>
            <a:off x="60768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4" name="PlaceHolder 3"/>
          <p:cNvSpPr>
            <a:spLocks noGrp="1"/>
          </p:cNvSpPr>
          <p:nvPr>
            <p:ph/>
          </p:nvPr>
        </p:nvSpPr>
        <p:spPr>
          <a:xfrm>
            <a:off x="6230160" y="1602720"/>
            <a:ext cx="53542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25" name="PlaceHolder 4"/>
          <p:cNvSpPr>
            <a:spLocks noGrp="1"/>
          </p:cNvSpPr>
          <p:nvPr>
            <p:ph/>
          </p:nvPr>
        </p:nvSpPr>
        <p:spPr>
          <a:xfrm>
            <a:off x="607680" y="3680280"/>
            <a:ext cx="10972080" cy="1896840"/>
          </a:xfrm>
          <a:prstGeom prst="rect">
            <a:avLst/>
          </a:prstGeom>
          <a:noFill/>
          <a:ln w="0">
            <a:noFill/>
          </a:ln>
        </p:spPr>
        <p:txBody>
          <a:bodyPr lIns="0" tIns="0" rIns="0" bIns="0" anchor="t">
            <a:normAutofit/>
          </a:bodyPr>
          <a:lstStyle/>
          <a:p>
            <a:pPr indent="0">
              <a:spcBef>
                <a:spcPts val="1400"/>
              </a:spcBef>
              <a:buNone/>
            </a:pPr>
            <a:endParaRPr lang="en-GB" sz="319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599030-8E86-4D6D-A0CB-BB271EF20C41}" type="slidenum">
              <a:t>‹nº›</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6280" y="363240"/>
            <a:ext cx="10514520" cy="1325160"/>
          </a:xfrm>
          <a:prstGeom prst="rect">
            <a:avLst/>
          </a:prstGeom>
          <a:noFill/>
          <a:ln w="0">
            <a:noFill/>
          </a:ln>
        </p:spPr>
        <p:txBody>
          <a:bodyPr lIns="0" tIns="0" rIns="0" bIns="0" anchor="ctr">
            <a:noAutofit/>
          </a:bodyPr>
          <a:lstStyle/>
          <a:p>
            <a:pPr indent="0">
              <a:buNone/>
            </a:pPr>
            <a:r>
              <a:rPr lang="en-GB" sz="1800" b="0" strike="noStrike" spc="-1">
                <a:latin typeface="Arial"/>
              </a:rPr>
              <a:t>Click to edit the title text format</a:t>
            </a:r>
          </a:p>
        </p:txBody>
      </p:sp>
      <p:sp>
        <p:nvSpPr>
          <p:cNvPr id="6" name="PlaceHolder 2"/>
          <p:cNvSpPr>
            <a:spLocks noGrp="1"/>
          </p:cNvSpPr>
          <p:nvPr>
            <p:ph type="ftr" idx="1"/>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 </a:t>
            </a:r>
          </a:p>
        </p:txBody>
      </p:sp>
      <p:sp>
        <p:nvSpPr>
          <p:cNvPr id="2" name="PlaceHolder 3"/>
          <p:cNvSpPr>
            <a:spLocks noGrp="1"/>
          </p:cNvSpPr>
          <p:nvPr>
            <p:ph type="sldNum" idx="2"/>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13E95AE4-FC34-4D42-AB3C-284859535523}" type="slidenum">
              <a:rPr lang="pt-PT" sz="1200" b="0" strike="noStrike" spc="-1">
                <a:solidFill>
                  <a:srgbClr val="8B8B8B"/>
                </a:solidFill>
                <a:latin typeface="Calibri"/>
              </a:rPr>
              <a:t>‹nº›</a:t>
            </a:fld>
            <a:endParaRPr lang="en-GB" sz="1200" b="0" strike="noStrike" spc="-1">
              <a:latin typeface="Times New Roman"/>
            </a:endParaRPr>
          </a:p>
        </p:txBody>
      </p:sp>
      <p:sp>
        <p:nvSpPr>
          <p:cNvPr id="3" name="PlaceHolder 4"/>
          <p:cNvSpPr>
            <a:spLocks noGrp="1"/>
          </p:cNvSpPr>
          <p:nvPr>
            <p:ph type="dt" idx="3"/>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 </a:t>
            </a:r>
          </a:p>
        </p:txBody>
      </p:sp>
      <p:sp>
        <p:nvSpPr>
          <p:cNvPr id="4"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6680" y="6355080"/>
            <a:ext cx="411372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GB" sz="1400" b="0" strike="noStrike" spc="-1">
                <a:latin typeface="Times New Roman"/>
              </a:defRPr>
            </a:lvl1pPr>
          </a:lstStyle>
          <a:p>
            <a:pPr indent="0" algn="ctr">
              <a:lnSpc>
                <a:spcPct val="100000"/>
              </a:lnSpc>
              <a:buNone/>
              <a:tabLst>
                <a:tab pos="0" algn="l"/>
              </a:tabLst>
            </a:pPr>
            <a:r>
              <a:rPr lang="en-GB" sz="1400" b="0" strike="noStrike" spc="-1">
                <a:latin typeface="Times New Roman"/>
              </a:rPr>
              <a:t>&lt;footer&gt;</a:t>
            </a:r>
          </a:p>
        </p:txBody>
      </p:sp>
      <p:sp>
        <p:nvSpPr>
          <p:cNvPr id="42" name="PlaceHolder 2"/>
          <p:cNvSpPr>
            <a:spLocks noGrp="1"/>
          </p:cNvSpPr>
          <p:nvPr>
            <p:ph type="sldNum" idx="5"/>
          </p:nvPr>
        </p:nvSpPr>
        <p:spPr>
          <a:xfrm>
            <a:off x="8608680" y="6355080"/>
            <a:ext cx="274212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pt-PT" sz="1200" b="0" strike="noStrike" spc="-1">
                <a:solidFill>
                  <a:srgbClr val="8B8B8B"/>
                </a:solidFill>
                <a:latin typeface="Calibri"/>
              </a:defRPr>
            </a:lvl1pPr>
          </a:lstStyle>
          <a:p>
            <a:pPr indent="0" algn="r">
              <a:lnSpc>
                <a:spcPct val="100000"/>
              </a:lnSpc>
              <a:buNone/>
              <a:tabLst>
                <a:tab pos="0" algn="l"/>
              </a:tabLst>
            </a:pPr>
            <a:fld id="{0BBAD8C1-725A-4565-98AA-99C5B99D3A6B}" type="slidenum">
              <a:rPr lang="pt-PT" sz="1200" b="0" strike="noStrike" spc="-1">
                <a:solidFill>
                  <a:srgbClr val="8B8B8B"/>
                </a:solidFill>
                <a:latin typeface="Calibri"/>
              </a:rPr>
              <a:t>‹nº›</a:t>
            </a:fld>
            <a:endParaRPr lang="en-GB" sz="1200" b="0" strike="noStrike" spc="-1">
              <a:latin typeface="Times New Roman"/>
            </a:endParaRPr>
          </a:p>
        </p:txBody>
      </p:sp>
      <p:sp>
        <p:nvSpPr>
          <p:cNvPr id="43" name="PlaceHolder 3"/>
          <p:cNvSpPr>
            <a:spLocks noGrp="1"/>
          </p:cNvSpPr>
          <p:nvPr>
            <p:ph type="dt" idx="6"/>
          </p:nvPr>
        </p:nvSpPr>
        <p:spPr>
          <a:xfrm>
            <a:off x="836280" y="6355080"/>
            <a:ext cx="2742120" cy="364320"/>
          </a:xfrm>
          <a:prstGeom prst="rect">
            <a:avLst/>
          </a:prstGeom>
          <a:noFill/>
          <a:ln w="0">
            <a:noFill/>
          </a:ln>
        </p:spPr>
        <p:txBody>
          <a:bodyPr lIns="90000" tIns="45000" rIns="90000" bIns="45000" anchor="ctr">
            <a:noAutofit/>
          </a:bodyPr>
          <a:lstStyle>
            <a:lvl1pPr indent="0">
              <a:buNone/>
              <a:defRPr lang="en-GB" sz="1400" b="0" strike="noStrike" spc="-1">
                <a:latin typeface="Times New Roman"/>
              </a:defRPr>
            </a:lvl1pPr>
          </a:lstStyle>
          <a:p>
            <a:pPr indent="0">
              <a:buNone/>
            </a:pPr>
            <a:r>
              <a:rPr lang="en-GB" sz="1400" b="0" strike="noStrike" spc="-1">
                <a:latin typeface="Times New Roman"/>
              </a:rPr>
              <a:t>&lt;date/time&gt;</a:t>
            </a:r>
          </a:p>
        </p:txBody>
      </p:sp>
      <p:sp>
        <p:nvSpPr>
          <p:cNvPr id="44" name="PlaceHolder 4"/>
          <p:cNvSpPr>
            <a:spLocks noGrp="1"/>
          </p:cNvSpPr>
          <p:nvPr>
            <p:ph type="title"/>
          </p:nvPr>
        </p:nvSpPr>
        <p:spPr>
          <a:xfrm>
            <a:off x="607680" y="271800"/>
            <a:ext cx="10972080" cy="1145160"/>
          </a:xfrm>
          <a:prstGeom prst="rect">
            <a:avLst/>
          </a:prstGeom>
          <a:noFill/>
          <a:ln w="0">
            <a:noFill/>
          </a:ln>
        </p:spPr>
        <p:txBody>
          <a:bodyPr lIns="0" tIns="0" rIns="0" bIns="0" anchor="ctr">
            <a:noAutofit/>
          </a:bodyPr>
          <a:lstStyle/>
          <a:p>
            <a:pPr indent="0" algn="ctr">
              <a:buNone/>
            </a:pPr>
            <a:r>
              <a:rPr lang="en-GB" sz="4390" b="0" strike="noStrike" spc="-1">
                <a:latin typeface="Arial"/>
              </a:rPr>
              <a:t>Click to edit the title text format</a:t>
            </a:r>
          </a:p>
        </p:txBody>
      </p:sp>
      <p:sp>
        <p:nvSpPr>
          <p:cNvPr id="45" name="PlaceHolder 5"/>
          <p:cNvSpPr>
            <a:spLocks noGrp="1"/>
          </p:cNvSpPr>
          <p:nvPr>
            <p:ph type="body"/>
          </p:nvPr>
        </p:nvSpPr>
        <p:spPr>
          <a:xfrm>
            <a:off x="607680" y="1602720"/>
            <a:ext cx="10972080" cy="3977280"/>
          </a:xfrm>
          <a:prstGeom prst="rect">
            <a:avLst/>
          </a:prstGeom>
          <a:noFill/>
          <a:ln w="0">
            <a:noFill/>
          </a:ln>
        </p:spPr>
        <p:txBody>
          <a:bodyPr lIns="0" tIns="0" rIns="0" bIns="0" anchor="t">
            <a:normAutofit/>
          </a:bodyPr>
          <a:lstStyle/>
          <a:p>
            <a:pPr marL="432000" indent="-324000">
              <a:spcBef>
                <a:spcPts val="1400"/>
              </a:spcBef>
              <a:buClr>
                <a:srgbClr val="000000"/>
              </a:buClr>
              <a:buSzPct val="45000"/>
              <a:buFont typeface="Wingdings" charset="2"/>
              <a:buChar char=""/>
            </a:pPr>
            <a:r>
              <a:rPr lang="en-GB" sz="3190" b="0" strike="noStrike" spc="-1">
                <a:latin typeface="Arial"/>
              </a:rPr>
              <a:t>Click to edit the outline text format</a:t>
            </a:r>
          </a:p>
          <a:p>
            <a:pPr marL="864000" lvl="1" indent="-324000">
              <a:spcBef>
                <a:spcPts val="1117"/>
              </a:spcBef>
              <a:buClr>
                <a:srgbClr val="000000"/>
              </a:buClr>
              <a:buSzPct val="75000"/>
              <a:buFont typeface="Symbol" charset="2"/>
              <a:buChar char=""/>
            </a:pPr>
            <a:r>
              <a:rPr lang="en-GB" sz="2790" b="0" strike="noStrike" spc="-1">
                <a:latin typeface="Arial"/>
              </a:rPr>
              <a:t>Second Outline Level</a:t>
            </a:r>
          </a:p>
          <a:p>
            <a:pPr marL="1296000" lvl="2" indent="-288000">
              <a:spcBef>
                <a:spcPts val="836"/>
              </a:spcBef>
              <a:buClr>
                <a:srgbClr val="000000"/>
              </a:buClr>
              <a:buSzPct val="45000"/>
              <a:buFont typeface="Wingdings" charset="2"/>
              <a:buChar char=""/>
            </a:pPr>
            <a:r>
              <a:rPr lang="en-GB" sz="2390" b="0" strike="noStrike" spc="-1">
                <a:latin typeface="Arial"/>
              </a:rPr>
              <a:t>Third Outline Level</a:t>
            </a:r>
          </a:p>
          <a:p>
            <a:pPr marL="1728000" lvl="3" indent="-216000">
              <a:spcBef>
                <a:spcPts val="553"/>
              </a:spcBef>
              <a:buClr>
                <a:srgbClr val="000000"/>
              </a:buClr>
              <a:buSzPct val="75000"/>
              <a:buFont typeface="Symbol" charset="2"/>
              <a:buChar char=""/>
            </a:pPr>
            <a:r>
              <a:rPr lang="en-GB" sz="1990" b="0" strike="noStrike" spc="-1">
                <a:latin typeface="Arial"/>
              </a:rPr>
              <a:t>Fourth Outline Level</a:t>
            </a:r>
          </a:p>
          <a:p>
            <a:pPr marL="2160000" lvl="4" indent="-216000">
              <a:spcBef>
                <a:spcPts val="272"/>
              </a:spcBef>
              <a:buClr>
                <a:srgbClr val="000000"/>
              </a:buClr>
              <a:buSzPct val="45000"/>
              <a:buFont typeface="Wingdings" charset="2"/>
              <a:buChar char=""/>
            </a:pPr>
            <a:r>
              <a:rPr lang="en-GB" sz="1990" b="0" strike="noStrike" spc="-1">
                <a:latin typeface="Arial"/>
              </a:rPr>
              <a:t>Fifth Outline Level</a:t>
            </a:r>
          </a:p>
          <a:p>
            <a:pPr marL="2592000" lvl="5" indent="-216000">
              <a:spcBef>
                <a:spcPts val="272"/>
              </a:spcBef>
              <a:buClr>
                <a:srgbClr val="000000"/>
              </a:buClr>
              <a:buSzPct val="45000"/>
              <a:buFont typeface="Wingdings" charset="2"/>
              <a:buChar char=""/>
            </a:pPr>
            <a:r>
              <a:rPr lang="en-GB" sz="1990" b="0" strike="noStrike" spc="-1">
                <a:latin typeface="Arial"/>
              </a:rPr>
              <a:t>Sixth Outline Level</a:t>
            </a:r>
          </a:p>
          <a:p>
            <a:pPr marL="3024000" lvl="6" indent="-216000">
              <a:spcBef>
                <a:spcPts val="272"/>
              </a:spcBef>
              <a:buClr>
                <a:srgbClr val="000000"/>
              </a:buClr>
              <a:buSzPct val="45000"/>
              <a:buFont typeface="Wingdings" charset="2"/>
              <a:buChar char=""/>
            </a:pPr>
            <a:r>
              <a:rPr lang="en-GB" sz="199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Agrupar 81"/>
          <p:cNvGrpSpPr/>
          <p:nvPr/>
        </p:nvGrpSpPr>
        <p:grpSpPr>
          <a:xfrm>
            <a:off x="8055000" y="6478200"/>
            <a:ext cx="4002840" cy="441000"/>
            <a:chOff x="8055000" y="6478200"/>
            <a:chExt cx="4002840" cy="441000"/>
          </a:xfrm>
        </p:grpSpPr>
        <p:sp>
          <p:nvSpPr>
            <p:cNvPr id="83" name="CaixaDeTexto 82"/>
            <p:cNvSpPr txBox="1"/>
            <p:nvPr/>
          </p:nvSpPr>
          <p:spPr>
            <a:xfrm>
              <a:off x="8055000" y="653292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dirty="0">
                  <a:solidFill>
                    <a:srgbClr val="000000"/>
                  </a:solidFill>
                  <a:latin typeface="Arial"/>
                  <a:ea typeface="Bitstream Vera Sans"/>
                </a:rPr>
                <a:t>DETI, </a:t>
              </a:r>
              <a:r>
                <a:rPr lang="en-GB" sz="800" b="0" strike="noStrike" cap="small" spc="-1" dirty="0" err="1">
                  <a:solidFill>
                    <a:srgbClr val="000000"/>
                  </a:solidFill>
                  <a:latin typeface="Arial"/>
                  <a:ea typeface="Bitstream Vera Sans"/>
                </a:rPr>
                <a:t>Arquitecturas</a:t>
              </a:r>
              <a:r>
                <a:rPr lang="en-GB" sz="800" b="0" strike="noStrike" cap="small" spc="-1" dirty="0">
                  <a:solidFill>
                    <a:srgbClr val="000000"/>
                  </a:solidFill>
                  <a:latin typeface="Arial"/>
                  <a:ea typeface="Bitstream Vera Sans"/>
                </a:rPr>
                <a:t> de Alto </a:t>
              </a:r>
              <a:r>
                <a:rPr lang="en-GB" sz="800" b="0" strike="noStrike" cap="small" spc="-1" dirty="0" err="1">
                  <a:solidFill>
                    <a:srgbClr val="000000"/>
                  </a:solidFill>
                  <a:latin typeface="Arial"/>
                  <a:ea typeface="Bitstream Vera Sans"/>
                </a:rPr>
                <a:t>Desempenho</a:t>
              </a:r>
              <a:r>
                <a:rPr lang="en-GB" sz="800" b="0" strike="noStrike" cap="small" spc="-1" dirty="0">
                  <a:solidFill>
                    <a:srgbClr val="000000"/>
                  </a:solidFill>
                  <a:latin typeface="Arial"/>
                  <a:ea typeface="Bitstream Vera Sans"/>
                </a:rPr>
                <a:t>, Janeiro 2022</a:t>
              </a:r>
              <a:endParaRPr lang="en-GB" sz="800" b="0" strike="noStrike" cap="small" spc="-1" dirty="0">
                <a:solidFill>
                  <a:srgbClr val="000000"/>
                </a:solidFill>
                <a:latin typeface="Arial"/>
              </a:endParaRPr>
            </a:p>
          </p:txBody>
        </p:sp>
        <p:sp>
          <p:nvSpPr>
            <p:cNvPr id="84" name="CaixaDeTexto 83"/>
            <p:cNvSpPr txBox="1"/>
            <p:nvPr/>
          </p:nvSpPr>
          <p:spPr>
            <a:xfrm>
              <a:off x="11522520" y="6478200"/>
              <a:ext cx="535320" cy="313920"/>
            </a:xfrm>
            <a:prstGeom prst="rect">
              <a:avLst/>
            </a:prstGeom>
            <a:noFill/>
            <a:ln w="0">
              <a:noFill/>
            </a:ln>
          </p:spPr>
          <p:txBody>
            <a:bodyPr lIns="90000" tIns="45000" rIns="90000" bIns="45000" anchor="t">
              <a:noAutofit/>
            </a:bodyPr>
            <a:lstStyle/>
            <a:p>
              <a:fld id="{1F6FA530-8587-4ACF-B083-2180ADB72FC2}" type="slidenum">
                <a:rPr lang="en-GB" sz="1100" b="0" strike="noStrike" spc="-1" smtClean="0">
                  <a:latin typeface="Arial" panose="020B0604020202020204" pitchFamily="34" charset="0"/>
                  <a:cs typeface="Arial" panose="020B0604020202020204" pitchFamily="34" charset="0"/>
                </a:rPr>
                <a:t>1</a:t>
              </a:fld>
              <a:r>
                <a:rPr lang="en-GB" sz="1100" spc="-1" dirty="0">
                  <a:latin typeface="Arial" panose="020B0604020202020204" pitchFamily="34" charset="0"/>
                  <a:cs typeface="Arial" panose="020B0604020202020204" pitchFamily="34" charset="0"/>
                </a:rPr>
                <a:t>-</a:t>
              </a:r>
              <a:fld id="{710CB744-8A3B-423C-A2A6-EBBEDEE2FA6F}"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85" name="CaixaDeTexto 84"/>
          <p:cNvSpPr txBox="1"/>
          <p:nvPr/>
        </p:nvSpPr>
        <p:spPr>
          <a:xfrm>
            <a:off x="605880" y="4498560"/>
            <a:ext cx="1372320" cy="592560"/>
          </a:xfrm>
          <a:prstGeom prst="rect">
            <a:avLst/>
          </a:prstGeom>
          <a:noFill/>
          <a:ln w="0">
            <a:noFill/>
          </a:ln>
        </p:spPr>
        <p:txBody>
          <a:bodyPr lIns="90000" tIns="45000" rIns="90000" bIns="45000" anchor="t">
            <a:noAutofit/>
          </a:bodyPr>
          <a:lstStyle/>
          <a:p>
            <a:r>
              <a:rPr lang="en-GB" sz="1400" b="0" strike="noStrike" spc="-1">
                <a:solidFill>
                  <a:srgbClr val="000000"/>
                </a:solidFill>
                <a:latin typeface="Arial"/>
                <a:ea typeface="Bitstream Vera Sans"/>
              </a:rPr>
              <a:t>Grupo 1, Lab 3</a:t>
            </a:r>
            <a:endParaRPr lang="en-GB" sz="1400" b="0" strike="noStrike" spc="-1">
              <a:solidFill>
                <a:srgbClr val="000000"/>
              </a:solidFill>
              <a:latin typeface="Arial"/>
            </a:endParaRPr>
          </a:p>
        </p:txBody>
      </p:sp>
      <p:sp>
        <p:nvSpPr>
          <p:cNvPr id="86" name="CaixaDeTexto 85"/>
          <p:cNvSpPr txBox="1"/>
          <p:nvPr/>
        </p:nvSpPr>
        <p:spPr>
          <a:xfrm>
            <a:off x="838800" y="5268240"/>
            <a:ext cx="1139400" cy="898200"/>
          </a:xfrm>
          <a:prstGeom prst="rect">
            <a:avLst/>
          </a:prstGeom>
          <a:noFill/>
          <a:ln w="0">
            <a:noFill/>
          </a:ln>
        </p:spPr>
        <p:txBody>
          <a:bodyPr lIns="90000" tIns="45000" rIns="90000" bIns="45000" anchor="t">
            <a:noAutofit/>
          </a:bodyPr>
          <a:lstStyle/>
          <a:p>
            <a:pPr>
              <a:lnSpc>
                <a:spcPct val="100000"/>
              </a:lnSpc>
            </a:pPr>
            <a:r>
              <a:rPr lang="en-GB" sz="1390" b="0" strike="noStrike" spc="-1">
                <a:solidFill>
                  <a:srgbClr val="000000"/>
                </a:solidFill>
                <a:latin typeface="Arial"/>
              </a:rPr>
              <a:t>Lucas Pinto</a:t>
            </a:r>
          </a:p>
          <a:p>
            <a:pPr>
              <a:lnSpc>
                <a:spcPct val="100000"/>
              </a:lnSpc>
            </a:pPr>
            <a:r>
              <a:rPr lang="en-GB" sz="1390" b="0" strike="noStrike" spc="-1">
                <a:solidFill>
                  <a:srgbClr val="000000"/>
                </a:solidFill>
                <a:latin typeface="Arial"/>
              </a:rPr>
              <a:t>Carlos Vidal</a:t>
            </a:r>
          </a:p>
        </p:txBody>
      </p:sp>
      <p:pic>
        <p:nvPicPr>
          <p:cNvPr id="87" name="Imagem 86"/>
          <p:cNvPicPr/>
          <p:nvPr/>
        </p:nvPicPr>
        <p:blipFill>
          <a:blip r:embed="rId2"/>
          <a:stretch/>
        </p:blipFill>
        <p:spPr>
          <a:xfrm>
            <a:off x="720000" y="878400"/>
            <a:ext cx="3419640" cy="1281600"/>
          </a:xfrm>
          <a:prstGeom prst="rect">
            <a:avLst/>
          </a:prstGeom>
          <a:ln w="0">
            <a:noFill/>
          </a:ln>
        </p:spPr>
      </p:pic>
      <p:sp>
        <p:nvSpPr>
          <p:cNvPr id="88" name="CaixaDeTexto 87"/>
          <p:cNvSpPr txBox="1"/>
          <p:nvPr/>
        </p:nvSpPr>
        <p:spPr>
          <a:xfrm>
            <a:off x="3958200" y="2340000"/>
            <a:ext cx="4321800" cy="465480"/>
          </a:xfrm>
          <a:prstGeom prst="rect">
            <a:avLst/>
          </a:prstGeom>
          <a:noFill/>
          <a:ln w="0">
            <a:noFill/>
          </a:ln>
        </p:spPr>
        <p:txBody>
          <a:bodyPr lIns="90000" tIns="45000" rIns="90000" bIns="45000" anchor="t">
            <a:noAutofit/>
          </a:bodyPr>
          <a:lstStyle/>
          <a:p>
            <a:r>
              <a:rPr lang="en-GB" sz="2000" b="0" strike="noStrike" spc="-1">
                <a:latin typeface="Arial"/>
              </a:rPr>
              <a:t>Arquitecturas de Alto Desempenho</a:t>
            </a:r>
          </a:p>
        </p:txBody>
      </p:sp>
      <p:graphicFrame>
        <p:nvGraphicFramePr>
          <p:cNvPr id="2" name="Tabela 3">
            <a:extLst>
              <a:ext uri="{FF2B5EF4-FFF2-40B4-BE49-F238E27FC236}">
                <a16:creationId xmlns:a16="http://schemas.microsoft.com/office/drawing/2014/main" id="{0BB60462-507C-934C-13F5-E97DA33CDEB8}"/>
              </a:ext>
            </a:extLst>
          </p:cNvPr>
          <p:cNvGraphicFramePr>
            <a:graphicFrameLocks noGrp="1"/>
          </p:cNvGraphicFramePr>
          <p:nvPr>
            <p:extLst>
              <p:ext uri="{D42A27DB-BD31-4B8C-83A1-F6EECF244321}">
                <p14:modId xmlns:p14="http://schemas.microsoft.com/office/powerpoint/2010/main" val="3416542422"/>
              </p:ext>
            </p:extLst>
          </p:nvPr>
        </p:nvGraphicFramePr>
        <p:xfrm>
          <a:off x="3430829" y="3282040"/>
          <a:ext cx="5883402" cy="741680"/>
        </p:xfrm>
        <a:graphic>
          <a:graphicData uri="http://schemas.openxmlformats.org/drawingml/2006/table">
            <a:tbl>
              <a:tblPr firstRow="1" bandRow="1">
                <a:tableStyleId>{5C22544A-7EE6-4342-B048-85BDC9FD1C3A}</a:tableStyleId>
              </a:tblPr>
              <a:tblGrid>
                <a:gridCol w="1819402">
                  <a:extLst>
                    <a:ext uri="{9D8B030D-6E8A-4147-A177-3AD203B41FA5}">
                      <a16:colId xmlns:a16="http://schemas.microsoft.com/office/drawing/2014/main" val="1289588358"/>
                    </a:ext>
                  </a:extLst>
                </a:gridCol>
                <a:gridCol w="4064000">
                  <a:extLst>
                    <a:ext uri="{9D8B030D-6E8A-4147-A177-3AD203B41FA5}">
                      <a16:colId xmlns:a16="http://schemas.microsoft.com/office/drawing/2014/main" val="4065222858"/>
                    </a:ext>
                  </a:extLst>
                </a:gridCol>
              </a:tblGrid>
              <a:tr h="370840">
                <a:tc rowSpan="2">
                  <a:txBody>
                    <a:bodyPr/>
                    <a:lstStyle/>
                    <a:p>
                      <a:r>
                        <a:rPr kumimoji="0" lang="en-GB" sz="1800" b="0" i="0" u="none" strike="noStrike" kern="1200" cap="none" spc="-1" normalizeH="0" baseline="0" noProof="0" dirty="0">
                          <a:ln>
                            <a:noFill/>
                          </a:ln>
                          <a:solidFill>
                            <a:srgbClr val="000000"/>
                          </a:solidFill>
                          <a:effectLst/>
                          <a:uLnTx/>
                          <a:uFillTx/>
                          <a:latin typeface="+mn-lt"/>
                        </a:rPr>
                        <a:t>Assignment 2 –</a:t>
                      </a:r>
                      <a:endParaRPr lang="pt-PT" dirty="0"/>
                    </a:p>
                  </a:txBody>
                  <a:tcPr anchor="ctr">
                    <a:lnR w="12700" cap="flat" cmpd="sng" algn="ctr">
                      <a:solidFill>
                        <a:schemeClr val="tx1"/>
                      </a:solidFill>
                      <a:prstDash val="solid"/>
                      <a:round/>
                      <a:headEnd type="none" w="med" len="med"/>
                      <a:tailEnd type="none" w="med" len="med"/>
                    </a:lnR>
                    <a:noFill/>
                  </a:tcPr>
                </a:tc>
                <a:tc>
                  <a:txBody>
                    <a:bodyPr/>
                    <a:lstStyle/>
                    <a:p>
                      <a:pPr marL="1620000" marR="0" lvl="0" indent="-162000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1" normalizeH="0" baseline="0" noProof="0" dirty="0">
                          <a:ln>
                            <a:noFill/>
                          </a:ln>
                          <a:solidFill>
                            <a:srgbClr val="000000"/>
                          </a:solidFill>
                          <a:effectLst/>
                          <a:uLnTx/>
                          <a:uFillTx/>
                          <a:latin typeface="+mn-lt"/>
                        </a:rPr>
                        <a:t>Sorting Sequences of Values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3595599844"/>
                  </a:ext>
                </a:extLst>
              </a:tr>
              <a:tr h="370840">
                <a:tc vMerge="1">
                  <a:txBody>
                    <a:bodyPr/>
                    <a:lstStyle/>
                    <a:p>
                      <a:endParaRPr lang="pt-PT"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l"/>
                      <a:r>
                        <a:rPr lang="en-GB" sz="1800" b="0" strike="noStrike" spc="-1" dirty="0">
                          <a:latin typeface="+mn-lt"/>
                        </a:rPr>
                        <a:t>GPU Threading and Memory Mapping</a:t>
                      </a:r>
                      <a:endParaRPr lang="pt-PT"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230841013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tângulo 7"/>
          <p:cNvSpPr/>
          <p:nvPr/>
        </p:nvSpPr>
        <p:spPr>
          <a:xfrm>
            <a:off x="1036800" y="898200"/>
            <a:ext cx="3984840" cy="302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pt-PT" sz="1390" b="1" strike="noStrike" spc="-1">
                <a:solidFill>
                  <a:srgbClr val="000000"/>
                </a:solidFill>
                <a:latin typeface="Calibri"/>
                <a:ea typeface="DejaVu Sans"/>
              </a:rPr>
              <a:t>STREAMING MULTIPROCESSOR (SM) ARCHITECTURE</a:t>
            </a:r>
            <a:endParaRPr lang="en-GB" sz="1390" b="0" strike="noStrike" spc="-1">
              <a:latin typeface="Arial"/>
            </a:endParaRPr>
          </a:p>
        </p:txBody>
      </p:sp>
      <p:pic>
        <p:nvPicPr>
          <p:cNvPr id="91" name="Imagem 8"/>
          <p:cNvPicPr/>
          <p:nvPr/>
        </p:nvPicPr>
        <p:blipFill>
          <a:blip r:embed="rId2"/>
          <a:stretch/>
        </p:blipFill>
        <p:spPr>
          <a:xfrm>
            <a:off x="491040" y="1400400"/>
            <a:ext cx="2926800" cy="4874760"/>
          </a:xfrm>
          <a:prstGeom prst="rect">
            <a:avLst/>
          </a:prstGeom>
          <a:ln w="0">
            <a:noFill/>
          </a:ln>
        </p:spPr>
      </p:pic>
      <p:grpSp>
        <p:nvGrpSpPr>
          <p:cNvPr id="92" name="Grupo 10"/>
          <p:cNvGrpSpPr/>
          <p:nvPr/>
        </p:nvGrpSpPr>
        <p:grpSpPr>
          <a:xfrm>
            <a:off x="3958200" y="1383840"/>
            <a:ext cx="2225880" cy="2394360"/>
            <a:chOff x="3958200" y="1383840"/>
            <a:chExt cx="2225880" cy="2394360"/>
          </a:xfrm>
        </p:grpSpPr>
        <p:pic>
          <p:nvPicPr>
            <p:cNvPr id="93" name="Imagem 5"/>
            <p:cNvPicPr/>
            <p:nvPr/>
          </p:nvPicPr>
          <p:blipFill>
            <a:blip r:embed="rId3"/>
            <a:stretch/>
          </p:blipFill>
          <p:spPr>
            <a:xfrm>
              <a:off x="3958200" y="1383840"/>
              <a:ext cx="2225880" cy="2394360"/>
            </a:xfrm>
            <a:prstGeom prst="rect">
              <a:avLst/>
            </a:prstGeom>
            <a:ln w="0">
              <a:noFill/>
            </a:ln>
          </p:spPr>
        </p:pic>
        <p:sp>
          <p:nvSpPr>
            <p:cNvPr id="94" name="Retângulo 9"/>
            <p:cNvSpPr/>
            <p:nvPr/>
          </p:nvSpPr>
          <p:spPr>
            <a:xfrm>
              <a:off x="4822560" y="3512160"/>
              <a:ext cx="497520" cy="152640"/>
            </a:xfrm>
            <a:prstGeom prst="rect">
              <a:avLst/>
            </a:prstGeom>
            <a:solidFill>
              <a:schemeClr val="bg1">
                <a:lumMod val="50000"/>
              </a:schemeClr>
            </a:solidFill>
            <a:ln w="0">
              <a:noFill/>
            </a:ln>
          </p:spPr>
          <p:style>
            <a:lnRef idx="0">
              <a:scrgbClr r="0" g="0" b="0"/>
            </a:lnRef>
            <a:fillRef idx="0">
              <a:scrgbClr r="0" g="0" b="0"/>
            </a:fillRef>
            <a:effectRef idx="0">
              <a:scrgbClr r="0" g="0" b="0"/>
            </a:effectRef>
            <a:fontRef idx="minor"/>
          </p:style>
          <p:txBody>
            <a:bodyPr lIns="36000" tIns="0" rIns="36000" bIns="0" anchor="t">
              <a:spAutoFit/>
            </a:bodyPr>
            <a:lstStyle/>
            <a:p>
              <a:pPr>
                <a:lnSpc>
                  <a:spcPct val="100000"/>
                </a:lnSpc>
              </a:pPr>
              <a:r>
                <a:rPr lang="pt-PT" sz="1000" b="0" strike="noStrike" spc="-1">
                  <a:solidFill>
                    <a:srgbClr val="FFFFFF"/>
                  </a:solidFill>
                  <a:latin typeface="Arial"/>
                  <a:ea typeface="DejaVu Sans"/>
                </a:rPr>
                <a:t>1.5MB</a:t>
              </a:r>
              <a:endParaRPr lang="en-GB" sz="1000" b="0" strike="noStrike" spc="-1">
                <a:latin typeface="Arial"/>
              </a:endParaRPr>
            </a:p>
          </p:txBody>
        </p:sp>
      </p:grpSp>
      <p:pic>
        <p:nvPicPr>
          <p:cNvPr id="95" name="Imagem 16"/>
          <p:cNvPicPr/>
          <p:nvPr/>
        </p:nvPicPr>
        <p:blipFill>
          <a:blip r:embed="rId4"/>
          <a:stretch/>
        </p:blipFill>
        <p:spPr>
          <a:xfrm>
            <a:off x="3607200" y="3887640"/>
            <a:ext cx="3088440" cy="2517480"/>
          </a:xfrm>
          <a:prstGeom prst="rect">
            <a:avLst/>
          </a:prstGeom>
          <a:ln w="0">
            <a:noFill/>
          </a:ln>
        </p:spPr>
      </p:pic>
      <p:sp>
        <p:nvSpPr>
          <p:cNvPr id="96" name="Retângulo 21"/>
          <p:cNvSpPr/>
          <p:nvPr/>
        </p:nvSpPr>
        <p:spPr>
          <a:xfrm>
            <a:off x="7540560" y="311040"/>
            <a:ext cx="3439080" cy="225360"/>
          </a:xfrm>
          <a:prstGeom prst="rect">
            <a:avLst/>
          </a:prstGeom>
          <a:solidFill>
            <a:srgbClr val="323B4B"/>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889" b="0" strike="noStrike" spc="-1">
                <a:solidFill>
                  <a:srgbClr val="FFFFFF"/>
                </a:solidFill>
                <a:latin typeface="Calibri"/>
                <a:ea typeface="DejaVu Sans"/>
              </a:rPr>
              <a:t>/usr/local/cuda-12.0/samples/1_Utilities/deviceQuery$ ./deviceQuery </a:t>
            </a:r>
            <a:endParaRPr lang="en-GB" sz="889" b="0" strike="noStrike" spc="-1">
              <a:latin typeface="Arial"/>
            </a:endParaRPr>
          </a:p>
        </p:txBody>
      </p:sp>
      <p:graphicFrame>
        <p:nvGraphicFramePr>
          <p:cNvPr id="97" name="Tabela 26"/>
          <p:cNvGraphicFramePr/>
          <p:nvPr>
            <p:extLst>
              <p:ext uri="{D42A27DB-BD31-4B8C-83A1-F6EECF244321}">
                <p14:modId xmlns:p14="http://schemas.microsoft.com/office/powerpoint/2010/main" val="3862398909"/>
              </p:ext>
            </p:extLst>
          </p:nvPr>
        </p:nvGraphicFramePr>
        <p:xfrm>
          <a:off x="6885000" y="844800"/>
          <a:ext cx="5164082" cy="5334720"/>
        </p:xfrm>
        <a:graphic>
          <a:graphicData uri="http://schemas.openxmlformats.org/drawingml/2006/table">
            <a:tbl>
              <a:tblPr/>
              <a:tblGrid>
                <a:gridCol w="862232">
                  <a:extLst>
                    <a:ext uri="{9D8B030D-6E8A-4147-A177-3AD203B41FA5}">
                      <a16:colId xmlns:a16="http://schemas.microsoft.com/office/drawing/2014/main" val="20000"/>
                    </a:ext>
                  </a:extLst>
                </a:gridCol>
                <a:gridCol w="2871313">
                  <a:extLst>
                    <a:ext uri="{9D8B030D-6E8A-4147-A177-3AD203B41FA5}">
                      <a16:colId xmlns:a16="http://schemas.microsoft.com/office/drawing/2014/main" val="20001"/>
                    </a:ext>
                  </a:extLst>
                </a:gridCol>
                <a:gridCol w="1430537">
                  <a:extLst>
                    <a:ext uri="{9D8B030D-6E8A-4147-A177-3AD203B41FA5}">
                      <a16:colId xmlns:a16="http://schemas.microsoft.com/office/drawing/2014/main" val="20002"/>
                    </a:ext>
                  </a:extLst>
                </a:gridCol>
              </a:tblGrid>
              <a:tr h="244080">
                <a:tc gridSpan="3">
                  <a:txBody>
                    <a:bodyPr/>
                    <a:lstStyle/>
                    <a:p>
                      <a:pPr algn="ctr">
                        <a:lnSpc>
                          <a:spcPct val="100000"/>
                        </a:lnSpc>
                      </a:pPr>
                      <a:r>
                        <a:rPr lang="pt-PT" sz="1000" b="1" strike="noStrike" spc="-1" dirty="0" err="1">
                          <a:solidFill>
                            <a:srgbClr val="000000"/>
                          </a:solidFill>
                          <a:latin typeface="Arial Narrow"/>
                        </a:rPr>
                        <a:t>GeForce</a:t>
                      </a:r>
                      <a:r>
                        <a:rPr lang="pt-PT" sz="1000" b="1" strike="noStrike" spc="-1" dirty="0">
                          <a:solidFill>
                            <a:srgbClr val="000000"/>
                          </a:solidFill>
                          <a:latin typeface="Arial Narrow"/>
                        </a:rPr>
                        <a:t> GTX 1660 Ti </a:t>
                      </a:r>
                      <a:r>
                        <a:rPr lang="pt-PT" sz="1000" b="1" strike="noStrike" spc="-1" dirty="0" err="1">
                          <a:solidFill>
                            <a:srgbClr val="000000"/>
                          </a:solidFill>
                          <a:latin typeface="Arial Narrow"/>
                        </a:rPr>
                        <a:t>Main</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Specification</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hMerge="1">
                  <a:txBody>
                    <a:bodyPr/>
                    <a:lstStyle/>
                    <a:p>
                      <a:endParaRPr lang="pt-PT"/>
                    </a:p>
                  </a:txBody>
                  <a:tcPr marL="90000" marR="90000">
                    <a:lnL>
                      <a:noFill/>
                    </a:lnL>
                    <a:lnR>
                      <a:noFill/>
                    </a:lnR>
                    <a:lnT>
                      <a:noFill/>
                    </a:lnT>
                    <a:lnB>
                      <a:noFill/>
                    </a:lnB>
                    <a:solidFill>
                      <a:srgbClr val="729FCF"/>
                    </a:solidFill>
                  </a:tcPr>
                </a:tc>
                <a:tc hMerge="1">
                  <a:txBody>
                    <a:bodyPr/>
                    <a:lstStyle/>
                    <a:p>
                      <a:endParaRPr lang="pt-PT"/>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0">
                <a:tc rowSpan="8">
                  <a:txBody>
                    <a:bodyPr/>
                    <a:lstStyle/>
                    <a:p>
                      <a:pPr algn="ctr">
                        <a:lnSpc>
                          <a:spcPct val="100000"/>
                        </a:lnSpc>
                      </a:pPr>
                      <a:r>
                        <a:rPr lang="pt-PT" sz="1000" b="1" strike="noStrike" spc="-1" dirty="0">
                          <a:solidFill>
                            <a:srgbClr val="000000"/>
                          </a:solidFill>
                          <a:latin typeface="Arial Narrow"/>
                        </a:rPr>
                        <a:t>GPU </a:t>
                      </a:r>
                      <a:r>
                        <a:rPr lang="pt-PT" sz="1000" b="1" strike="noStrike" spc="-1" dirty="0" err="1">
                          <a:solidFill>
                            <a:srgbClr val="000000"/>
                          </a:solidFill>
                          <a:latin typeface="Arial Narrow"/>
                        </a:rPr>
                        <a:t>Engine</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dirty="0" err="1">
                          <a:solidFill>
                            <a:srgbClr val="000000"/>
                          </a:solidFill>
                          <a:latin typeface="Arial Narrow"/>
                        </a:rPr>
                        <a:t>Architecture</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err="1">
                          <a:solidFill>
                            <a:srgbClr val="000000"/>
                          </a:solidFill>
                          <a:latin typeface="Arial Narrow"/>
                        </a:rPr>
                        <a:t>Turing</a:t>
                      </a:r>
                      <a:r>
                        <a:rPr lang="pt-PT" sz="1000" b="0" strike="noStrike" spc="-1" dirty="0">
                          <a:solidFill>
                            <a:srgbClr val="000000"/>
                          </a:solidFill>
                          <a:latin typeface="Arial Narrow"/>
                        </a:rPr>
                        <a:t> TU116-400-A1 Chip</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Compute Capability</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7.5</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Transistor</a:t>
                      </a:r>
                      <a:r>
                        <a:rPr lang="pt-PT" sz="1000" b="0" strike="noStrike" spc="-1" dirty="0">
                          <a:solidFill>
                            <a:srgbClr val="000000"/>
                          </a:solidFill>
                          <a:latin typeface="Arial Narrow"/>
                        </a:rPr>
                        <a:t> </a:t>
                      </a:r>
                      <a:r>
                        <a:rPr lang="pt-PT" sz="1000" b="0" strike="noStrike" spc="-1" dirty="0" err="1">
                          <a:solidFill>
                            <a:srgbClr val="000000"/>
                          </a:solidFill>
                          <a:latin typeface="Arial Narrow"/>
                        </a:rPr>
                        <a:t>Count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6.6x10^9</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SM Count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244080">
                <a:tc vMerge="1">
                  <a:txBody>
                    <a:bodyPr/>
                    <a:lstStyle/>
                    <a:p>
                      <a:endParaRPr lang="pt-PT"/>
                    </a:p>
                  </a:txBody>
                  <a:tcPr marL="90000" marR="90000">
                    <a:lnL>
                      <a:noFill/>
                    </a:lnL>
                    <a:lnR>
                      <a:noFill/>
                    </a:lnR>
                    <a:lnT>
                      <a:noFill/>
                    </a:lnT>
                    <a:lnB>
                      <a:noFill/>
                    </a:lnB>
                    <a:solidFill>
                      <a:srgbClr val="729FCF"/>
                    </a:solidFill>
                  </a:tcPr>
                </a:tc>
                <a:tc rowSpan="2">
                  <a:txBody>
                    <a:bodyPr/>
                    <a:lstStyle/>
                    <a:p>
                      <a:pPr>
                        <a:lnSpc>
                          <a:spcPct val="100000"/>
                        </a:lnSpc>
                      </a:pPr>
                      <a:r>
                        <a:rPr lang="pt-PT" sz="1000" b="0" strike="noStrike" spc="-1" dirty="0">
                          <a:solidFill>
                            <a:srgbClr val="000000"/>
                          </a:solidFill>
                          <a:latin typeface="Arial Narrow"/>
                        </a:rPr>
                        <a:t>NVIDIA CUDA® Cores </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noFill/>
                    </a:lnB>
                    <a:noFill/>
                  </a:tcPr>
                </a:tc>
                <a:extLst>
                  <a:ext uri="{0D108BD9-81ED-4DB2-BD59-A6C34878D82A}">
                    <a16:rowId xmlns:a16="http://schemas.microsoft.com/office/drawing/2014/main" val="10005"/>
                  </a:ext>
                </a:extLst>
              </a:tr>
              <a:tr h="216000">
                <a:tc vMerge="1">
                  <a:txBody>
                    <a:bodyPr/>
                    <a:lstStyle/>
                    <a:p>
                      <a:endParaRPr lang="pt-PT"/>
                    </a:p>
                  </a:txBody>
                  <a:tcPr marL="90000" marR="90000">
                    <a:lnL>
                      <a:noFill/>
                    </a:lnL>
                    <a:lnR>
                      <a:noFill/>
                    </a:lnR>
                    <a:lnT>
                      <a:noFill/>
                    </a:lnT>
                    <a:lnB>
                      <a:noFill/>
                    </a:lnB>
                    <a:solidFill>
                      <a:srgbClr val="729FCF"/>
                    </a:solidFill>
                  </a:tcPr>
                </a:tc>
                <a:tc vMerge="1">
                  <a:txBody>
                    <a:bodyPr/>
                    <a:lstStyle/>
                    <a:p>
                      <a:endParaRPr lang="pt-PT"/>
                    </a:p>
                  </a:txBody>
                  <a:tcPr marL="90000" marR="90000">
                    <a:lnL>
                      <a:noFill/>
                    </a:lnL>
                    <a:lnR>
                      <a:noFill/>
                    </a:lnR>
                    <a:lnT>
                      <a:noFill/>
                    </a:lnT>
                    <a:lnB>
                      <a:noFill/>
                    </a:lnB>
                    <a:solidFill>
                      <a:srgbClr val="729FCF"/>
                    </a:solidFill>
                  </a:tcPr>
                </a:tc>
                <a:tc>
                  <a:txBody>
                    <a:bodyPr/>
                    <a:lstStyle/>
                    <a:p>
                      <a:pPr algn="r">
                        <a:lnSpc>
                          <a:spcPct val="100000"/>
                        </a:lnSpc>
                      </a:pPr>
                      <a:r>
                        <a:rPr lang="pt-PT" sz="1000" b="0" strike="noStrike" spc="-1">
                          <a:solidFill>
                            <a:srgbClr val="000000"/>
                          </a:solidFill>
                          <a:latin typeface="Arial Narrow"/>
                        </a:rPr>
                        <a:t>(24) Multiprocessors, ( 64) CUDA Cores/MP</a:t>
                      </a:r>
                      <a:endParaRPr lang="en-GB" sz="1000" b="0" strike="noStrike" spc="-1">
                        <a:latin typeface="Arial"/>
                      </a:endParaRPr>
                    </a:p>
                  </a:txBody>
                  <a:tcPr marL="36000" marR="36000" marT="0" marB="0" anchor="ctr">
                    <a:lnL w="6480">
                      <a:solidFill>
                        <a:srgbClr val="000000"/>
                      </a:solidFill>
                    </a:lnL>
                    <a:lnR w="6480">
                      <a:solidFill>
                        <a:srgbClr val="000000"/>
                      </a:solidFill>
                    </a:lnR>
                    <a:lnT>
                      <a:noFill/>
                    </a:lnT>
                    <a:lnB w="6480">
                      <a:solidFill>
                        <a:srgbClr val="000000"/>
                      </a:solidFill>
                    </a:lnB>
                    <a:noFill/>
                  </a:tcPr>
                </a:tc>
                <a:extLst>
                  <a:ext uri="{0D108BD9-81ED-4DB2-BD59-A6C34878D82A}">
                    <a16:rowId xmlns:a16="http://schemas.microsoft.com/office/drawing/2014/main" val="1000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Boost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1770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7"/>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Base Clock (GHz)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1500</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8"/>
                  </a:ext>
                </a:extLst>
              </a:tr>
              <a:tr h="244080">
                <a:tc rowSpan="14">
                  <a:txBody>
                    <a:bodyPr/>
                    <a:lstStyle/>
                    <a:p>
                      <a:pPr algn="ctr">
                        <a:lnSpc>
                          <a:spcPct val="100000"/>
                        </a:lnSpc>
                      </a:pPr>
                      <a:r>
                        <a:rPr lang="pt-PT" sz="1000" b="1" strike="noStrike" spc="-1" dirty="0" err="1">
                          <a:solidFill>
                            <a:srgbClr val="000000"/>
                          </a:solidFill>
                          <a:latin typeface="Arial Narrow"/>
                        </a:rPr>
                        <a:t>Memory</a:t>
                      </a:r>
                      <a:r>
                        <a:rPr lang="pt-PT" sz="1000" b="1" strike="noStrike" spc="-1" dirty="0">
                          <a:solidFill>
                            <a:srgbClr val="000000"/>
                          </a:solidFill>
                          <a:latin typeface="Arial Narrow"/>
                        </a:rPr>
                        <a:t> </a:t>
                      </a:r>
                      <a:r>
                        <a:rPr lang="pt-PT" sz="1000" b="1" strike="noStrike" spc="-1" dirty="0" err="1">
                          <a:solidFill>
                            <a:srgbClr val="000000"/>
                          </a:solidFill>
                          <a:latin typeface="Arial Narrow"/>
                        </a:rPr>
                        <a:t>Specs</a:t>
                      </a:r>
                      <a:r>
                        <a:rPr lang="pt-PT" sz="1000" b="1"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solidFill>
                      <a:srgbClr val="E2EFDA"/>
                    </a:solidFill>
                  </a:tcPr>
                </a:tc>
                <a:tc>
                  <a:txBody>
                    <a:bodyPr/>
                    <a:lstStyle/>
                    <a:p>
                      <a:pPr>
                        <a:lnSpc>
                          <a:spcPct val="100000"/>
                        </a:lnSpc>
                      </a:pPr>
                      <a:r>
                        <a:rPr lang="pt-PT" sz="1000" b="0" strike="noStrike" spc="-1">
                          <a:solidFill>
                            <a:srgbClr val="000000"/>
                          </a:solidFill>
                          <a:latin typeface="Arial Narrow"/>
                        </a:rPr>
                        <a:t>Tex L1 Cache   </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9"/>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L1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64 KB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0"/>
                  </a:ext>
                </a:extLst>
              </a:tr>
              <a:tr h="24408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L2 Cache</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1536 KB</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Standard Memory Config</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5945 MBytes (6233391104 bytes) GDDR6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2"/>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a:solidFill>
                            <a:srgbClr val="000000"/>
                          </a:solidFill>
                          <a:latin typeface="Arial Narrow"/>
                        </a:rPr>
                        <a:t>Memory Interface Width</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192-bit</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3"/>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amount of shared memory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49152 bytes</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4"/>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Total number of registers available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65536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5"/>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blocks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16</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6"/>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warps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32</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7"/>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threads per Block</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8"/>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Maximum number of resident threads per SM</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19"/>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a:solidFill>
                            <a:srgbClr val="000000"/>
                          </a:solidFill>
                          <a:latin typeface="Arial Narrow"/>
                        </a:rPr>
                        <a:t>Max dimension size of a thread block (x,y,z)</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(1024, 1024, 64)</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0"/>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en-US" sz="1000" b="0" strike="noStrike" spc="-1" dirty="0">
                          <a:solidFill>
                            <a:srgbClr val="000000"/>
                          </a:solidFill>
                          <a:latin typeface="Arial Narrow"/>
                        </a:rPr>
                        <a:t>Max dimension size of a grid size    (</a:t>
                      </a:r>
                      <a:r>
                        <a:rPr lang="en-US" sz="1000" b="0" strike="noStrike" spc="-1" dirty="0" err="1">
                          <a:solidFill>
                            <a:srgbClr val="000000"/>
                          </a:solidFill>
                          <a:latin typeface="Arial Narrow"/>
                        </a:rPr>
                        <a:t>x,y,z</a:t>
                      </a:r>
                      <a:r>
                        <a:rPr lang="en-US" sz="1000" b="0" strike="noStrike" spc="-1" dirty="0">
                          <a:solidFill>
                            <a:srgbClr val="000000"/>
                          </a:solidFill>
                          <a:latin typeface="Arial Narrow"/>
                        </a:rPr>
                        <a:t>)</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a:solidFill>
                            <a:srgbClr val="000000"/>
                          </a:solidFill>
                          <a:latin typeface="Arial Narrow"/>
                        </a:rPr>
                        <a:t>(2147483647, 65535, 65535)</a:t>
                      </a:r>
                      <a:endParaRPr lang="en-GB" sz="1000" b="0" strike="noStrike" spc="-1">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1"/>
                  </a:ext>
                </a:extLst>
              </a:tr>
              <a:tr h="216000">
                <a:tc vMerge="1">
                  <a:txBody>
                    <a:bodyPr/>
                    <a:lstStyle/>
                    <a:p>
                      <a:endParaRPr lang="pt-PT"/>
                    </a:p>
                  </a:txBody>
                  <a:tcPr marL="90000" marR="90000">
                    <a:lnL>
                      <a:noFill/>
                    </a:lnL>
                    <a:lnR>
                      <a:noFill/>
                    </a:lnR>
                    <a:lnT>
                      <a:noFill/>
                    </a:lnT>
                    <a:lnB>
                      <a:noFill/>
                    </a:lnB>
                    <a:solidFill>
                      <a:srgbClr val="729FCF"/>
                    </a:solidFill>
                  </a:tcPr>
                </a:tc>
                <a:tc>
                  <a:txBody>
                    <a:bodyPr/>
                    <a:lstStyle/>
                    <a:p>
                      <a:pPr>
                        <a:lnSpc>
                          <a:spcPct val="100000"/>
                        </a:lnSpc>
                      </a:pPr>
                      <a:r>
                        <a:rPr lang="pt-PT" sz="1000" b="0" strike="noStrike" spc="-1" dirty="0" err="1">
                          <a:solidFill>
                            <a:srgbClr val="000000"/>
                          </a:solidFill>
                          <a:latin typeface="Arial Narrow"/>
                        </a:rPr>
                        <a:t>Maximum</a:t>
                      </a:r>
                      <a:r>
                        <a:rPr lang="pt-PT" sz="1000" b="0" strike="noStrike" spc="-1" dirty="0">
                          <a:solidFill>
                            <a:srgbClr val="000000"/>
                          </a:solidFill>
                          <a:latin typeface="Arial Narrow"/>
                        </a:rPr>
                        <a:t> </a:t>
                      </a:r>
                      <a:r>
                        <a:rPr lang="pt-PT" sz="1000" b="0" strike="noStrike" spc="-1" dirty="0" err="1">
                          <a:solidFill>
                            <a:srgbClr val="000000"/>
                          </a:solidFill>
                          <a:latin typeface="Arial Narrow"/>
                        </a:rPr>
                        <a:t>memory</a:t>
                      </a:r>
                      <a:r>
                        <a:rPr lang="pt-PT" sz="1000" b="0" strike="noStrike" spc="-1" dirty="0">
                          <a:solidFill>
                            <a:srgbClr val="000000"/>
                          </a:solidFill>
                          <a:latin typeface="Arial Narrow"/>
                        </a:rPr>
                        <a:t> </a:t>
                      </a:r>
                      <a:r>
                        <a:rPr lang="pt-PT" sz="1000" b="0" strike="noStrike" spc="-1" dirty="0" err="1">
                          <a:solidFill>
                            <a:srgbClr val="000000"/>
                          </a:solidFill>
                          <a:latin typeface="Arial Narrow"/>
                        </a:rPr>
                        <a:t>pitch</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gn="r">
                        <a:lnSpc>
                          <a:spcPct val="100000"/>
                        </a:lnSpc>
                      </a:pPr>
                      <a:r>
                        <a:rPr lang="pt-PT" sz="1000" b="0" strike="noStrike" spc="-1" dirty="0">
                          <a:solidFill>
                            <a:srgbClr val="000000"/>
                          </a:solidFill>
                          <a:latin typeface="Arial Narrow"/>
                        </a:rPr>
                        <a:t>2147483647 bytes</a:t>
                      </a:r>
                      <a:endParaRPr lang="en-GB" sz="1000" b="0" strike="noStrike" spc="-1" dirty="0">
                        <a:latin typeface="Arial"/>
                      </a:endParaRPr>
                    </a:p>
                  </a:txBody>
                  <a:tcPr marL="36000" marR="36000" marT="0" marB="0" anchor="ct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22"/>
                  </a:ext>
                </a:extLst>
              </a:tr>
            </a:tbl>
          </a:graphicData>
        </a:graphic>
      </p:graphicFrame>
      <p:grpSp>
        <p:nvGrpSpPr>
          <p:cNvPr id="98" name="Agrupar 97"/>
          <p:cNvGrpSpPr/>
          <p:nvPr/>
        </p:nvGrpSpPr>
        <p:grpSpPr>
          <a:xfrm>
            <a:off x="8096000" y="6530960"/>
            <a:ext cx="4002840" cy="441000"/>
            <a:chOff x="8055360" y="6478920"/>
            <a:chExt cx="4002840" cy="441000"/>
          </a:xfrm>
        </p:grpSpPr>
        <p:sp>
          <p:nvSpPr>
            <p:cNvPr id="99" name="CaixaDeTexto 98"/>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0" name="CaixaDeTexto 99"/>
            <p:cNvSpPr txBox="1"/>
            <p:nvPr/>
          </p:nvSpPr>
          <p:spPr>
            <a:xfrm>
              <a:off x="11522880" y="6478920"/>
              <a:ext cx="535320" cy="313920"/>
            </a:xfrm>
            <a:prstGeom prst="rect">
              <a:avLst/>
            </a:prstGeom>
            <a:noFill/>
            <a:ln w="0">
              <a:noFill/>
            </a:ln>
          </p:spPr>
          <p:txBody>
            <a:bodyPr lIns="90000" tIns="45000" rIns="90000" bIns="45000" anchor="t">
              <a:noAutofit/>
            </a:bodyPr>
            <a:lstStyle/>
            <a:p>
              <a:fld id="{9498E69B-06B3-40F5-BBE1-85FE82550024}" type="slidenum">
                <a:rPr lang="en-GB" sz="1100" b="0" strike="noStrike" spc="-1" smtClean="0">
                  <a:latin typeface="Arial" panose="020B0604020202020204" pitchFamily="34" charset="0"/>
                  <a:cs typeface="Arial" panose="020B0604020202020204" pitchFamily="34" charset="0"/>
                </a:rPr>
                <a:t>2</a:t>
              </a:fld>
              <a:r>
                <a:rPr lang="en-GB" sz="1100" spc="-1" dirty="0">
                  <a:latin typeface="Arial" panose="020B0604020202020204" pitchFamily="34" charset="0"/>
                  <a:cs typeface="Arial" panose="020B0604020202020204" pitchFamily="34" charset="0"/>
                </a:rPr>
                <a:t>-</a:t>
              </a:r>
              <a:fld id="{DB2008B4-B119-4101-8815-FABDBD04CB37}"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1" name="CaixaDeTexto 100"/>
          <p:cNvSpPr txBox="1"/>
          <p:nvPr/>
        </p:nvSpPr>
        <p:spPr>
          <a:xfrm>
            <a:off x="1618200" y="358560"/>
            <a:ext cx="3454200" cy="541440"/>
          </a:xfrm>
          <a:prstGeom prst="rect">
            <a:avLst/>
          </a:prstGeom>
          <a:noFill/>
          <a:ln w="0">
            <a:noFill/>
          </a:ln>
        </p:spPr>
        <p:txBody>
          <a:bodyPr lIns="90000" tIns="45000" rIns="90000" bIns="45000" anchor="t">
            <a:noAutofit/>
          </a:bodyPr>
          <a:lstStyle/>
          <a:p>
            <a:pPr algn="ctr">
              <a:lnSpc>
                <a:spcPct val="100000"/>
              </a:lnSpc>
            </a:pPr>
            <a:r>
              <a:rPr lang="pt-PT" sz="1800" b="1" strike="noStrike" spc="-1">
                <a:solidFill>
                  <a:srgbClr val="000000"/>
                </a:solidFill>
                <a:latin typeface="Arial Narrow"/>
              </a:rPr>
              <a:t>NVIDIA Device: GeForce GTX 1660 Ti</a:t>
            </a:r>
            <a:endParaRPr lang="en-GB"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tângulo 1"/>
          <p:cNvSpPr/>
          <p:nvPr/>
        </p:nvSpPr>
        <p:spPr>
          <a:xfrm>
            <a:off x="6480000" y="482760"/>
            <a:ext cx="5249520" cy="161316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000" b="0" strike="noStrike" spc="-1">
                <a:solidFill>
                  <a:srgbClr val="000000"/>
                </a:solidFill>
                <a:latin typeface="Times New Roman"/>
                <a:ea typeface="DejaVu Sans"/>
              </a:rPr>
              <a:t>blockDimX = 1 &lt;&lt; 0;</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blockDimY = 1 &lt;&lt; 0;</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blockDimZ = 1 &lt;&lt; 0;</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gridDimX = 1 &lt;&lt; 10; 	//(2^10=1024)</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gridDimY = 1 &lt;&lt; 0;</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gridDimZ = 1 &lt;&lt; 0;</a:t>
            </a:r>
            <a:endParaRPr lang="en-GB" sz="1000" b="0" strike="noStrike" spc="-1">
              <a:latin typeface="Arial"/>
            </a:endParaRPr>
          </a:p>
          <a:p>
            <a:pPr>
              <a:lnSpc>
                <a:spcPct val="100000"/>
              </a:lnSpc>
            </a:pP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x = (unsigned int) threadIdx.x + (unsigned int) blockDim.x * (unsigned int) blockIdx.x;</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y = (unsigned int) threadIdx.y + (unsigned int) blockDim.y * (unsigned int) blockIdx.y;</a:t>
            </a:r>
            <a:endParaRPr lang="en-GB" sz="1000" b="0" strike="noStrike" spc="-1">
              <a:latin typeface="Arial"/>
            </a:endParaRPr>
          </a:p>
          <a:p>
            <a:pPr>
              <a:lnSpc>
                <a:spcPct val="100000"/>
              </a:lnSpc>
            </a:pPr>
            <a:r>
              <a:rPr lang="pt-PT" sz="1000" b="0" strike="noStrike" spc="-1">
                <a:solidFill>
                  <a:srgbClr val="000000"/>
                </a:solidFill>
                <a:latin typeface="Times New Roman"/>
                <a:ea typeface="DejaVu Sans"/>
              </a:rPr>
              <a:t>idx = (unsigned int) blockDim.x * (unsigned int) gridDim.x * y + x;</a:t>
            </a:r>
            <a:endParaRPr lang="en-GB" sz="1000" b="0" strike="noStrike" spc="-1">
              <a:latin typeface="Arial"/>
            </a:endParaRPr>
          </a:p>
        </p:txBody>
      </p:sp>
      <p:sp>
        <p:nvSpPr>
          <p:cNvPr id="103" name="CaixaDeTexto 2"/>
          <p:cNvSpPr/>
          <p:nvPr/>
        </p:nvSpPr>
        <p:spPr>
          <a:xfrm>
            <a:off x="6480000" y="180000"/>
            <a:ext cx="95184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TreadID</a:t>
            </a:r>
            <a:endParaRPr lang="en-GB" sz="1400" b="0" strike="noStrike" spc="-1">
              <a:latin typeface="Arial"/>
            </a:endParaRPr>
          </a:p>
        </p:txBody>
      </p:sp>
      <p:sp>
        <p:nvSpPr>
          <p:cNvPr id="104" name="Retângulo 4"/>
          <p:cNvSpPr/>
          <p:nvPr/>
        </p:nvSpPr>
        <p:spPr>
          <a:xfrm>
            <a:off x="326880" y="2615400"/>
            <a:ext cx="3633120" cy="206928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380880" algn="l"/>
                <a:tab pos="640080" algn="l"/>
              </a:tabLst>
            </a:pPr>
            <a:r>
              <a:rPr lang="pt-PT" sz="1000" b="0" strike="noStrike" spc="-1">
                <a:solidFill>
                  <a:srgbClr val="000000"/>
                </a:solidFill>
                <a:latin typeface="Times New Roman"/>
                <a:ea typeface="DejaVu Sans"/>
              </a:rPr>
              <a:t>data += length * idx; // adjust pointer to the array to be ordered</a:t>
            </a:r>
            <a:endParaRPr lang="en-GB" sz="1000" b="0" strike="noStrike" spc="-1">
              <a:latin typeface="Arial"/>
            </a:endParaRPr>
          </a:p>
          <a:p>
            <a:pPr>
              <a:lnSpc>
                <a:spcPct val="100000"/>
              </a:lnSpc>
              <a:tabLst>
                <a:tab pos="380880" algn="l"/>
                <a:tab pos="640080" algn="l"/>
              </a:tabLst>
            </a:pP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(data[j] &lt;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 tmp = data[j];</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 = data[j-1];</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data[j-1] = tmp;</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380880" algn="l"/>
                <a:tab pos="64008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05" name="CaixaDeTexto 5"/>
          <p:cNvSpPr/>
          <p:nvPr/>
        </p:nvSpPr>
        <p:spPr>
          <a:xfrm>
            <a:off x="299880" y="2312640"/>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Row Sorting algorithm</a:t>
            </a:r>
            <a:endParaRPr lang="en-GB" sz="1400" b="0" strike="noStrike" spc="-1">
              <a:latin typeface="Arial"/>
            </a:endParaRPr>
          </a:p>
        </p:txBody>
      </p:sp>
      <p:grpSp>
        <p:nvGrpSpPr>
          <p:cNvPr id="106" name="Agrupar 105"/>
          <p:cNvGrpSpPr/>
          <p:nvPr/>
        </p:nvGrpSpPr>
        <p:grpSpPr>
          <a:xfrm>
            <a:off x="8055360" y="6478920"/>
            <a:ext cx="4002840" cy="441000"/>
            <a:chOff x="8055360" y="6478920"/>
            <a:chExt cx="4002840" cy="441000"/>
          </a:xfrm>
        </p:grpSpPr>
        <p:sp>
          <p:nvSpPr>
            <p:cNvPr id="107" name="CaixaDeTexto 10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08" name="CaixaDeTexto 107"/>
            <p:cNvSpPr txBox="1"/>
            <p:nvPr/>
          </p:nvSpPr>
          <p:spPr>
            <a:xfrm>
              <a:off x="11522880" y="6478920"/>
              <a:ext cx="535320" cy="313920"/>
            </a:xfrm>
            <a:prstGeom prst="rect">
              <a:avLst/>
            </a:prstGeom>
            <a:noFill/>
            <a:ln w="0">
              <a:noFill/>
            </a:ln>
          </p:spPr>
          <p:txBody>
            <a:bodyPr lIns="90000" tIns="45000" rIns="90000" bIns="45000" anchor="t">
              <a:noAutofit/>
            </a:bodyPr>
            <a:lstStyle/>
            <a:p>
              <a:fld id="{1F8F36F6-ED0A-4D7A-AA40-B54A279D81F0}" type="slidenum">
                <a:rPr lang="en-GB" sz="1100" b="0" strike="noStrike" spc="-1" smtClean="0">
                  <a:latin typeface="Arial" panose="020B0604020202020204" pitchFamily="34" charset="0"/>
                  <a:cs typeface="Arial" panose="020B0604020202020204" pitchFamily="34" charset="0"/>
                </a:rPr>
                <a:t>3</a:t>
              </a:fld>
              <a:r>
                <a:rPr lang="en-GB" sz="1100" spc="-1" dirty="0">
                  <a:latin typeface="Arial" panose="020B0604020202020204" pitchFamily="34" charset="0"/>
                  <a:cs typeface="Arial" panose="020B0604020202020204" pitchFamily="34" charset="0"/>
                </a:rPr>
                <a:t>-</a:t>
              </a:r>
              <a:fld id="{D0DC537B-8C6C-4507-9F54-1296899A408B}"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sp>
        <p:nvSpPr>
          <p:cNvPr id="109" name="Retângulo 2"/>
          <p:cNvSpPr/>
          <p:nvPr/>
        </p:nvSpPr>
        <p:spPr>
          <a:xfrm>
            <a:off x="4286880" y="2642760"/>
            <a:ext cx="3633120" cy="2070000"/>
          </a:xfrm>
          <a:prstGeom prst="rect">
            <a:avLst/>
          </a:prstGeom>
          <a:solidFill>
            <a:srgbClr val="EEEEEE"/>
          </a:solidFill>
          <a:ln w="0">
            <a:solidFill>
              <a:srgbClr val="808080"/>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3560" algn="l"/>
                <a:tab pos="699120" algn="l"/>
              </a:tabLst>
            </a:pPr>
            <a:r>
              <a:rPr lang="pt-PT" sz="1000" b="0" strike="noStrike" spc="-1">
                <a:solidFill>
                  <a:srgbClr val="000000"/>
                </a:solidFill>
                <a:latin typeface="Times New Roman"/>
                <a:ea typeface="DejaVu Sans"/>
              </a:rPr>
              <a:t>data += idx; // adjust pointer to the array to be ordered</a:t>
            </a:r>
            <a:endParaRPr lang="en-GB" sz="1000" b="0" strike="noStrike" spc="-1">
              <a:latin typeface="Arial"/>
            </a:endParaRPr>
          </a:p>
          <a:p>
            <a:pPr>
              <a:lnSpc>
                <a:spcPct val="100000"/>
              </a:lnSpc>
              <a:tabLst>
                <a:tab pos="403560" algn="l"/>
                <a:tab pos="699120" algn="l"/>
              </a:tabLst>
            </a:pP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for (i = 0; i &lt; length - 1; i++)</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noSwap = true;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for (j = length - 1; j &gt; i; j--)</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(data[j*N_ARRAYS] &lt;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 tmp = data[j*N_ARRAYS];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data[j*N_ARRAYS] = data[(j-1)*N_ARRAYS];</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data[(j-1)*N_ARRAYS] = tmp;</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noSwap = false;</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if (noSwap) break;</a:t>
            </a:r>
            <a:endParaRPr lang="en-GB" sz="1000" b="0" strike="noStrike" spc="-1">
              <a:latin typeface="Arial"/>
            </a:endParaRPr>
          </a:p>
          <a:p>
            <a:pPr>
              <a:lnSpc>
                <a:spcPct val="100000"/>
              </a:lnSpc>
              <a:tabLst>
                <a:tab pos="403560" algn="l"/>
                <a:tab pos="699120" algn="l"/>
              </a:tabLst>
            </a:pPr>
            <a:r>
              <a:rPr lang="pt-PT" sz="1000" b="0" strike="noStrike" spc="-1">
                <a:solidFill>
                  <a:srgbClr val="000000"/>
                </a:solidFill>
                <a:latin typeface="Times New Roman"/>
                <a:ea typeface="DejaVu Sans"/>
              </a:rPr>
              <a:t>	}</a:t>
            </a:r>
            <a:endParaRPr lang="en-GB" sz="1000" b="0" strike="noStrike" spc="-1">
              <a:latin typeface="Arial"/>
            </a:endParaRPr>
          </a:p>
        </p:txBody>
      </p:sp>
      <p:sp>
        <p:nvSpPr>
          <p:cNvPr id="110" name="CaixaDeTexto 1"/>
          <p:cNvSpPr/>
          <p:nvPr/>
        </p:nvSpPr>
        <p:spPr>
          <a:xfrm>
            <a:off x="4259880" y="2340000"/>
            <a:ext cx="20401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pt-PT" sz="1400" b="0" strike="noStrike" spc="-1">
                <a:solidFill>
                  <a:srgbClr val="000000"/>
                </a:solidFill>
                <a:latin typeface="Calibri"/>
                <a:ea typeface="DejaVu Sans"/>
              </a:rPr>
              <a:t>Column Sorting algorithm</a:t>
            </a:r>
            <a:endParaRPr lang="en-GB" sz="1400" b="0" strike="noStrike" spc="-1">
              <a:latin typeface="Arial"/>
            </a:endParaRPr>
          </a:p>
        </p:txBody>
      </p:sp>
      <p:sp>
        <p:nvSpPr>
          <p:cNvPr id="111" name="CaixaDeTexto 110"/>
          <p:cNvSpPr txBox="1"/>
          <p:nvPr/>
        </p:nvSpPr>
        <p:spPr>
          <a:xfrm>
            <a:off x="360000" y="540000"/>
            <a:ext cx="5040000" cy="1266480"/>
          </a:xfrm>
          <a:prstGeom prst="rect">
            <a:avLst/>
          </a:prstGeom>
          <a:solidFill>
            <a:srgbClr val="EEEEEE"/>
          </a:solidFill>
          <a:ln w="6480">
            <a:solidFill>
              <a:srgbClr val="808080"/>
            </a:solidFill>
            <a:round/>
          </a:ln>
        </p:spPr>
        <p:txBody>
          <a:bodyPr lIns="93240" tIns="48240" rIns="93240" bIns="48240" anchor="t">
            <a:noAutofit/>
          </a:bodyPr>
          <a:lstStyle/>
          <a:p>
            <a:r>
              <a:rPr lang="en-GB" sz="1000" b="0" strike="noStrike" spc="-1">
                <a:latin typeface="Times New Roman"/>
              </a:rPr>
              <a:t>#ifndef ARRAY_LENGTH</a:t>
            </a:r>
          </a:p>
          <a:p>
            <a:pPr>
              <a:lnSpc>
                <a:spcPct val="100000"/>
              </a:lnSpc>
              <a:tabLst>
                <a:tab pos="2411640" algn="l"/>
              </a:tabLst>
            </a:pPr>
            <a:r>
              <a:rPr lang="en-GB" sz="1000" b="0" strike="noStrike" spc="-1">
                <a:latin typeface="Times New Roman"/>
                <a:ea typeface="Bitstream Vera Sans"/>
              </a:rPr>
              <a:t># define ARRAY_LENGTH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r>
              <a:rPr lang="en-GB" sz="1000" b="0" strike="noStrike" spc="-1">
                <a:latin typeface="Times New Roman"/>
              </a:rPr>
              <a:t>#ifndef N_ARRAYS</a:t>
            </a:r>
          </a:p>
          <a:p>
            <a:pPr>
              <a:lnSpc>
                <a:spcPct val="100000"/>
              </a:lnSpc>
              <a:tabLst>
                <a:tab pos="2411640" algn="l"/>
              </a:tabLst>
            </a:pPr>
            <a:r>
              <a:rPr lang="en-GB" sz="1000" b="0" strike="noStrike" spc="-1">
                <a:latin typeface="Times New Roman"/>
                <a:ea typeface="Bitstream Vera Sans"/>
              </a:rPr>
              <a:t># define N_ARRAYS  (1 &lt;&lt; 10)	</a:t>
            </a:r>
            <a:r>
              <a:rPr lang="pt-PT" sz="1000" b="0" strike="noStrike" spc="-1">
                <a:solidFill>
                  <a:srgbClr val="000000"/>
                </a:solidFill>
                <a:latin typeface="Times New Roman"/>
                <a:ea typeface="DejaVu Sans"/>
              </a:rPr>
              <a:t>//(2^10=1024)</a:t>
            </a:r>
            <a:endParaRPr lang="en-GB" sz="1000" b="0" strike="noStrike" spc="-1">
              <a:latin typeface="Times New Roman"/>
            </a:endParaRPr>
          </a:p>
          <a:p>
            <a:r>
              <a:rPr lang="en-GB" sz="1000" b="0" strike="noStrike" spc="-1">
                <a:latin typeface="Times New Roman"/>
              </a:rPr>
              <a:t>#endif</a:t>
            </a:r>
          </a:p>
          <a:p>
            <a:endParaRPr lang="en-GB" sz="1000" b="0" strike="noStrike" spc="-1">
              <a:latin typeface="Times New Roman"/>
            </a:endParaRPr>
          </a:p>
          <a:p>
            <a:r>
              <a:rPr lang="en-GB" sz="1000" b="0" strike="noStrike" spc="-1">
                <a:latin typeface="Times New Roman"/>
              </a:rPr>
              <a:t>data_size = (size_t) N_ARRAYS * (size_t) ARRAY_LENGTH * sizeof (unsigned int);</a:t>
            </a:r>
          </a:p>
        </p:txBody>
      </p:sp>
      <p:sp>
        <p:nvSpPr>
          <p:cNvPr id="112" name="CaixaDeTexto 111"/>
          <p:cNvSpPr txBox="1"/>
          <p:nvPr/>
        </p:nvSpPr>
        <p:spPr>
          <a:xfrm>
            <a:off x="360000" y="1881000"/>
            <a:ext cx="5401800" cy="431640"/>
          </a:xfrm>
          <a:prstGeom prst="rect">
            <a:avLst/>
          </a:prstGeom>
          <a:solidFill>
            <a:srgbClr val="FFFFFF"/>
          </a:solidFill>
          <a:ln w="0">
            <a:solidFill>
              <a:srgbClr val="000000"/>
            </a:solidFill>
          </a:ln>
        </p:spPr>
        <p:txBody>
          <a:bodyPr lIns="90000" tIns="45000" rIns="90000" bIns="45000" anchor="t">
            <a:noAutofit/>
          </a:bodyPr>
          <a:lstStyle/>
          <a:p>
            <a:r>
              <a:rPr lang="en-GB" sz="1200" b="0" strike="noStrike" spc="-1">
                <a:latin typeface="Arial"/>
              </a:rPr>
              <a:t>Data_size = 2¹⁰ * 2¹⁰ * 2² bytes = 2²² bytes = 4 194 304 bytes &lt;=&gt;</a:t>
            </a:r>
          </a:p>
          <a:p>
            <a:r>
              <a:rPr lang="en-GB" sz="1200" b="0" strike="noStrike" spc="-1">
                <a:latin typeface="Arial"/>
              </a:rPr>
              <a:t>	2²² * 2³ bits = 2²⁵ bits = 33 554 432 bits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Imagem 112"/>
          <p:cNvPicPr/>
          <p:nvPr/>
        </p:nvPicPr>
        <p:blipFill>
          <a:blip r:embed="rId2"/>
          <a:stretch/>
        </p:blipFill>
        <p:spPr>
          <a:xfrm>
            <a:off x="7875603" y="637610"/>
            <a:ext cx="4177800" cy="2651040"/>
          </a:xfrm>
          <a:prstGeom prst="rect">
            <a:avLst/>
          </a:prstGeom>
          <a:ln w="0">
            <a:noFill/>
          </a:ln>
        </p:spPr>
      </p:pic>
      <p:pic>
        <p:nvPicPr>
          <p:cNvPr id="116" name="Imagem 115"/>
          <p:cNvPicPr/>
          <p:nvPr/>
        </p:nvPicPr>
        <p:blipFill>
          <a:blip r:embed="rId3"/>
          <a:stretch/>
        </p:blipFill>
        <p:spPr>
          <a:xfrm>
            <a:off x="322560" y="3234240"/>
            <a:ext cx="5075640" cy="3424680"/>
          </a:xfrm>
          <a:prstGeom prst="rect">
            <a:avLst/>
          </a:prstGeom>
          <a:ln w="0">
            <a:noFill/>
          </a:ln>
        </p:spPr>
      </p:pic>
      <p:grpSp>
        <p:nvGrpSpPr>
          <p:cNvPr id="117" name="Agrupar 116"/>
          <p:cNvGrpSpPr/>
          <p:nvPr/>
        </p:nvGrpSpPr>
        <p:grpSpPr>
          <a:xfrm>
            <a:off x="8055360" y="6478920"/>
            <a:ext cx="4002840" cy="441000"/>
            <a:chOff x="8055360" y="6478920"/>
            <a:chExt cx="4002840" cy="441000"/>
          </a:xfrm>
        </p:grpSpPr>
        <p:sp>
          <p:nvSpPr>
            <p:cNvPr id="118" name="CaixaDeTexto 117"/>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19" name="CaixaDeTexto 118"/>
            <p:cNvSpPr txBox="1"/>
            <p:nvPr/>
          </p:nvSpPr>
          <p:spPr>
            <a:xfrm>
              <a:off x="11522880" y="6478920"/>
              <a:ext cx="535320" cy="313920"/>
            </a:xfrm>
            <a:prstGeom prst="rect">
              <a:avLst/>
            </a:prstGeom>
            <a:noFill/>
            <a:ln w="0">
              <a:noFill/>
            </a:ln>
          </p:spPr>
          <p:txBody>
            <a:bodyPr lIns="90000" tIns="45000" rIns="90000" bIns="45000" anchor="t">
              <a:noAutofit/>
            </a:bodyPr>
            <a:lstStyle/>
            <a:p>
              <a:fld id="{49B20383-2D06-45D9-8745-79234EB4BD7B}" type="slidenum">
                <a:rPr lang="en-GB" sz="1100" b="0" strike="noStrike" spc="-1" smtClean="0">
                  <a:latin typeface="Arial" panose="020B0604020202020204" pitchFamily="34" charset="0"/>
                  <a:cs typeface="Arial" panose="020B0604020202020204" pitchFamily="34" charset="0"/>
                </a:rPr>
                <a:t>4</a:t>
              </a:fld>
              <a:r>
                <a:rPr lang="en-GB" sz="1100" b="0" strike="noStrike" spc="-1" dirty="0">
                  <a:latin typeface="Arial" panose="020B0604020202020204" pitchFamily="34" charset="0"/>
                  <a:cs typeface="Arial" panose="020B0604020202020204" pitchFamily="34" charset="0"/>
                </a:rPr>
                <a:t>-</a:t>
              </a:r>
              <a:fld id="{94BF23BC-D832-4084-92AE-7DD6B7DE495F}" type="slidecount">
                <a:rPr lang="en-GB" sz="1100" b="0" strike="noStrike" spc="-1" smtClean="0">
                  <a:latin typeface="Arial" panose="020B0604020202020204" pitchFamily="34" charset="0"/>
                  <a:cs typeface="Arial" panose="020B0604020202020204" pitchFamily="34" charset="0"/>
                </a:rPr>
                <a:t>7</a:t>
              </a:fld>
              <a:endParaRPr lang="en-GB" sz="1200" b="0" strike="noStrike" spc="-1" dirty="0">
                <a:latin typeface="Arial" panose="020B0604020202020204" pitchFamily="34" charset="0"/>
                <a:cs typeface="Arial" panose="020B0604020202020204" pitchFamily="34" charset="0"/>
              </a:endParaRPr>
            </a:p>
          </p:txBody>
        </p:sp>
      </p:grpSp>
      <p:pic>
        <p:nvPicPr>
          <p:cNvPr id="120" name="Imagem 119"/>
          <p:cNvPicPr/>
          <p:nvPr/>
        </p:nvPicPr>
        <p:blipFill>
          <a:blip r:embed="rId4"/>
          <a:stretch/>
        </p:blipFill>
        <p:spPr>
          <a:xfrm>
            <a:off x="431703" y="652462"/>
            <a:ext cx="7334757" cy="2581778"/>
          </a:xfrm>
          <a:prstGeom prst="rect">
            <a:avLst/>
          </a:prstGeom>
          <a:ln w="0">
            <a:noFill/>
          </a:ln>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664D9A59-86AB-A5FE-4BE9-7D8113989A87}"/>
                  </a:ext>
                </a:extLst>
              </p:cNvPr>
              <p:cNvSpPr txBox="1"/>
              <p:nvPr/>
            </p:nvSpPr>
            <p:spPr>
              <a:xfrm>
                <a:off x="5960428" y="3343060"/>
                <a:ext cx="6097772" cy="710516"/>
              </a:xfrm>
              <a:prstGeom prst="rect">
                <a:avLst/>
              </a:prstGeom>
              <a:noFill/>
            </p:spPr>
            <p:txBody>
              <a:bodyPr wrap="square">
                <a:spAutoFit/>
              </a:bodyPr>
              <a:lstStyle/>
              <a:p>
                <a:r>
                  <a:rPr lang="en-US" sz="1400" dirty="0">
                    <a:effectLst/>
                    <a:latin typeface="Arial" panose="020B0604020202020204" pitchFamily="34" charset="0"/>
                    <a:cs typeface="Arial" panose="020B0604020202020204" pitchFamily="34" charset="0"/>
                  </a:rPr>
                  <a:t>The average relative speedup execution time for the CPU and the best GPU configuration is </a:t>
                </a:r>
                <a14:m>
                  <m:oMath xmlns:m="http://schemas.openxmlformats.org/officeDocument/2006/math">
                    <m:r>
                      <a:rPr lang="pt-PT" sz="1600" b="0" i="1" smtClean="0">
                        <a:effectLst/>
                        <a:latin typeface="Cambria Math" panose="02040503050406030204" pitchFamily="18" charset="0"/>
                        <a:cs typeface="Arial" panose="020B0604020202020204" pitchFamily="34" charset="0"/>
                      </a:rPr>
                      <m:t>𝑆</m:t>
                    </m:r>
                    <m:r>
                      <a:rPr lang="pt-PT" sz="1600" b="0" i="1" smtClean="0">
                        <a:effectLst/>
                        <a:latin typeface="Cambria Math" panose="02040503050406030204" pitchFamily="18" charset="0"/>
                        <a:cs typeface="Arial" panose="020B0604020202020204" pitchFamily="34" charset="0"/>
                      </a:rPr>
                      <m:t>=</m:t>
                    </m:r>
                    <m:f>
                      <m:fPr>
                        <m:ctrlPr>
                          <a:rPr lang="pt-PT" sz="1600" b="0" i="1" smtClean="0">
                            <a:effectLst/>
                            <a:latin typeface="Cambria Math" panose="02040503050406030204" pitchFamily="18" charset="0"/>
                            <a:cs typeface="Arial" panose="020B0604020202020204" pitchFamily="34" charset="0"/>
                          </a:rPr>
                        </m:ctrlPr>
                      </m:fPr>
                      <m:num>
                        <m:sSup>
                          <m:sSupPr>
                            <m:ctrlPr>
                              <a:rPr lang="pt-PT" sz="1600" b="0" i="1" smtClean="0">
                                <a:effectLst/>
                                <a:latin typeface="Cambria Math" panose="02040503050406030204" pitchFamily="18" charset="0"/>
                                <a:cs typeface="Arial" panose="020B0604020202020204" pitchFamily="34" charset="0"/>
                              </a:rPr>
                            </m:ctrlPr>
                          </m:sSupPr>
                          <m:e>
                            <m:r>
                              <a:rPr lang="pt-PT" sz="1600" b="0" i="1" smtClean="0">
                                <a:effectLst/>
                                <a:latin typeface="Cambria Math" panose="02040503050406030204" pitchFamily="18" charset="0"/>
                                <a:cs typeface="Arial" panose="020B0604020202020204" pitchFamily="34" charset="0"/>
                              </a:rPr>
                              <m:t>8,91</m:t>
                            </m:r>
                            <m:r>
                              <a:rPr lang="pt-PT" sz="1600" b="0" i="1" smtClean="0">
                                <a:effectLst/>
                                <a:latin typeface="Cambria Math" panose="02040503050406030204" pitchFamily="18" charset="0"/>
                                <a:cs typeface="Arial" panose="020B0604020202020204" pitchFamily="34" charset="0"/>
                              </a:rPr>
                              <m:t>𝑥</m:t>
                            </m:r>
                            <m:r>
                              <a:rPr lang="pt-PT" sz="1600" b="0" i="1" smtClean="0">
                                <a:effectLst/>
                                <a:latin typeface="Cambria Math" panose="02040503050406030204" pitchFamily="18" charset="0"/>
                                <a:cs typeface="Arial" panose="020B0604020202020204" pitchFamily="34" charset="0"/>
                              </a:rPr>
                              <m:t>10</m:t>
                            </m:r>
                          </m:e>
                          <m:sup>
                            <m:r>
                              <a:rPr lang="pt-PT" sz="1600" b="0" i="1" smtClean="0">
                                <a:effectLst/>
                                <a:latin typeface="Cambria Math" panose="02040503050406030204" pitchFamily="18" charset="0"/>
                                <a:cs typeface="Arial" panose="020B0604020202020204" pitchFamily="34" charset="0"/>
                              </a:rPr>
                              <m:t>0</m:t>
                            </m:r>
                          </m:sup>
                        </m:sSup>
                      </m:num>
                      <m:den>
                        <m:sSup>
                          <m:sSupPr>
                            <m:ctrlPr>
                              <a:rPr lang="pt-PT" sz="1600" b="0" i="1" smtClean="0">
                                <a:effectLst/>
                                <a:latin typeface="Cambria Math" panose="02040503050406030204" pitchFamily="18" charset="0"/>
                                <a:cs typeface="Arial" panose="020B0604020202020204" pitchFamily="34" charset="0"/>
                              </a:rPr>
                            </m:ctrlPr>
                          </m:sSupPr>
                          <m:e>
                            <m:r>
                              <a:rPr lang="pt-PT" sz="1600" b="0" i="1" smtClean="0">
                                <a:effectLst/>
                                <a:latin typeface="Cambria Math" panose="02040503050406030204" pitchFamily="18" charset="0"/>
                                <a:cs typeface="Arial" panose="020B0604020202020204" pitchFamily="34" charset="0"/>
                              </a:rPr>
                              <m:t>1,43</m:t>
                            </m:r>
                            <m:r>
                              <a:rPr lang="pt-PT" sz="1600" b="0" i="1" smtClean="0">
                                <a:effectLst/>
                                <a:latin typeface="Cambria Math" panose="02040503050406030204" pitchFamily="18" charset="0"/>
                                <a:cs typeface="Arial" panose="020B0604020202020204" pitchFamily="34" charset="0"/>
                              </a:rPr>
                              <m:t>𝑥</m:t>
                            </m:r>
                            <m:r>
                              <a:rPr lang="pt-PT" sz="1600" b="0" i="1" smtClean="0">
                                <a:effectLst/>
                                <a:latin typeface="Cambria Math" panose="02040503050406030204" pitchFamily="18" charset="0"/>
                                <a:cs typeface="Arial" panose="020B0604020202020204" pitchFamily="34" charset="0"/>
                              </a:rPr>
                              <m:t>10</m:t>
                            </m:r>
                          </m:e>
                          <m:sup>
                            <m:r>
                              <a:rPr lang="pt-PT" sz="1600" b="0" i="1" smtClean="0">
                                <a:effectLst/>
                                <a:latin typeface="Cambria Math" panose="02040503050406030204" pitchFamily="18" charset="0"/>
                                <a:cs typeface="Arial" panose="020B0604020202020204" pitchFamily="34" charset="0"/>
                              </a:rPr>
                              <m:t>−1</m:t>
                            </m:r>
                          </m:sup>
                        </m:sSup>
                      </m:den>
                    </m:f>
                  </m:oMath>
                </a14:m>
                <a:r>
                  <a:rPr lang="pt-PT" sz="1600" dirty="0">
                    <a:latin typeface="Arial" panose="020B0604020202020204" pitchFamily="34" charset="0"/>
                    <a:cs typeface="Arial" panose="020B0604020202020204" pitchFamily="34" charset="0"/>
                  </a:rPr>
                  <a:t> </a:t>
                </a:r>
                <a:r>
                  <a:rPr lang="pt-PT" sz="1400" dirty="0">
                    <a:latin typeface="Arial" panose="020B0604020202020204" pitchFamily="34" charset="0"/>
                    <a:cs typeface="Arial" panose="020B0604020202020204" pitchFamily="34" charset="0"/>
                  </a:rPr>
                  <a:t>= 62,30 </a:t>
                </a:r>
                <a:r>
                  <a:rPr lang="pt-PT" sz="1400" dirty="0">
                    <a:latin typeface="Arial" panose="020B0604020202020204" pitchFamily="34" charset="0"/>
                    <a:cs typeface="Arial" panose="020B0604020202020204" pitchFamily="34" charset="0"/>
                    <a:sym typeface="Wingdings" panose="05000000000000000000" pitchFamily="2" charset="2"/>
                  </a:rPr>
                  <a:t> 6.230%</a:t>
                </a:r>
                <a:endParaRPr lang="pt-PT" sz="1400" dirty="0">
                  <a:latin typeface="Arial" panose="020B0604020202020204" pitchFamily="34" charset="0"/>
                  <a:cs typeface="Arial" panose="020B0604020202020204" pitchFamily="34" charset="0"/>
                </a:endParaRPr>
              </a:p>
            </p:txBody>
          </p:sp>
        </mc:Choice>
        <mc:Fallback>
          <p:sp>
            <p:nvSpPr>
              <p:cNvPr id="5" name="CaixaDeTexto 4">
                <a:extLst>
                  <a:ext uri="{FF2B5EF4-FFF2-40B4-BE49-F238E27FC236}">
                    <a16:creationId xmlns:a16="http://schemas.microsoft.com/office/drawing/2014/main" id="{664D9A59-86AB-A5FE-4BE9-7D8113989A87}"/>
                  </a:ext>
                </a:extLst>
              </p:cNvPr>
              <p:cNvSpPr txBox="1">
                <a:spLocks noRot="1" noChangeAspect="1" noMove="1" noResize="1" noEditPoints="1" noAdjustHandles="1" noChangeArrowheads="1" noChangeShapeType="1" noTextEdit="1"/>
              </p:cNvSpPr>
              <p:nvPr/>
            </p:nvSpPr>
            <p:spPr>
              <a:xfrm>
                <a:off x="5960428" y="3343060"/>
                <a:ext cx="6097772" cy="710516"/>
              </a:xfrm>
              <a:prstGeom prst="rect">
                <a:avLst/>
              </a:prstGeom>
              <a:blipFill>
                <a:blip r:embed="rId5"/>
                <a:stretch>
                  <a:fillRect l="-300" t="-855"/>
                </a:stretch>
              </a:blipFill>
            </p:spPr>
            <p:txBody>
              <a:bodyPr/>
              <a:lstStyle/>
              <a:p>
                <a:r>
                  <a:rPr lang="pt-P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Agrupar 122"/>
          <p:cNvGrpSpPr/>
          <p:nvPr/>
        </p:nvGrpSpPr>
        <p:grpSpPr>
          <a:xfrm>
            <a:off x="8055360" y="6478920"/>
            <a:ext cx="4002840" cy="441000"/>
            <a:chOff x="8055360" y="6478920"/>
            <a:chExt cx="4002840" cy="441000"/>
          </a:xfrm>
        </p:grpSpPr>
        <p:sp>
          <p:nvSpPr>
            <p:cNvPr id="124" name="CaixaDeTexto 123"/>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5" name="CaixaDeTexto 124"/>
            <p:cNvSpPr txBox="1"/>
            <p:nvPr/>
          </p:nvSpPr>
          <p:spPr>
            <a:xfrm>
              <a:off x="11522880" y="6478920"/>
              <a:ext cx="535320" cy="313920"/>
            </a:xfrm>
            <a:prstGeom prst="rect">
              <a:avLst/>
            </a:prstGeom>
            <a:noFill/>
            <a:ln w="0">
              <a:noFill/>
            </a:ln>
          </p:spPr>
          <p:txBody>
            <a:bodyPr lIns="90000" tIns="45000" rIns="90000" bIns="45000" anchor="t">
              <a:noAutofit/>
            </a:bodyPr>
            <a:lstStyle/>
            <a:p>
              <a:fld id="{B13C7FB5-B82E-4B89-B6FD-25B2E0C983D0}" type="slidenum">
                <a:rPr lang="en-GB" sz="1100" b="0" strike="noStrike" spc="-1" smtClean="0">
                  <a:latin typeface="Arial" panose="020B0604020202020204" pitchFamily="34" charset="0"/>
                  <a:cs typeface="Arial" panose="020B0604020202020204" pitchFamily="34" charset="0"/>
                </a:rPr>
                <a:t>5</a:t>
              </a:fld>
              <a:r>
                <a:rPr lang="en-GB" sz="1100" spc="-1" dirty="0">
                  <a:latin typeface="Arial" panose="020B0604020202020204" pitchFamily="34" charset="0"/>
                  <a:cs typeface="Arial" panose="020B0604020202020204" pitchFamily="34" charset="0"/>
                </a:rPr>
                <a:t>-</a:t>
              </a:r>
              <a:fld id="{9E361C03-45D1-431B-BE2F-43A81EF52E6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2" name="Imagem 1">
            <a:extLst>
              <a:ext uri="{FF2B5EF4-FFF2-40B4-BE49-F238E27FC236}">
                <a16:creationId xmlns:a16="http://schemas.microsoft.com/office/drawing/2014/main" id="{12E4586A-E53B-E3D0-B9AF-09B3701470EB}"/>
              </a:ext>
            </a:extLst>
          </p:cNvPr>
          <p:cNvPicPr/>
          <p:nvPr/>
        </p:nvPicPr>
        <p:blipFill>
          <a:blip r:embed="rId2"/>
          <a:stretch/>
        </p:blipFill>
        <p:spPr>
          <a:xfrm>
            <a:off x="7368823" y="3166426"/>
            <a:ext cx="2998800" cy="2031840"/>
          </a:xfrm>
          <a:prstGeom prst="rect">
            <a:avLst/>
          </a:prstGeom>
          <a:ln w="0">
            <a:noFill/>
          </a:ln>
        </p:spPr>
      </p:pic>
      <p:pic>
        <p:nvPicPr>
          <p:cNvPr id="3" name="Imagem 2">
            <a:extLst>
              <a:ext uri="{FF2B5EF4-FFF2-40B4-BE49-F238E27FC236}">
                <a16:creationId xmlns:a16="http://schemas.microsoft.com/office/drawing/2014/main" id="{894F7FB4-B933-156B-B518-7815C48728C8}"/>
              </a:ext>
            </a:extLst>
          </p:cNvPr>
          <p:cNvPicPr/>
          <p:nvPr/>
        </p:nvPicPr>
        <p:blipFill>
          <a:blip r:embed="rId3"/>
          <a:stretch/>
        </p:blipFill>
        <p:spPr>
          <a:xfrm>
            <a:off x="7428763" y="579914"/>
            <a:ext cx="2878920" cy="2159640"/>
          </a:xfrm>
          <a:prstGeom prst="rect">
            <a:avLst/>
          </a:prstGeom>
          <a:ln w="0">
            <a:noFill/>
          </a:ln>
        </p:spPr>
      </p:pic>
      <p:pic>
        <p:nvPicPr>
          <p:cNvPr id="5" name="Imagem 4">
            <a:extLst>
              <a:ext uri="{FF2B5EF4-FFF2-40B4-BE49-F238E27FC236}">
                <a16:creationId xmlns:a16="http://schemas.microsoft.com/office/drawing/2014/main" id="{A6C800AD-6F97-73ED-FC6B-03C6A18D39E7}"/>
              </a:ext>
            </a:extLst>
          </p:cNvPr>
          <p:cNvPicPr>
            <a:picLocks noChangeAspect="1"/>
          </p:cNvPicPr>
          <p:nvPr/>
        </p:nvPicPr>
        <p:blipFill>
          <a:blip r:embed="rId4"/>
          <a:stretch>
            <a:fillRect/>
          </a:stretch>
        </p:blipFill>
        <p:spPr>
          <a:xfrm>
            <a:off x="670441" y="1006426"/>
            <a:ext cx="6045200" cy="1441450"/>
          </a:xfrm>
          <a:prstGeom prst="rect">
            <a:avLst/>
          </a:prstGeom>
        </p:spPr>
      </p:pic>
      <p:pic>
        <p:nvPicPr>
          <p:cNvPr id="7" name="Imagem 6">
            <a:extLst>
              <a:ext uri="{FF2B5EF4-FFF2-40B4-BE49-F238E27FC236}">
                <a16:creationId xmlns:a16="http://schemas.microsoft.com/office/drawing/2014/main" id="{3E9A9559-981C-49A3-93D2-F4FE632F3BA4}"/>
              </a:ext>
            </a:extLst>
          </p:cNvPr>
          <p:cNvPicPr>
            <a:picLocks noChangeAspect="1"/>
          </p:cNvPicPr>
          <p:nvPr/>
        </p:nvPicPr>
        <p:blipFill>
          <a:blip r:embed="rId5"/>
          <a:stretch>
            <a:fillRect/>
          </a:stretch>
        </p:blipFill>
        <p:spPr>
          <a:xfrm>
            <a:off x="670441" y="3569512"/>
            <a:ext cx="6045200" cy="1441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Agrupar 125"/>
          <p:cNvGrpSpPr/>
          <p:nvPr/>
        </p:nvGrpSpPr>
        <p:grpSpPr>
          <a:xfrm>
            <a:off x="8055360" y="6478920"/>
            <a:ext cx="4002840" cy="441000"/>
            <a:chOff x="8055360" y="6478920"/>
            <a:chExt cx="4002840" cy="441000"/>
          </a:xfrm>
        </p:grpSpPr>
        <p:sp>
          <p:nvSpPr>
            <p:cNvPr id="127" name="CaixaDeTexto 126"/>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28" name="CaixaDeTexto 127"/>
            <p:cNvSpPr txBox="1"/>
            <p:nvPr/>
          </p:nvSpPr>
          <p:spPr>
            <a:xfrm>
              <a:off x="11522880" y="6478920"/>
              <a:ext cx="535320" cy="313920"/>
            </a:xfrm>
            <a:prstGeom prst="rect">
              <a:avLst/>
            </a:prstGeom>
            <a:noFill/>
            <a:ln w="0">
              <a:noFill/>
            </a:ln>
          </p:spPr>
          <p:txBody>
            <a:bodyPr lIns="90000" tIns="45000" rIns="90000" bIns="45000" anchor="t">
              <a:noAutofit/>
            </a:bodyPr>
            <a:lstStyle/>
            <a:p>
              <a:fld id="{3DEC562B-7F79-46AE-9DC9-1F2FFB7A48BD}" type="slidenum">
                <a:rPr lang="en-GB" sz="1100" b="0" strike="noStrike" spc="-1" smtClean="0">
                  <a:latin typeface="Arial" panose="020B0604020202020204" pitchFamily="34" charset="0"/>
                  <a:cs typeface="Arial" panose="020B0604020202020204" pitchFamily="34" charset="0"/>
                </a:rPr>
                <a:t>6</a:t>
              </a:fld>
              <a:r>
                <a:rPr lang="en-GB" sz="1100" spc="-1" dirty="0">
                  <a:latin typeface="Arial" panose="020B0604020202020204" pitchFamily="34" charset="0"/>
                  <a:cs typeface="Arial" panose="020B0604020202020204" pitchFamily="34" charset="0"/>
                </a:rPr>
                <a:t>-</a:t>
              </a:r>
              <a:fld id="{5A5DC6CA-5724-4EF4-85CB-30A7CFC57698}"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pic>
        <p:nvPicPr>
          <p:cNvPr id="122" name="Imagem 121">
            <a:extLst>
              <a:ext uri="{FF2B5EF4-FFF2-40B4-BE49-F238E27FC236}">
                <a16:creationId xmlns:a16="http://schemas.microsoft.com/office/drawing/2014/main" id="{34EA2D13-DB3B-494D-29E8-92284CC4A0AC}"/>
              </a:ext>
            </a:extLst>
          </p:cNvPr>
          <p:cNvPicPr>
            <a:picLocks noChangeAspect="1"/>
          </p:cNvPicPr>
          <p:nvPr/>
        </p:nvPicPr>
        <p:blipFill>
          <a:blip r:embed="rId2"/>
          <a:stretch>
            <a:fillRect/>
          </a:stretch>
        </p:blipFill>
        <p:spPr>
          <a:xfrm>
            <a:off x="1138146" y="597820"/>
            <a:ext cx="2077181" cy="5108218"/>
          </a:xfrm>
          <a:prstGeom prst="rect">
            <a:avLst/>
          </a:prstGeom>
        </p:spPr>
      </p:pic>
      <p:cxnSp>
        <p:nvCxnSpPr>
          <p:cNvPr id="24" name="Conexão reta unidirecional 23">
            <a:extLst>
              <a:ext uri="{FF2B5EF4-FFF2-40B4-BE49-F238E27FC236}">
                <a16:creationId xmlns:a16="http://schemas.microsoft.com/office/drawing/2014/main" id="{70E6A709-B44B-203B-FC34-B8B43574D7BA}"/>
              </a:ext>
            </a:extLst>
          </p:cNvPr>
          <p:cNvCxnSpPr/>
          <p:nvPr/>
        </p:nvCxnSpPr>
        <p:spPr>
          <a:xfrm>
            <a:off x="3547533" y="597820"/>
            <a:ext cx="0" cy="5108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Agrupar 36">
            <a:extLst>
              <a:ext uri="{FF2B5EF4-FFF2-40B4-BE49-F238E27FC236}">
                <a16:creationId xmlns:a16="http://schemas.microsoft.com/office/drawing/2014/main" id="{D465570C-E98B-2A0C-FA5F-17F7556C5B79}"/>
              </a:ext>
            </a:extLst>
          </p:cNvPr>
          <p:cNvGrpSpPr/>
          <p:nvPr/>
        </p:nvGrpSpPr>
        <p:grpSpPr>
          <a:xfrm>
            <a:off x="193040" y="553350"/>
            <a:ext cx="3156328" cy="5184021"/>
            <a:chOff x="193040" y="553350"/>
            <a:chExt cx="3156328" cy="5184021"/>
          </a:xfrm>
        </p:grpSpPr>
        <p:grpSp>
          <p:nvGrpSpPr>
            <p:cNvPr id="34" name="Agrupar 33">
              <a:extLst>
                <a:ext uri="{FF2B5EF4-FFF2-40B4-BE49-F238E27FC236}">
                  <a16:creationId xmlns:a16="http://schemas.microsoft.com/office/drawing/2014/main" id="{413BC12B-7736-F27E-3217-02575F87470C}"/>
                </a:ext>
              </a:extLst>
            </p:cNvPr>
            <p:cNvGrpSpPr/>
            <p:nvPr/>
          </p:nvGrpSpPr>
          <p:grpSpPr>
            <a:xfrm>
              <a:off x="363082" y="553350"/>
              <a:ext cx="2986286" cy="4856850"/>
              <a:chOff x="363082" y="553350"/>
              <a:chExt cx="2986286" cy="4856850"/>
            </a:xfrm>
          </p:grpSpPr>
          <p:sp>
            <p:nvSpPr>
              <p:cNvPr id="29" name="Retângulo 28">
                <a:extLst>
                  <a:ext uri="{FF2B5EF4-FFF2-40B4-BE49-F238E27FC236}">
                    <a16:creationId xmlns:a16="http://schemas.microsoft.com/office/drawing/2014/main" id="{4A7D6D07-7C06-243F-CFA3-30DB4F9324E7}"/>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3" name="Agrupar 32">
                <a:extLst>
                  <a:ext uri="{FF2B5EF4-FFF2-40B4-BE49-F238E27FC236}">
                    <a16:creationId xmlns:a16="http://schemas.microsoft.com/office/drawing/2014/main" id="{4D94B8B5-9CCF-CB29-C1B0-B2535B4B34F4}"/>
                  </a:ext>
                </a:extLst>
              </p:cNvPr>
              <p:cNvGrpSpPr/>
              <p:nvPr/>
            </p:nvGrpSpPr>
            <p:grpSpPr>
              <a:xfrm>
                <a:off x="363082" y="553350"/>
                <a:ext cx="2986286" cy="3777054"/>
                <a:chOff x="363082" y="553350"/>
                <a:chExt cx="2986286" cy="3777054"/>
              </a:xfrm>
            </p:grpSpPr>
            <p:sp>
              <p:nvSpPr>
                <p:cNvPr id="27" name="Retângulo 26">
                  <a:extLst>
                    <a:ext uri="{FF2B5EF4-FFF2-40B4-BE49-F238E27FC236}">
                      <a16:creationId xmlns:a16="http://schemas.microsoft.com/office/drawing/2014/main" id="{DB1F8082-E615-6305-2C53-10FE4F5C5A51}"/>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tângulo 27">
                  <a:extLst>
                    <a:ext uri="{FF2B5EF4-FFF2-40B4-BE49-F238E27FC236}">
                      <a16:creationId xmlns:a16="http://schemas.microsoft.com/office/drawing/2014/main" id="{2E181DCC-F1D3-8DC9-66AC-E193353295AF}"/>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CaixaDeTexto 29">
                  <a:extLst>
                    <a:ext uri="{FF2B5EF4-FFF2-40B4-BE49-F238E27FC236}">
                      <a16:creationId xmlns:a16="http://schemas.microsoft.com/office/drawing/2014/main" id="{C3729CCA-39A0-B2F2-10EB-031897E2F718}"/>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31" name="CaixaDeTexto 30">
                  <a:extLst>
                    <a:ext uri="{FF2B5EF4-FFF2-40B4-BE49-F238E27FC236}">
                      <a16:creationId xmlns:a16="http://schemas.microsoft.com/office/drawing/2014/main" id="{739D2DE8-EB11-597E-B7E6-C0F834CF7085}"/>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32" name="CaixaDeTexto 31">
                  <a:extLst>
                    <a:ext uri="{FF2B5EF4-FFF2-40B4-BE49-F238E27FC236}">
                      <a16:creationId xmlns:a16="http://schemas.microsoft.com/office/drawing/2014/main" id="{2E5E5851-1606-DE91-40A6-B7F889106FD5}"/>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sp>
          <p:nvSpPr>
            <p:cNvPr id="35" name="Retângulo 34">
              <a:extLst>
                <a:ext uri="{FF2B5EF4-FFF2-40B4-BE49-F238E27FC236}">
                  <a16:creationId xmlns:a16="http://schemas.microsoft.com/office/drawing/2014/main" id="{E5EAD3F4-3794-EBCD-458E-5F9BDB73C5B1}"/>
                </a:ext>
              </a:extLst>
            </p:cNvPr>
            <p:cNvSpPr/>
            <p:nvPr/>
          </p:nvSpPr>
          <p:spPr>
            <a:xfrm>
              <a:off x="1004104" y="5441532"/>
              <a:ext cx="2345264" cy="295839"/>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CaixaDeTexto 35">
              <a:extLst>
                <a:ext uri="{FF2B5EF4-FFF2-40B4-BE49-F238E27FC236}">
                  <a16:creationId xmlns:a16="http://schemas.microsoft.com/office/drawing/2014/main" id="{32F08094-326D-EC23-2CD4-4AA3748474BE}"/>
                </a:ext>
              </a:extLst>
            </p:cNvPr>
            <p:cNvSpPr txBox="1"/>
            <p:nvPr/>
          </p:nvSpPr>
          <p:spPr>
            <a:xfrm>
              <a:off x="193040" y="5450951"/>
              <a:ext cx="1015145" cy="276999"/>
            </a:xfrm>
            <a:prstGeom prst="rect">
              <a:avLst/>
            </a:prstGeom>
            <a:noFill/>
          </p:spPr>
          <p:txBody>
            <a:bodyPr wrap="square" rtlCol="0">
              <a:spAutoFit/>
            </a:bodyPr>
            <a:lstStyle/>
            <a:p>
              <a:r>
                <a:rPr lang="pt-PT" sz="1200" b="1" dirty="0" err="1">
                  <a:solidFill>
                    <a:schemeClr val="accent1"/>
                  </a:solidFill>
                  <a:latin typeface="Arial Narrow" panose="020B0606020202030204" pitchFamily="34" charset="0"/>
                </a:rPr>
                <a:t>Sorted</a:t>
              </a:r>
              <a:r>
                <a:rPr lang="pt-PT" sz="1200" b="1" dirty="0">
                  <a:solidFill>
                    <a:schemeClr val="accent1"/>
                  </a:solidFill>
                  <a:latin typeface="Arial Narrow" panose="020B0606020202030204" pitchFamily="34" charset="0"/>
                </a:rPr>
                <a:t> </a:t>
              </a:r>
              <a:r>
                <a:rPr lang="pt-PT" sz="1200" b="1" dirty="0" err="1">
                  <a:solidFill>
                    <a:schemeClr val="accent1"/>
                  </a:solidFill>
                  <a:latin typeface="Arial Narrow" panose="020B0606020202030204" pitchFamily="34" charset="0"/>
                </a:rPr>
                <a:t>List</a:t>
              </a:r>
              <a:endParaRPr lang="pt-PT" sz="1200" b="1" dirty="0">
                <a:solidFill>
                  <a:schemeClr val="accent1"/>
                </a:solidFill>
                <a:latin typeface="Arial Narrow" panose="020B0606020202030204" pitchFamily="34" charset="0"/>
              </a:endParaRPr>
            </a:p>
          </p:txBody>
        </p:sp>
      </p:grpSp>
      <p:grpSp>
        <p:nvGrpSpPr>
          <p:cNvPr id="83" name="Agrupar 82">
            <a:extLst>
              <a:ext uri="{FF2B5EF4-FFF2-40B4-BE49-F238E27FC236}">
                <a16:creationId xmlns:a16="http://schemas.microsoft.com/office/drawing/2014/main" id="{2F1C2DC5-9DF0-34D2-AAE5-EA2CF0F6FC46}"/>
              </a:ext>
            </a:extLst>
          </p:cNvPr>
          <p:cNvGrpSpPr/>
          <p:nvPr/>
        </p:nvGrpSpPr>
        <p:grpSpPr>
          <a:xfrm>
            <a:off x="4159222" y="553350"/>
            <a:ext cx="3086054" cy="5184022"/>
            <a:chOff x="4159222" y="314021"/>
            <a:chExt cx="3086054" cy="5839129"/>
          </a:xfrm>
        </p:grpSpPr>
        <p:grpSp>
          <p:nvGrpSpPr>
            <p:cNvPr id="77" name="Agrupar 76">
              <a:extLst>
                <a:ext uri="{FF2B5EF4-FFF2-40B4-BE49-F238E27FC236}">
                  <a16:creationId xmlns:a16="http://schemas.microsoft.com/office/drawing/2014/main" id="{1C65FE93-6651-92C9-B618-85436F68F796}"/>
                </a:ext>
              </a:extLst>
            </p:cNvPr>
            <p:cNvGrpSpPr/>
            <p:nvPr/>
          </p:nvGrpSpPr>
          <p:grpSpPr>
            <a:xfrm>
              <a:off x="4160432" y="314021"/>
              <a:ext cx="3084844" cy="5839129"/>
              <a:chOff x="4781875" y="80776"/>
              <a:chExt cx="3084844" cy="6727040"/>
            </a:xfrm>
          </p:grpSpPr>
          <p:pic>
            <p:nvPicPr>
              <p:cNvPr id="71" name="Imagem 70">
                <a:extLst>
                  <a:ext uri="{FF2B5EF4-FFF2-40B4-BE49-F238E27FC236}">
                    <a16:creationId xmlns:a16="http://schemas.microsoft.com/office/drawing/2014/main" id="{87F18734-55D8-8F03-D2A8-42B005B64ADF}"/>
                  </a:ext>
                </a:extLst>
              </p:cNvPr>
              <p:cNvPicPr>
                <a:picLocks noChangeAspect="1"/>
              </p:cNvPicPr>
              <p:nvPr/>
            </p:nvPicPr>
            <p:blipFill>
              <a:blip r:embed="rId3"/>
              <a:stretch>
                <a:fillRect/>
              </a:stretch>
            </p:blipFill>
            <p:spPr>
              <a:xfrm>
                <a:off x="4806262" y="4058089"/>
                <a:ext cx="3048264" cy="804742"/>
              </a:xfrm>
              <a:prstGeom prst="rect">
                <a:avLst/>
              </a:prstGeom>
            </p:spPr>
          </p:pic>
          <p:pic>
            <p:nvPicPr>
              <p:cNvPr id="55" name="Imagem 54">
                <a:extLst>
                  <a:ext uri="{FF2B5EF4-FFF2-40B4-BE49-F238E27FC236}">
                    <a16:creationId xmlns:a16="http://schemas.microsoft.com/office/drawing/2014/main" id="{5D5D80A2-B26F-EA27-3C07-6E126739C1A0}"/>
                  </a:ext>
                </a:extLst>
              </p:cNvPr>
              <p:cNvPicPr>
                <a:picLocks noChangeAspect="1"/>
              </p:cNvPicPr>
              <p:nvPr/>
            </p:nvPicPr>
            <p:blipFill>
              <a:blip r:embed="rId4"/>
              <a:stretch>
                <a:fillRect/>
              </a:stretch>
            </p:blipFill>
            <p:spPr>
              <a:xfrm>
                <a:off x="4800165" y="335862"/>
                <a:ext cx="3060457" cy="810838"/>
              </a:xfrm>
              <a:prstGeom prst="rect">
                <a:avLst/>
              </a:prstGeom>
            </p:spPr>
          </p:pic>
          <p:pic>
            <p:nvPicPr>
              <p:cNvPr id="17" name="Imagem 16">
                <a:extLst>
                  <a:ext uri="{FF2B5EF4-FFF2-40B4-BE49-F238E27FC236}">
                    <a16:creationId xmlns:a16="http://schemas.microsoft.com/office/drawing/2014/main" id="{26560FE9-02EA-7ADE-0C6A-BBD394B10422}"/>
                  </a:ext>
                </a:extLst>
              </p:cNvPr>
              <p:cNvPicPr>
                <a:picLocks noChangeAspect="1"/>
              </p:cNvPicPr>
              <p:nvPr/>
            </p:nvPicPr>
            <p:blipFill>
              <a:blip r:embed="rId5"/>
              <a:stretch>
                <a:fillRect/>
              </a:stretch>
            </p:blipFill>
            <p:spPr>
              <a:xfrm>
                <a:off x="4800165" y="1203566"/>
                <a:ext cx="3066554" cy="804742"/>
              </a:xfrm>
              <a:prstGeom prst="rect">
                <a:avLst/>
              </a:prstGeom>
            </p:spPr>
          </p:pic>
          <p:pic>
            <p:nvPicPr>
              <p:cNvPr id="20" name="Imagem 19">
                <a:extLst>
                  <a:ext uri="{FF2B5EF4-FFF2-40B4-BE49-F238E27FC236}">
                    <a16:creationId xmlns:a16="http://schemas.microsoft.com/office/drawing/2014/main" id="{D0FB3DF8-BF1B-843F-8A25-42EF11A6E02B}"/>
                  </a:ext>
                </a:extLst>
              </p:cNvPr>
              <p:cNvPicPr>
                <a:picLocks noChangeAspect="1"/>
              </p:cNvPicPr>
              <p:nvPr/>
            </p:nvPicPr>
            <p:blipFill>
              <a:blip r:embed="rId6"/>
              <a:stretch>
                <a:fillRect/>
              </a:stretch>
            </p:blipFill>
            <p:spPr>
              <a:xfrm>
                <a:off x="4781875" y="6003074"/>
                <a:ext cx="3072650" cy="804742"/>
              </a:xfrm>
              <a:prstGeom prst="rect">
                <a:avLst/>
              </a:prstGeom>
            </p:spPr>
          </p:pic>
          <p:pic>
            <p:nvPicPr>
              <p:cNvPr id="46" name="Imagem 45">
                <a:extLst>
                  <a:ext uri="{FF2B5EF4-FFF2-40B4-BE49-F238E27FC236}">
                    <a16:creationId xmlns:a16="http://schemas.microsoft.com/office/drawing/2014/main" id="{7E104EDC-6E37-180F-2286-44C1CE1A895B}"/>
                  </a:ext>
                </a:extLst>
              </p:cNvPr>
              <p:cNvPicPr>
                <a:picLocks noChangeAspect="1"/>
              </p:cNvPicPr>
              <p:nvPr/>
            </p:nvPicPr>
            <p:blipFill>
              <a:blip r:embed="rId7"/>
              <a:stretch>
                <a:fillRect/>
              </a:stretch>
            </p:blipFill>
            <p:spPr>
              <a:xfrm>
                <a:off x="4800165" y="2057942"/>
                <a:ext cx="3054361" cy="804742"/>
              </a:xfrm>
              <a:prstGeom prst="rect">
                <a:avLst/>
              </a:prstGeom>
            </p:spPr>
          </p:pic>
          <p:cxnSp>
            <p:nvCxnSpPr>
              <p:cNvPr id="40" name="Conexão reta 39">
                <a:extLst>
                  <a:ext uri="{FF2B5EF4-FFF2-40B4-BE49-F238E27FC236}">
                    <a16:creationId xmlns:a16="http://schemas.microsoft.com/office/drawing/2014/main" id="{6ADE0C8D-11D0-66DB-0ECD-75CE2E5F1486}"/>
                  </a:ext>
                </a:extLst>
              </p:cNvPr>
              <p:cNvCxnSpPr>
                <a:cxnSpLocks/>
              </p:cNvCxnSpPr>
              <p:nvPr/>
            </p:nvCxnSpPr>
            <p:spPr>
              <a:xfrm>
                <a:off x="580405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pic>
            <p:nvPicPr>
              <p:cNvPr id="50" name="Imagem 49">
                <a:extLst>
                  <a:ext uri="{FF2B5EF4-FFF2-40B4-BE49-F238E27FC236}">
                    <a16:creationId xmlns:a16="http://schemas.microsoft.com/office/drawing/2014/main" id="{532C931A-1826-39A2-6A1B-FD88F4DBAC41}"/>
                  </a:ext>
                </a:extLst>
              </p:cNvPr>
              <p:cNvPicPr>
                <a:picLocks noChangeAspect="1"/>
              </p:cNvPicPr>
              <p:nvPr/>
            </p:nvPicPr>
            <p:blipFill>
              <a:blip r:embed="rId8"/>
              <a:stretch>
                <a:fillRect/>
              </a:stretch>
            </p:blipFill>
            <p:spPr>
              <a:xfrm>
                <a:off x="4800165" y="3180246"/>
                <a:ext cx="3054361" cy="810838"/>
              </a:xfrm>
              <a:prstGeom prst="rect">
                <a:avLst/>
              </a:prstGeom>
            </p:spPr>
          </p:pic>
          <p:cxnSp>
            <p:nvCxnSpPr>
              <p:cNvPr id="42" name="Conexão reta 41">
                <a:extLst>
                  <a:ext uri="{FF2B5EF4-FFF2-40B4-BE49-F238E27FC236}">
                    <a16:creationId xmlns:a16="http://schemas.microsoft.com/office/drawing/2014/main" id="{4DC3FD41-E6A3-2F61-F9AF-D9D237420913}"/>
                  </a:ext>
                </a:extLst>
              </p:cNvPr>
              <p:cNvCxnSpPr>
                <a:cxnSpLocks/>
              </p:cNvCxnSpPr>
              <p:nvPr/>
            </p:nvCxnSpPr>
            <p:spPr>
              <a:xfrm>
                <a:off x="6477153" y="201465"/>
                <a:ext cx="0" cy="4713025"/>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58" name="Conexão reta 57">
                <a:extLst>
                  <a:ext uri="{FF2B5EF4-FFF2-40B4-BE49-F238E27FC236}">
                    <a16:creationId xmlns:a16="http://schemas.microsoft.com/office/drawing/2014/main" id="{1B8A3512-810F-2011-44D6-D62E996E1394}"/>
                  </a:ext>
                </a:extLst>
              </p:cNvPr>
              <p:cNvCxnSpPr>
                <a:cxnSpLocks/>
              </p:cNvCxnSpPr>
              <p:nvPr/>
            </p:nvCxnSpPr>
            <p:spPr>
              <a:xfrm>
                <a:off x="7160413" y="201465"/>
                <a:ext cx="0" cy="271780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9" name="CaixaDeTexto 58">
                <a:extLst>
                  <a:ext uri="{FF2B5EF4-FFF2-40B4-BE49-F238E27FC236}">
                    <a16:creationId xmlns:a16="http://schemas.microsoft.com/office/drawing/2014/main" id="{FBBB09BE-A062-8DD4-9A07-625887A90C21}"/>
                  </a:ext>
                </a:extLst>
              </p:cNvPr>
              <p:cNvSpPr txBox="1"/>
              <p:nvPr/>
            </p:nvSpPr>
            <p:spPr>
              <a:xfrm>
                <a:off x="5070875" y="83231"/>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0" name="CaixaDeTexto 59">
                <a:extLst>
                  <a:ext uri="{FF2B5EF4-FFF2-40B4-BE49-F238E27FC236}">
                    <a16:creationId xmlns:a16="http://schemas.microsoft.com/office/drawing/2014/main" id="{9C2486A1-1EC1-FDD3-863B-F2AD0A84F3D9}"/>
                  </a:ext>
                </a:extLst>
              </p:cNvPr>
              <p:cNvSpPr txBox="1"/>
              <p:nvPr/>
            </p:nvSpPr>
            <p:spPr>
              <a:xfrm>
                <a:off x="584614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1" name="CaixaDeTexto 60">
                <a:extLst>
                  <a:ext uri="{FF2B5EF4-FFF2-40B4-BE49-F238E27FC236}">
                    <a16:creationId xmlns:a16="http://schemas.microsoft.com/office/drawing/2014/main" id="{9D8A3736-C70B-980B-05A6-FCAFB67F2E1D}"/>
                  </a:ext>
                </a:extLst>
              </p:cNvPr>
              <p:cNvSpPr txBox="1"/>
              <p:nvPr/>
            </p:nvSpPr>
            <p:spPr>
              <a:xfrm>
                <a:off x="6534891" y="80776"/>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2" name="CaixaDeTexto 61">
                <a:extLst>
                  <a:ext uri="{FF2B5EF4-FFF2-40B4-BE49-F238E27FC236}">
                    <a16:creationId xmlns:a16="http://schemas.microsoft.com/office/drawing/2014/main" id="{E186534B-9734-868A-CB37-2D0A7F12EE26}"/>
                  </a:ext>
                </a:extLst>
              </p:cNvPr>
              <p:cNvSpPr txBox="1"/>
              <p:nvPr/>
            </p:nvSpPr>
            <p:spPr>
              <a:xfrm>
                <a:off x="7226626" y="80776"/>
                <a:ext cx="611065" cy="305409"/>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68" name="CaixaDeTexto 67">
                <a:extLst>
                  <a:ext uri="{FF2B5EF4-FFF2-40B4-BE49-F238E27FC236}">
                    <a16:creationId xmlns:a16="http://schemas.microsoft.com/office/drawing/2014/main" id="{2C90C908-2C59-7F35-F3C1-D3C072509086}"/>
                  </a:ext>
                </a:extLst>
              </p:cNvPr>
              <p:cNvSpPr txBox="1"/>
              <p:nvPr/>
            </p:nvSpPr>
            <p:spPr>
              <a:xfrm>
                <a:off x="5436635"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sp>
            <p:nvSpPr>
              <p:cNvPr id="70" name="CaixaDeTexto 69">
                <a:extLst>
                  <a:ext uri="{FF2B5EF4-FFF2-40B4-BE49-F238E27FC236}">
                    <a16:creationId xmlns:a16="http://schemas.microsoft.com/office/drawing/2014/main" id="{79AD2E4A-7CBF-ECC8-637D-9FE390FADAAB}"/>
                  </a:ext>
                </a:extLst>
              </p:cNvPr>
              <p:cNvSpPr txBox="1"/>
              <p:nvPr/>
            </p:nvSpPr>
            <p:spPr>
              <a:xfrm>
                <a:off x="6866361" y="2926645"/>
                <a:ext cx="611065" cy="283662"/>
              </a:xfrm>
              <a:prstGeom prst="rect">
                <a:avLst/>
              </a:prstGeom>
              <a:noFill/>
            </p:spPr>
            <p:txBody>
              <a:bodyPr wrap="none" rtlCol="0">
                <a:spAutoFit/>
              </a:bodyPr>
              <a:lstStyle/>
              <a:p>
                <a:r>
                  <a:rPr lang="pt-PT" sz="1000" dirty="0" err="1">
                    <a:solidFill>
                      <a:schemeClr val="accent1">
                        <a:lumMod val="50000"/>
                      </a:schemeClr>
                    </a:solidFill>
                  </a:rPr>
                  <a:t>Sub-list</a:t>
                </a:r>
                <a:endParaRPr lang="pt-PT" sz="1000" dirty="0">
                  <a:solidFill>
                    <a:schemeClr val="accent1">
                      <a:lumMod val="50000"/>
                    </a:schemeClr>
                  </a:solidFill>
                </a:endParaRPr>
              </a:p>
            </p:txBody>
          </p:sp>
          <p:pic>
            <p:nvPicPr>
              <p:cNvPr id="72" name="Imagem 71">
                <a:extLst>
                  <a:ext uri="{FF2B5EF4-FFF2-40B4-BE49-F238E27FC236}">
                    <a16:creationId xmlns:a16="http://schemas.microsoft.com/office/drawing/2014/main" id="{84A4B40D-58B0-F4EE-1B8F-F7E411F15537}"/>
                  </a:ext>
                </a:extLst>
              </p:cNvPr>
              <p:cNvPicPr>
                <a:picLocks noChangeAspect="1"/>
              </p:cNvPicPr>
              <p:nvPr/>
            </p:nvPicPr>
            <p:blipFill>
              <a:blip r:embed="rId9"/>
              <a:stretch>
                <a:fillRect/>
              </a:stretch>
            </p:blipFill>
            <p:spPr>
              <a:xfrm>
                <a:off x="4800164" y="5131327"/>
                <a:ext cx="3054361" cy="804742"/>
              </a:xfrm>
              <a:prstGeom prst="rect">
                <a:avLst/>
              </a:prstGeom>
            </p:spPr>
          </p:pic>
          <p:sp>
            <p:nvSpPr>
              <p:cNvPr id="73" name="CaixaDeTexto 72">
                <a:extLst>
                  <a:ext uri="{FF2B5EF4-FFF2-40B4-BE49-F238E27FC236}">
                    <a16:creationId xmlns:a16="http://schemas.microsoft.com/office/drawing/2014/main" id="{EEE848D8-8582-BA5D-A051-5E4E70693EE7}"/>
                  </a:ext>
                </a:extLst>
              </p:cNvPr>
              <p:cNvSpPr txBox="1"/>
              <p:nvPr/>
            </p:nvSpPr>
            <p:spPr>
              <a:xfrm>
                <a:off x="6193261" y="4893988"/>
                <a:ext cx="625492" cy="283662"/>
              </a:xfrm>
              <a:prstGeom prst="rect">
                <a:avLst/>
              </a:prstGeom>
              <a:noFill/>
            </p:spPr>
            <p:txBody>
              <a:bodyPr wrap="none" rtlCol="0">
                <a:spAutoFit/>
              </a:bodyPr>
              <a:lstStyle/>
              <a:p>
                <a:r>
                  <a:rPr lang="pt-PT" sz="1000" dirty="0" err="1">
                    <a:solidFill>
                      <a:schemeClr val="accent1">
                        <a:lumMod val="50000"/>
                      </a:schemeClr>
                    </a:solidFill>
                  </a:rPr>
                  <a:t>Full</a:t>
                </a:r>
                <a:r>
                  <a:rPr lang="pt-PT" sz="1000" dirty="0">
                    <a:solidFill>
                      <a:schemeClr val="accent4">
                        <a:lumMod val="75000"/>
                      </a:schemeClr>
                    </a:solidFill>
                  </a:rPr>
                  <a:t> </a:t>
                </a:r>
                <a:r>
                  <a:rPr lang="pt-PT" sz="1000" dirty="0" err="1">
                    <a:solidFill>
                      <a:schemeClr val="accent1">
                        <a:lumMod val="50000"/>
                      </a:schemeClr>
                    </a:solidFill>
                  </a:rPr>
                  <a:t>List</a:t>
                </a:r>
                <a:endParaRPr lang="pt-PT" sz="1000" dirty="0">
                  <a:solidFill>
                    <a:schemeClr val="accent1">
                      <a:lumMod val="50000"/>
                    </a:schemeClr>
                  </a:solidFill>
                </a:endParaRPr>
              </a:p>
            </p:txBody>
          </p:sp>
          <p:cxnSp>
            <p:nvCxnSpPr>
              <p:cNvPr id="75" name="Conexão reta 74">
                <a:extLst>
                  <a:ext uri="{FF2B5EF4-FFF2-40B4-BE49-F238E27FC236}">
                    <a16:creationId xmlns:a16="http://schemas.microsoft.com/office/drawing/2014/main" id="{7739EAAC-45BF-2842-634D-B12659E02DFF}"/>
                  </a:ext>
                </a:extLst>
              </p:cNvPr>
              <p:cNvCxnSpPr/>
              <p:nvPr/>
            </p:nvCxnSpPr>
            <p:spPr>
              <a:xfrm>
                <a:off x="5122487" y="2926645"/>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76" name="Conexão reta 75">
                <a:extLst>
                  <a:ext uri="{FF2B5EF4-FFF2-40B4-BE49-F238E27FC236}">
                    <a16:creationId xmlns:a16="http://schemas.microsoft.com/office/drawing/2014/main" id="{4240C1EA-18EB-B034-3E7C-9EEA840AB46C}"/>
                  </a:ext>
                </a:extLst>
              </p:cNvPr>
              <p:cNvCxnSpPr/>
              <p:nvPr/>
            </p:nvCxnSpPr>
            <p:spPr>
              <a:xfrm>
                <a:off x="5122487" y="4914490"/>
                <a:ext cx="2732038" cy="0"/>
              </a:xfrm>
              <a:prstGeom prst="line">
                <a:avLst/>
              </a:prstGeom>
              <a:ln>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
          <p:nvSpPr>
            <p:cNvPr id="78" name="Retângulo 77">
              <a:extLst>
                <a:ext uri="{FF2B5EF4-FFF2-40B4-BE49-F238E27FC236}">
                  <a16:creationId xmlns:a16="http://schemas.microsoft.com/office/drawing/2014/main" id="{EFEB9C21-A934-6DE0-0779-EAABF4D1F983}"/>
                </a:ext>
              </a:extLst>
            </p:cNvPr>
            <p:cNvSpPr/>
            <p:nvPr/>
          </p:nvSpPr>
          <p:spPr>
            <a:xfrm>
              <a:off x="4159222" y="350917"/>
              <a:ext cx="1022179" cy="2430113"/>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80" name="Retângulo 79">
              <a:extLst>
                <a:ext uri="{FF2B5EF4-FFF2-40B4-BE49-F238E27FC236}">
                  <a16:creationId xmlns:a16="http://schemas.microsoft.com/office/drawing/2014/main" id="{CB768252-0409-D3E9-E663-C7B45D203D1E}"/>
                </a:ext>
              </a:extLst>
            </p:cNvPr>
            <p:cNvSpPr/>
            <p:nvPr/>
          </p:nvSpPr>
          <p:spPr>
            <a:xfrm>
              <a:off x="4159222" y="2784259"/>
              <a:ext cx="1695279" cy="1719059"/>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1" name="Retângulo 80">
              <a:extLst>
                <a:ext uri="{FF2B5EF4-FFF2-40B4-BE49-F238E27FC236}">
                  <a16:creationId xmlns:a16="http://schemas.microsoft.com/office/drawing/2014/main" id="{E4A07C83-986D-54F7-28D2-001871B6D6E8}"/>
                </a:ext>
              </a:extLst>
            </p:cNvPr>
            <p:cNvSpPr/>
            <p:nvPr/>
          </p:nvSpPr>
          <p:spPr>
            <a:xfrm>
              <a:off x="4159222" y="4516133"/>
              <a:ext cx="3086054" cy="1624152"/>
            </a:xfrm>
            <a:prstGeom prst="rect">
              <a:avLst/>
            </a:prstGeom>
            <a:solidFill>
              <a:schemeClr val="accent6">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sp>
        <p:nvSpPr>
          <p:cNvPr id="82" name="Retângulo 81">
            <a:extLst>
              <a:ext uri="{FF2B5EF4-FFF2-40B4-BE49-F238E27FC236}">
                <a16:creationId xmlns:a16="http://schemas.microsoft.com/office/drawing/2014/main" id="{BEEFBF4C-8AE6-5829-AD69-A1EB65857D03}"/>
              </a:ext>
            </a:extLst>
          </p:cNvPr>
          <p:cNvSpPr/>
          <p:nvPr/>
        </p:nvSpPr>
        <p:spPr>
          <a:xfrm>
            <a:off x="1012182" y="1363249"/>
            <a:ext cx="2337186" cy="1557750"/>
          </a:xfrm>
          <a:prstGeom prst="rect">
            <a:avLst/>
          </a:prstGeom>
          <a:solidFill>
            <a:schemeClr val="accent6">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aixaDeTexto 1">
                <a:extLst>
                  <a:ext uri="{FF2B5EF4-FFF2-40B4-BE49-F238E27FC236}">
                    <a16:creationId xmlns:a16="http://schemas.microsoft.com/office/drawing/2014/main" id="{0716E6EC-A8E5-FF40-AF49-908455D2334B}"/>
                  </a:ext>
                </a:extLst>
              </p:cNvPr>
              <p:cNvSpPr txBox="1"/>
              <p:nvPr/>
            </p:nvSpPr>
            <p:spPr>
              <a:xfrm>
                <a:off x="3691467" y="521295"/>
                <a:ext cx="7963894" cy="4036041"/>
              </a:xfrm>
              <a:prstGeom prst="rect">
                <a:avLst/>
              </a:prstGeom>
              <a:noFill/>
            </p:spPr>
            <p:txBody>
              <a:bodyPr wrap="square" rtlCol="0">
                <a:spAutoFit/>
              </a:bodyPr>
              <a:lstStyle/>
              <a:p>
                <a:pPr marL="285750" indent="-285750">
                  <a:spcAft>
                    <a:spcPts val="600"/>
                  </a:spcAft>
                  <a:buFontTx/>
                  <a:buChar char="-"/>
                </a:pPr>
                <a:r>
                  <a:rPr lang="pt-PT" sz="1400" dirty="0">
                    <a:latin typeface="+mj-lt"/>
                  </a:rPr>
                  <a:t>For a N x N </a:t>
                </a:r>
                <a:r>
                  <a:rPr lang="pt-PT" sz="1400" dirty="0" err="1">
                    <a:latin typeface="+mj-lt"/>
                  </a:rPr>
                  <a:t>matrix</a:t>
                </a:r>
                <a:r>
                  <a:rPr lang="pt-PT" sz="1400" dirty="0">
                    <a:latin typeface="+mj-lt"/>
                  </a:rPr>
                  <a:t>, the </a:t>
                </a:r>
                <a:r>
                  <a:rPr lang="pt-PT" sz="1400" dirty="0" err="1">
                    <a:latin typeface="+mj-lt"/>
                  </a:rPr>
                  <a:t>number</a:t>
                </a:r>
                <a:r>
                  <a:rPr lang="pt-PT" sz="1400" dirty="0">
                    <a:latin typeface="+mj-lt"/>
                  </a:rPr>
                  <a:t> </a:t>
                </a:r>
                <a:r>
                  <a:rPr lang="pt-PT" sz="1400" dirty="0" err="1">
                    <a:latin typeface="+mj-lt"/>
                  </a:rPr>
                  <a:t>of</a:t>
                </a:r>
                <a:r>
                  <a:rPr lang="pt-PT" sz="1400" dirty="0">
                    <a:latin typeface="+mj-lt"/>
                  </a:rPr>
                  <a:t> the </a:t>
                </a:r>
                <a:r>
                  <a:rPr lang="pt-PT" sz="1400" dirty="0" err="1">
                    <a:latin typeface="+mj-lt"/>
                  </a:rPr>
                  <a:t>initial</a:t>
                </a:r>
                <a:r>
                  <a:rPr lang="pt-PT" sz="1400" dirty="0">
                    <a:latin typeface="+mj-lt"/>
                  </a:rPr>
                  <a:t> </a:t>
                </a:r>
                <a:r>
                  <a:rPr lang="pt-PT" sz="1400" dirty="0" err="1">
                    <a:latin typeface="+mj-lt"/>
                  </a:rPr>
                  <a:t>sub-list</a:t>
                </a:r>
                <a:r>
                  <a:rPr lang="pt-PT" sz="1400" dirty="0">
                    <a:latin typeface="+mj-lt"/>
                  </a:rPr>
                  <a:t> </a:t>
                </a:r>
                <a:r>
                  <a:rPr lang="pt-PT" sz="1400" dirty="0" err="1">
                    <a:latin typeface="+mj-lt"/>
                  </a:rPr>
                  <a:t>would</a:t>
                </a:r>
                <a:r>
                  <a:rPr lang="pt-PT" sz="1400" dirty="0">
                    <a:latin typeface="+mj-lt"/>
                  </a:rPr>
                  <a:t> </a:t>
                </a:r>
                <a:r>
                  <a:rPr lang="pt-PT" sz="1400" dirty="0" err="1">
                    <a:latin typeface="+mj-lt"/>
                  </a:rPr>
                  <a:t>be</a:t>
                </a:r>
                <a:r>
                  <a:rPr lang="pt-PT" sz="1400" dirty="0">
                    <a:latin typeface="+mj-lt"/>
                  </a:rPr>
                  <a:t> </a:t>
                </a:r>
                <a14:m>
                  <m:oMath xmlns:m="http://schemas.openxmlformats.org/officeDocument/2006/math">
                    <m:rad>
                      <m:radPr>
                        <m:degHide m:val="on"/>
                        <m:ctrlPr>
                          <a:rPr lang="pt-PT" sz="1400" i="1" smtClean="0">
                            <a:latin typeface="Cambria Math" panose="02040503050406030204" pitchFamily="18" charset="0"/>
                          </a:rPr>
                        </m:ctrlPr>
                      </m:radPr>
                      <m:deg/>
                      <m:e>
                        <m:r>
                          <a:rPr lang="pt-PT" sz="1400" b="0" i="1" smtClean="0">
                            <a:latin typeface="Cambria Math" panose="02040503050406030204" pitchFamily="18" charset="0"/>
                          </a:rPr>
                          <m:t>𝑁𝑥𝑁</m:t>
                        </m:r>
                      </m:e>
                    </m:rad>
                    <m:r>
                      <a:rPr lang="pt-PT" sz="1400" b="0" i="1" smtClean="0">
                        <a:latin typeface="Cambria Math" panose="02040503050406030204" pitchFamily="18" charset="0"/>
                      </a:rPr>
                      <m:t>=</m:t>
                    </m:r>
                    <m:r>
                      <a:rPr lang="pt-PT" sz="1400" b="0" i="1" smtClean="0">
                        <a:latin typeface="Cambria Math" panose="02040503050406030204" pitchFamily="18" charset="0"/>
                      </a:rPr>
                      <m:t>𝑁</m:t>
                    </m:r>
                    <m:r>
                      <a:rPr lang="pt-PT" sz="1400" b="0" i="1" smtClean="0">
                        <a:latin typeface="Cambria Math" panose="02040503050406030204" pitchFamily="18" charset="0"/>
                      </a:rPr>
                      <m:t>.</m:t>
                    </m:r>
                  </m:oMath>
                </a14:m>
                <a:endParaRPr lang="pt-PT" sz="1400" dirty="0">
                  <a:effectLst/>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Each</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sub</a:t>
                </a:r>
                <a:r>
                  <a:rPr lang="pt-PT" sz="1400" dirty="0">
                    <a:latin typeface="+mj-lt"/>
                    <a:ea typeface="Calibri" panose="020F0502020204030204" pitchFamily="34" charset="0"/>
                    <a:cs typeface="Times New Roman" panose="02020603050405020304" pitchFamily="18" charset="0"/>
                  </a:rPr>
                  <a:t>)</a:t>
                </a:r>
                <a:r>
                  <a:rPr lang="pt-PT" sz="1400" dirty="0" err="1">
                    <a:latin typeface="+mj-lt"/>
                    <a:ea typeface="Calibri" panose="020F0502020204030204" pitchFamily="34" charset="0"/>
                    <a:cs typeface="Times New Roman" panose="02020603050405020304" pitchFamily="18" charset="0"/>
                  </a:rPr>
                  <a:t>list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sorting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comprised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3 </a:t>
                </a:r>
                <a:r>
                  <a:rPr lang="pt-PT" sz="1400" dirty="0" err="1">
                    <a:latin typeface="+mj-lt"/>
                    <a:ea typeface="Calibri" panose="020F0502020204030204" pitchFamily="34" charset="0"/>
                    <a:cs typeface="Times New Roman" panose="02020603050405020304" pitchFamily="18" charset="0"/>
                  </a:rPr>
                  <a:t>stages</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err="1">
                    <a:latin typeface="+mj-lt"/>
                    <a:ea typeface="Calibri" panose="020F0502020204030204" pitchFamily="34" charset="0"/>
                    <a:cs typeface="Times New Roman" panose="02020603050405020304" pitchFamily="18" charset="0"/>
                  </a:rPr>
                  <a:t>Being</a:t>
                </a:r>
                <a:r>
                  <a:rPr lang="pt-PT" sz="1400" dirty="0">
                    <a:latin typeface="+mj-lt"/>
                    <a:ea typeface="Calibri" panose="020F0502020204030204" pitchFamily="34" charset="0"/>
                    <a:cs typeface="Times New Roman" panose="02020603050405020304" pitchFamily="18" charset="0"/>
                  </a:rPr>
                  <a:t>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elements</a:t>
                </a:r>
                <a:r>
                  <a:rPr lang="pt-PT" sz="1400" dirty="0">
                    <a:latin typeface="+mj-lt"/>
                    <a:ea typeface="Calibri" panose="020F0502020204030204" pitchFamily="34" charset="0"/>
                    <a:cs typeface="Times New Roman" panose="02020603050405020304" pitchFamily="18" charset="0"/>
                  </a:rPr>
                  <a:t> to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ordered</a:t>
                </a:r>
                <a:r>
                  <a:rPr lang="pt-PT" sz="1400" dirty="0">
                    <a:latin typeface="+mj-lt"/>
                    <a:ea typeface="Calibri" panose="020F0502020204030204" pitchFamily="34" charset="0"/>
                    <a:cs typeface="Times New Roman" panose="02020603050405020304" pitchFamily="18" charset="0"/>
                  </a:rPr>
                  <a:t> “m”, 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for </a:t>
                </a:r>
                <a:r>
                  <a:rPr lang="pt-PT" sz="1400" dirty="0" err="1">
                    <a:latin typeface="+mj-lt"/>
                    <a:ea typeface="Calibri" panose="020F0502020204030204" pitchFamily="34" charset="0"/>
                    <a:cs typeface="Times New Roman" panose="02020603050405020304" pitchFamily="18" charset="0"/>
                  </a:rPr>
                  <a:t>Stage</a:t>
                </a:r>
                <a:r>
                  <a:rPr lang="pt-PT" sz="1400" dirty="0">
                    <a:latin typeface="+mj-lt"/>
                    <a:ea typeface="Calibri" panose="020F0502020204030204" pitchFamily="34" charset="0"/>
                    <a:cs typeface="Times New Roman" panose="02020603050405020304" pitchFamily="18" charset="0"/>
                  </a:rPr>
                  <a:t> 1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having</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only</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pass</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2,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also</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but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this</a:t>
                </a:r>
                <a:r>
                  <a:rPr lang="pt-PT" sz="1400" dirty="0">
                    <a:latin typeface="+mj-lt"/>
                    <a:ea typeface="Calibri" panose="020F0502020204030204" pitchFamily="34" charset="0"/>
                    <a:cs typeface="Times New Roman" panose="02020603050405020304" pitchFamily="18" charset="0"/>
                  </a:rPr>
                  <a:t> fase </a:t>
                </a:r>
                <a:r>
                  <a:rPr lang="pt-PT" sz="1400" dirty="0" err="1">
                    <a:latin typeface="+mj-lt"/>
                    <a:ea typeface="Calibri" panose="020F0502020204030204" pitchFamily="34" charset="0"/>
                    <a:cs typeface="Times New Roman" panose="02020603050405020304" pitchFamily="18" charset="0"/>
                  </a:rPr>
                  <a:t>needs</a:t>
                </a:r>
                <a:r>
                  <a:rPr lang="pt-PT" sz="1400" dirty="0">
                    <a:latin typeface="+mj-lt"/>
                    <a:ea typeface="Calibri" panose="020F0502020204030204" pitchFamily="34" charset="0"/>
                    <a:cs typeface="Times New Roman" panose="02020603050405020304" pitchFamily="18" charset="0"/>
                  </a:rPr>
                  <a:t> 2 passes.</a:t>
                </a:r>
              </a:p>
              <a:p>
                <a:pPr marL="285750" indent="-285750">
                  <a:spcAft>
                    <a:spcPts val="600"/>
                  </a:spcAft>
                  <a:buFontTx/>
                  <a:buChar char="-"/>
                </a:pPr>
                <a:r>
                  <a:rPr lang="pt-PT" sz="1400" dirty="0">
                    <a:effectLst/>
                    <a:latin typeface="+mj-lt"/>
                    <a:ea typeface="Calibri" panose="020F0502020204030204" pitchFamily="34" charset="0"/>
                    <a:cs typeface="Times New Roman" panose="02020603050405020304" pitchFamily="18" charset="0"/>
                  </a:rPr>
                  <a:t>For </a:t>
                </a:r>
                <a:r>
                  <a:rPr lang="pt-PT" sz="1400" dirty="0" err="1">
                    <a:effectLst/>
                    <a:latin typeface="+mj-lt"/>
                    <a:ea typeface="Calibri" panose="020F0502020204030204" pitchFamily="34" charset="0"/>
                    <a:cs typeface="Times New Roman" panose="02020603050405020304" pitchFamily="18" charset="0"/>
                  </a:rPr>
                  <a:t>Stage</a:t>
                </a:r>
                <a:r>
                  <a:rPr lang="pt-PT" sz="1400" dirty="0">
                    <a:effectLst/>
                    <a:latin typeface="+mj-lt"/>
                    <a:ea typeface="Calibri" panose="020F0502020204030204" pitchFamily="34" charset="0"/>
                    <a:cs typeface="Times New Roman" panose="02020603050405020304" pitchFamily="18" charset="0"/>
                  </a:rPr>
                  <a:t> 3, </a:t>
                </a:r>
                <a:r>
                  <a:rPr lang="pt-PT" sz="1400" dirty="0">
                    <a:latin typeface="+mj-lt"/>
                    <a:ea typeface="Calibri" panose="020F0502020204030204" pitchFamily="34" charset="0"/>
                    <a:cs typeface="Times New Roman" panose="02020603050405020304" pitchFamily="18" charset="0"/>
                  </a:rPr>
                  <a:t>the </a:t>
                </a:r>
                <a:r>
                  <a:rPr lang="pt-PT" sz="1400" dirty="0" err="1">
                    <a:latin typeface="+mj-lt"/>
                    <a:ea typeface="Calibri" panose="020F0502020204030204" pitchFamily="34" charset="0"/>
                    <a:cs typeface="Times New Roman" panose="02020603050405020304" pitchFamily="18" charset="0"/>
                  </a:rPr>
                  <a:t>number</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of</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independent</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threads</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would</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once</a:t>
                </a:r>
                <a:r>
                  <a:rPr lang="pt-PT" sz="1400" dirty="0">
                    <a:latin typeface="+mj-lt"/>
                    <a:ea typeface="Calibri" panose="020F0502020204030204" pitchFamily="34" charset="0"/>
                    <a:cs typeface="Times New Roman" panose="02020603050405020304" pitchFamily="18" charset="0"/>
                  </a:rPr>
                  <a:t> more </a:t>
                </a:r>
                <a:r>
                  <a:rPr lang="pt-PT" sz="1400" dirty="0" err="1">
                    <a:latin typeface="+mj-lt"/>
                    <a:ea typeface="Calibri" panose="020F0502020204030204" pitchFamily="34" charset="0"/>
                    <a:cs typeface="Times New Roman" panose="02020603050405020304" pitchFamily="18" charset="0"/>
                  </a:rPr>
                  <a:t>be</a:t>
                </a:r>
                <a:r>
                  <a:rPr lang="pt-PT" sz="1400" dirty="0">
                    <a:latin typeface="+mj-lt"/>
                    <a:ea typeface="Calibri" panose="020F0502020204030204" pitchFamily="34" charset="0"/>
                    <a:cs typeface="Times New Roman" panose="02020603050405020304" pitchFamily="18" charset="0"/>
                  </a:rPr>
                  <a:t> m/2, </a:t>
                </a:r>
                <a:r>
                  <a:rPr lang="pt-PT" sz="1400" dirty="0" err="1">
                    <a:latin typeface="+mj-lt"/>
                    <a:ea typeface="Calibri" panose="020F0502020204030204" pitchFamily="34" charset="0"/>
                    <a:cs typeface="Times New Roman" panose="02020603050405020304" pitchFamily="18" charset="0"/>
                  </a:rPr>
                  <a:t>with</a:t>
                </a:r>
                <a:r>
                  <a:rPr lang="pt-PT" sz="1400" dirty="0">
                    <a:latin typeface="+mj-lt"/>
                    <a:ea typeface="Calibri" panose="020F0502020204030204" pitchFamily="34" charset="0"/>
                    <a:cs typeface="Times New Roman" panose="02020603050405020304" pitchFamily="18" charset="0"/>
                  </a:rPr>
                  <a:t> 3 passes </a:t>
                </a:r>
                <a:r>
                  <a:rPr lang="pt-PT" sz="1400" dirty="0" err="1">
                    <a:latin typeface="+mj-lt"/>
                    <a:ea typeface="Calibri" panose="020F0502020204030204" pitchFamily="34" charset="0"/>
                    <a:cs typeface="Times New Roman" panose="02020603050405020304" pitchFamily="18" charset="0"/>
                  </a:rPr>
                  <a:t>nedded</a:t>
                </a:r>
                <a:r>
                  <a:rPr lang="pt-PT" sz="1400" dirty="0">
                    <a:latin typeface="+mj-lt"/>
                    <a:ea typeface="Calibri" panose="020F0502020204030204" pitchFamily="34" charset="0"/>
                    <a:cs typeface="Times New Roman" panose="02020603050405020304" pitchFamily="18" charset="0"/>
                  </a:rPr>
                  <a:t>.</a:t>
                </a:r>
              </a:p>
              <a:p>
                <a:pPr marL="285750" indent="-285750">
                  <a:spcAft>
                    <a:spcPts val="600"/>
                  </a:spcAft>
                  <a:buFontTx/>
                  <a:buChar char="-"/>
                </a:pPr>
                <a:r>
                  <a:rPr lang="pt-PT" sz="1400" dirty="0">
                    <a:latin typeface="+mj-lt"/>
                    <a:ea typeface="Calibri" panose="020F0502020204030204" pitchFamily="34" charset="0"/>
                    <a:cs typeface="Times New Roman" panose="02020603050405020304" pitchFamily="18" charset="0"/>
                  </a:rPr>
                  <a:t>Total </a:t>
                </a:r>
                <a:r>
                  <a:rPr lang="pt-PT" sz="1400" dirty="0" err="1">
                    <a:latin typeface="+mj-lt"/>
                    <a:ea typeface="Calibri" panose="020F0502020204030204" pitchFamily="34" charset="0"/>
                    <a:cs typeface="Times New Roman" panose="02020603050405020304" pitchFamily="18" charset="0"/>
                  </a:rPr>
                  <a:t>space</a:t>
                </a:r>
                <a:r>
                  <a:rPr lang="pt-PT" sz="1400" dirty="0">
                    <a:latin typeface="+mj-lt"/>
                    <a:ea typeface="Calibri" panose="020F0502020204030204" pitchFamily="34" charset="0"/>
                    <a:cs typeface="Times New Roman" panose="02020603050405020304" pitchFamily="18" charset="0"/>
                  </a:rPr>
                  <a:t> </a:t>
                </a:r>
                <a:r>
                  <a:rPr lang="pt-PT" sz="1400" dirty="0" err="1">
                    <a:latin typeface="+mj-lt"/>
                    <a:ea typeface="Calibri" panose="020F0502020204030204" pitchFamily="34" charset="0"/>
                    <a:cs typeface="Times New Roman" panose="02020603050405020304" pitchFamily="18" charset="0"/>
                  </a:rPr>
                  <a:t>complexity</a:t>
                </a:r>
                <a:r>
                  <a:rPr lang="pt-PT" sz="1400" dirty="0">
                    <a:latin typeface="+mj-lt"/>
                    <a:ea typeface="Calibri" panose="020F0502020204030204" pitchFamily="34" charset="0"/>
                    <a:cs typeface="Times New Roman" panose="02020603050405020304" pitchFamily="18" charset="0"/>
                  </a:rPr>
                  <a:t> = O(</a:t>
                </a:r>
                <a:r>
                  <a:rPr lang="pt-PT" sz="1400" dirty="0"/>
                  <a:t>n.log</a:t>
                </a:r>
                <a:r>
                  <a:rPr lang="pt-PT" sz="1400" baseline="30000" dirty="0"/>
                  <a:t>2</a:t>
                </a:r>
                <a:r>
                  <a:rPr lang="pt-PT" sz="1400" dirty="0"/>
                  <a:t>n</a:t>
                </a:r>
                <a:r>
                  <a:rPr lang="pt-PT" sz="1400" dirty="0">
                    <a:latin typeface="+mj-lt"/>
                    <a:ea typeface="Calibri" panose="020F0502020204030204" pitchFamily="34" charset="0"/>
                    <a:cs typeface="Times New Roman" panose="02020603050405020304" pitchFamily="18" charset="0"/>
                  </a:rPr>
                  <a:t>). For n=1024x1024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x(</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latin typeface="+mj-lt"/>
                    <a:ea typeface="Calibri" panose="020F0502020204030204" pitchFamily="34" charset="0"/>
                    <a:cs typeface="Times New Roman" panose="02020603050405020304" pitchFamily="18" charset="0"/>
                  </a:rPr>
                  <a:t>)</a:t>
                </a:r>
                <a:r>
                  <a:rPr lang="pt-PT" sz="1400" baseline="30000" dirty="0"/>
                  <a:t> 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a:t>
                </a:r>
                <a:r>
                  <a:rPr lang="pt-PT" sz="1400" dirty="0">
                    <a:latin typeface="+mj-lt"/>
                    <a:ea typeface="Calibri" panose="020F0502020204030204" pitchFamily="34" charset="0"/>
                    <a:cs typeface="Times New Roman" panose="02020603050405020304" pitchFamily="18" charset="0"/>
                  </a:rPr>
                  <a:t> 1024</a:t>
                </a:r>
                <a:r>
                  <a:rPr lang="pt-PT" sz="1400" baseline="30000" dirty="0"/>
                  <a:t>2</a:t>
                </a:r>
                <a:r>
                  <a:rPr lang="pt-PT" sz="1400" dirty="0">
                    <a:latin typeface="+mj-lt"/>
                    <a:ea typeface="Calibri" panose="020F0502020204030204" pitchFamily="34" charset="0"/>
                    <a:cs typeface="Times New Roman" panose="02020603050405020304" pitchFamily="18" charset="0"/>
                  </a:rPr>
                  <a:t>x(2</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 2</a:t>
                </a:r>
                <a:r>
                  <a:rPr lang="pt-PT" sz="1400" dirty="0">
                    <a:latin typeface="+mj-lt"/>
                    <a:ea typeface="Calibri" panose="020F0502020204030204" pitchFamily="34" charset="0"/>
                    <a:cs typeface="Times New Roman" panose="02020603050405020304" pitchFamily="18" charset="0"/>
                  </a:rPr>
                  <a:t> = 38,008x10</a:t>
                </a:r>
                <a:r>
                  <a:rPr lang="pt-PT" sz="1400" baseline="30000" dirty="0">
                    <a:latin typeface="+mj-lt"/>
                    <a:ea typeface="Calibri" panose="020F0502020204030204" pitchFamily="34" charset="0"/>
                    <a:cs typeface="Times New Roman" panose="02020603050405020304" pitchFamily="18" charset="0"/>
                  </a:rPr>
                  <a:t>6 </a:t>
                </a:r>
                <a:r>
                  <a:rPr lang="pt-PT" sz="1400" dirty="0" err="1"/>
                  <a:t>comparisons</a:t>
                </a:r>
                <a:r>
                  <a:rPr lang="pt-PT" sz="1400" dirty="0"/>
                  <a:t>.</a:t>
                </a:r>
                <a:endParaRPr lang="pt-PT" sz="1400" dirty="0">
                  <a:latin typeface="+mj-lt"/>
                  <a:ea typeface="Calibri" panose="020F0502020204030204" pitchFamily="34" charset="0"/>
                  <a:cs typeface="Times New Roman" panose="02020603050405020304" pitchFamily="18" charset="0"/>
                </a:endParaRPr>
              </a:p>
              <a:p>
                <a:pPr marL="285750" indent="-285750">
                  <a:spcAft>
                    <a:spcPts val="600"/>
                  </a:spcAft>
                  <a:buFontTx/>
                  <a:buChar char="-"/>
                </a:pPr>
                <a:r>
                  <a:rPr lang="pt-PT" sz="1400" dirty="0"/>
                  <a:t>Total time </a:t>
                </a:r>
                <a:r>
                  <a:rPr lang="pt-PT" sz="1400" dirty="0" err="1"/>
                  <a:t>complexity</a:t>
                </a:r>
                <a:r>
                  <a:rPr lang="pt-PT" sz="1400" dirty="0"/>
                  <a:t> </a:t>
                </a:r>
                <a:r>
                  <a:rPr lang="pt-PT" sz="1400" dirty="0" err="1"/>
                  <a:t>is</a:t>
                </a:r>
                <a:r>
                  <a:rPr lang="pt-PT" sz="1400" dirty="0"/>
                  <a:t> O(log</a:t>
                </a:r>
                <a:r>
                  <a:rPr lang="pt-PT" sz="1400" baseline="30000" dirty="0"/>
                  <a:t>2</a:t>
                </a:r>
                <a:r>
                  <a:rPr lang="pt-PT" sz="1400" dirty="0"/>
                  <a:t>n). For </a:t>
                </a:r>
                <a:r>
                  <a:rPr lang="pt-PT" sz="1400" dirty="0">
                    <a:latin typeface="+mj-lt"/>
                    <a:ea typeface="Calibri" panose="020F0502020204030204" pitchFamily="34" charset="0"/>
                    <a:cs typeface="Times New Roman" panose="02020603050405020304" pitchFamily="18" charset="0"/>
                  </a:rPr>
                  <a:t>n=1024</a:t>
                </a:r>
                <a:r>
                  <a:rPr lang="pt-PT" sz="1400" baseline="30000" dirty="0"/>
                  <a:t>2</a:t>
                </a:r>
                <a:r>
                  <a:rPr lang="pt-PT" sz="1400" dirty="0">
                    <a:latin typeface="+mj-lt"/>
                    <a:ea typeface="Calibri" panose="020F0502020204030204" pitchFamily="34" charset="0"/>
                    <a:cs typeface="Times New Roman" panose="02020603050405020304" pitchFamily="18" charset="0"/>
                  </a:rPr>
                  <a:t> </a:t>
                </a:r>
                <a:r>
                  <a:rPr lang="pt-PT" sz="1400" dirty="0">
                    <a:latin typeface="+mj-lt"/>
                    <a:ea typeface="Calibri" panose="020F0502020204030204" pitchFamily="34" charset="0"/>
                    <a:cs typeface="Times New Roman" panose="02020603050405020304" pitchFamily="18" charset="0"/>
                    <a:sym typeface="Wingdings" panose="05000000000000000000" pitchFamily="2" charset="2"/>
                  </a:rPr>
                  <a:t> </a:t>
                </a:r>
                <a:r>
                  <a:rPr lang="pt-PT" sz="1400" dirty="0"/>
                  <a:t>(log</a:t>
                </a:r>
                <a:r>
                  <a:rPr lang="pt-PT" sz="1400" dirty="0">
                    <a:latin typeface="+mj-lt"/>
                    <a:ea typeface="Calibri" panose="020F0502020204030204" pitchFamily="34" charset="0"/>
                    <a:cs typeface="Times New Roman" panose="02020603050405020304" pitchFamily="18" charset="0"/>
                  </a:rPr>
                  <a:t>1024</a:t>
                </a:r>
                <a:r>
                  <a:rPr lang="pt-PT" sz="1400" baseline="30000" dirty="0"/>
                  <a:t>2</a:t>
                </a:r>
                <a:r>
                  <a:rPr lang="pt-PT" sz="1400" dirty="0"/>
                  <a:t>)</a:t>
                </a:r>
                <a:r>
                  <a:rPr lang="pt-PT" sz="1400" baseline="30000" dirty="0"/>
                  <a:t>2</a:t>
                </a:r>
                <a:r>
                  <a:rPr lang="pt-PT" sz="1400" dirty="0"/>
                  <a:t> = (2log1024)</a:t>
                </a:r>
                <a:r>
                  <a:rPr lang="pt-PT" sz="1400" baseline="30000" dirty="0"/>
                  <a:t>2</a:t>
                </a:r>
                <a:r>
                  <a:rPr lang="pt-PT" sz="1400" baseline="-25000" dirty="0"/>
                  <a:t> </a:t>
                </a:r>
                <a:r>
                  <a:rPr lang="pt-PT" sz="1400" dirty="0"/>
                  <a:t>= 3,625x10</a:t>
                </a:r>
                <a:r>
                  <a:rPr lang="pt-PT" sz="1400" baseline="30000" dirty="0"/>
                  <a:t>1</a:t>
                </a:r>
              </a:p>
              <a:p>
                <a:pPr marL="285750" indent="-285750">
                  <a:spcAft>
                    <a:spcPts val="600"/>
                  </a:spcAft>
                  <a:buFontTx/>
                  <a:buChar char="-"/>
                </a:pPr>
                <a:r>
                  <a:rPr lang="pt-PT" sz="1400" dirty="0"/>
                  <a:t>The time </a:t>
                </a:r>
                <a:r>
                  <a:rPr lang="pt-PT" sz="1400" dirty="0" err="1"/>
                  <a:t>complexity</a:t>
                </a:r>
                <a:r>
                  <a:rPr lang="pt-PT" sz="1400" dirty="0"/>
                  <a:t> </a:t>
                </a:r>
                <a:r>
                  <a:rPr lang="pt-PT" sz="1400" dirty="0" err="1"/>
                  <a:t>of</a:t>
                </a:r>
                <a:r>
                  <a:rPr lang="pt-PT" sz="1400" dirty="0"/>
                  <a:t> the </a:t>
                </a:r>
                <a:r>
                  <a:rPr lang="pt-PT" sz="1400" dirty="0" err="1"/>
                  <a:t>buble</a:t>
                </a:r>
                <a:r>
                  <a:rPr lang="pt-PT" sz="1400" dirty="0"/>
                  <a:t> </a:t>
                </a:r>
                <a:r>
                  <a:rPr lang="pt-PT" sz="1400" dirty="0" err="1"/>
                  <a:t>sort</a:t>
                </a:r>
                <a:r>
                  <a:rPr lang="pt-PT" sz="1400" dirty="0"/>
                  <a:t> </a:t>
                </a:r>
                <a:r>
                  <a:rPr lang="pt-PT" sz="1400" dirty="0" err="1"/>
                  <a:t>is</a:t>
                </a:r>
                <a:r>
                  <a:rPr lang="pt-PT" sz="1400" dirty="0"/>
                  <a:t> for the </a:t>
                </a:r>
                <a:r>
                  <a:rPr lang="pt-PT" sz="1400" dirty="0" err="1"/>
                  <a:t>worst</a:t>
                </a:r>
                <a:r>
                  <a:rPr lang="pt-PT" sz="1400" dirty="0"/>
                  <a:t> case </a:t>
                </a:r>
                <a:r>
                  <a:rPr lang="pt-PT" sz="1400" dirty="0" err="1"/>
                  <a:t>is</a:t>
                </a:r>
                <a:r>
                  <a:rPr lang="pt-PT" sz="1400" dirty="0"/>
                  <a:t> O(n²), </a:t>
                </a:r>
                <a:r>
                  <a:rPr lang="pt-PT" sz="1400" dirty="0" err="1"/>
                  <a:t>runed</a:t>
                </a:r>
                <a:r>
                  <a:rPr lang="pt-PT" sz="1400" dirty="0"/>
                  <a:t> in sequencial, </a:t>
                </a:r>
                <a:r>
                  <a:rPr lang="pt-PT" sz="1400" dirty="0" err="1"/>
                  <a:t>wich</a:t>
                </a:r>
                <a:r>
                  <a:rPr lang="pt-PT" sz="1400" dirty="0"/>
                  <a:t> </a:t>
                </a:r>
                <a:r>
                  <a:rPr lang="pt-PT" sz="1400" dirty="0" err="1"/>
                  <a:t>is</a:t>
                </a:r>
                <a:r>
                  <a:rPr lang="pt-PT" sz="1400" dirty="0"/>
                  <a:t> </a:t>
                </a:r>
                <a:r>
                  <a:rPr lang="pt-PT" sz="1400" dirty="0" err="1"/>
                  <a:t>worst</a:t>
                </a:r>
                <a:r>
                  <a:rPr lang="pt-PT" sz="1400" dirty="0"/>
                  <a:t> </a:t>
                </a:r>
                <a:r>
                  <a:rPr lang="pt-PT" sz="1400" dirty="0" err="1"/>
                  <a:t>than</a:t>
                </a:r>
                <a:r>
                  <a:rPr lang="pt-PT" sz="1400" dirty="0"/>
                  <a:t> the basic </a:t>
                </a:r>
                <a:r>
                  <a:rPr lang="pt-PT" sz="1400" dirty="0" err="1"/>
                  <a:t>bitonic</a:t>
                </a:r>
                <a:r>
                  <a:rPr lang="pt-PT" sz="1400" dirty="0"/>
                  <a:t> </a:t>
                </a:r>
                <a:r>
                  <a:rPr lang="pt-PT" sz="1400" dirty="0" err="1"/>
                  <a:t>sort</a:t>
                </a:r>
                <a:r>
                  <a:rPr lang="pt-PT" sz="1400" dirty="0"/>
                  <a:t>.</a:t>
                </a:r>
              </a:p>
              <a:p>
                <a:pPr>
                  <a:spcAft>
                    <a:spcPts val="600"/>
                  </a:spcAft>
                </a:pPr>
                <a:r>
                  <a:rPr lang="pt-PT" sz="1400" dirty="0">
                    <a:latin typeface="+mj-lt"/>
                    <a:ea typeface="Calibri" panose="020F0502020204030204" pitchFamily="34" charset="0"/>
                    <a:cs typeface="Times New Roman" panose="02020603050405020304" pitchFamily="18" charset="0"/>
                  </a:rPr>
                  <a:t>.</a:t>
                </a:r>
                <a:endParaRPr lang="pt-PT" sz="1400" dirty="0">
                  <a:effectLst/>
                  <a:latin typeface="+mj-lt"/>
                  <a:ea typeface="Calibri" panose="020F0502020204030204" pitchFamily="34" charset="0"/>
                  <a:cs typeface="Times New Roman" panose="02020603050405020304" pitchFamily="18" charset="0"/>
                </a:endParaRPr>
              </a:p>
              <a:p>
                <a:r>
                  <a:rPr lang="pt-PT" sz="1400" dirty="0">
                    <a:latin typeface="+mj-lt"/>
                  </a:rPr>
                  <a:t> </a:t>
                </a:r>
              </a:p>
            </p:txBody>
          </p:sp>
        </mc:Choice>
        <mc:Fallback>
          <p:sp>
            <p:nvSpPr>
              <p:cNvPr id="2" name="CaixaDeTexto 1">
                <a:extLst>
                  <a:ext uri="{FF2B5EF4-FFF2-40B4-BE49-F238E27FC236}">
                    <a16:creationId xmlns:a16="http://schemas.microsoft.com/office/drawing/2014/main" id="{0716E6EC-A8E5-FF40-AF49-908455D2334B}"/>
                  </a:ext>
                </a:extLst>
              </p:cNvPr>
              <p:cNvSpPr txBox="1">
                <a:spLocks noRot="1" noChangeAspect="1" noMove="1" noResize="1" noEditPoints="1" noAdjustHandles="1" noChangeArrowheads="1" noChangeShapeType="1" noTextEdit="1"/>
              </p:cNvSpPr>
              <p:nvPr/>
            </p:nvSpPr>
            <p:spPr>
              <a:xfrm>
                <a:off x="3691467" y="521295"/>
                <a:ext cx="7963894" cy="4036041"/>
              </a:xfrm>
              <a:prstGeom prst="rect">
                <a:avLst/>
              </a:prstGeom>
              <a:blipFill>
                <a:blip r:embed="rId2"/>
                <a:stretch>
                  <a:fillRect l="-230"/>
                </a:stretch>
              </a:blipFill>
            </p:spPr>
            <p:txBody>
              <a:bodyPr/>
              <a:lstStyle/>
              <a:p>
                <a:r>
                  <a:rPr lang="pt-PT">
                    <a:noFill/>
                  </a:rPr>
                  <a:t> </a:t>
                </a:r>
              </a:p>
            </p:txBody>
          </p:sp>
        </mc:Fallback>
      </mc:AlternateContent>
      <p:sp>
        <p:nvSpPr>
          <p:cNvPr id="4" name="CaixaDeTexto 3">
            <a:extLst>
              <a:ext uri="{FF2B5EF4-FFF2-40B4-BE49-F238E27FC236}">
                <a16:creationId xmlns:a16="http://schemas.microsoft.com/office/drawing/2014/main" id="{6AF81654-4A7E-0B7B-028D-8D1FD291D139}"/>
              </a:ext>
            </a:extLst>
          </p:cNvPr>
          <p:cNvSpPr txBox="1"/>
          <p:nvPr/>
        </p:nvSpPr>
        <p:spPr>
          <a:xfrm>
            <a:off x="2134484" y="4028381"/>
            <a:ext cx="8327953" cy="2308324"/>
          </a:xfrm>
          <a:prstGeom prst="rect">
            <a:avLst/>
          </a:prstGeom>
          <a:noFill/>
        </p:spPr>
        <p:txBody>
          <a:bodyPr wrap="square">
            <a:spAutoFit/>
          </a:bodyPr>
          <a:lstStyle/>
          <a:p>
            <a:pPr algn="just"/>
            <a:r>
              <a:rPr lang="en-US" sz="1600" dirty="0"/>
              <a:t>Current graphics processors do not support scatter operations i.e., the fragment processor cannot write to arbitrary memory locations. This restriction avoids a write-after-a-read hazard between multiple fragment processors accessing the same memory location. Therefore, most sorting algorithms such as Quicksort cannot be efﬁciently implemented on GPUs. On the other hand, sorting network algorithms are a class of algorithms that map well to the GPUs.</a:t>
            </a:r>
          </a:p>
          <a:p>
            <a:pPr algn="just"/>
            <a:r>
              <a:rPr lang="pt-PT" sz="1600" dirty="0"/>
              <a:t>https://www.researchgate.net/publication/228359315_A_cache-efficient_sorting_algorithm_for_database_and_data_mining_computations_using_graphics_processors</a:t>
            </a:r>
          </a:p>
        </p:txBody>
      </p:sp>
    </p:spTree>
    <p:extLst>
      <p:ext uri="{BB962C8B-B14F-4D97-AF65-F5344CB8AC3E}">
        <p14:creationId xmlns:p14="http://schemas.microsoft.com/office/powerpoint/2010/main" val="408673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Agrupar 128"/>
          <p:cNvGrpSpPr/>
          <p:nvPr/>
        </p:nvGrpSpPr>
        <p:grpSpPr>
          <a:xfrm>
            <a:off x="8055360" y="6478920"/>
            <a:ext cx="4002840" cy="441000"/>
            <a:chOff x="8055360" y="6478920"/>
            <a:chExt cx="4002840" cy="441000"/>
          </a:xfrm>
        </p:grpSpPr>
        <p:sp>
          <p:nvSpPr>
            <p:cNvPr id="130" name="CaixaDeTexto 129"/>
            <p:cNvSpPr txBox="1"/>
            <p:nvPr/>
          </p:nvSpPr>
          <p:spPr>
            <a:xfrm>
              <a:off x="8055360" y="6533640"/>
              <a:ext cx="3600000" cy="386280"/>
            </a:xfrm>
            <a:prstGeom prst="rect">
              <a:avLst/>
            </a:prstGeom>
            <a:noFill/>
            <a:ln w="0">
              <a:noFill/>
            </a:ln>
          </p:spPr>
          <p:txBody>
            <a:bodyPr lIns="90000" tIns="45000" rIns="90000" bIns="45000" anchor="t">
              <a:noAutofit/>
            </a:bodyPr>
            <a:lstStyle/>
            <a:p>
              <a:pPr>
                <a:lnSpc>
                  <a:spcPct val="100000"/>
                </a:lnSpc>
                <a:tabLst>
                  <a:tab pos="2743200" algn="ctr"/>
                  <a:tab pos="5486400" algn="r"/>
                  <a:tab pos="6229440" algn="r"/>
                </a:tabLst>
              </a:pPr>
              <a:r>
                <a:rPr lang="en-GB" sz="800" b="0" strike="noStrike" cap="small" spc="-1">
                  <a:solidFill>
                    <a:srgbClr val="000000"/>
                  </a:solidFill>
                  <a:latin typeface="Arial"/>
                  <a:ea typeface="Bitstream Vera Sans"/>
                </a:rPr>
                <a:t>DETI, Arquitecturas de Alto Desempenho, Janeiro 2022</a:t>
              </a:r>
              <a:endParaRPr lang="en-GB" sz="800" b="0" strike="noStrike" cap="small" spc="-1">
                <a:solidFill>
                  <a:srgbClr val="000000"/>
                </a:solidFill>
                <a:latin typeface="Arial"/>
              </a:endParaRPr>
            </a:p>
          </p:txBody>
        </p:sp>
        <p:sp>
          <p:nvSpPr>
            <p:cNvPr id="131" name="CaixaDeTexto 130"/>
            <p:cNvSpPr txBox="1"/>
            <p:nvPr/>
          </p:nvSpPr>
          <p:spPr>
            <a:xfrm>
              <a:off x="11522880" y="6478920"/>
              <a:ext cx="535320" cy="313920"/>
            </a:xfrm>
            <a:prstGeom prst="rect">
              <a:avLst/>
            </a:prstGeom>
            <a:noFill/>
            <a:ln w="0">
              <a:noFill/>
            </a:ln>
          </p:spPr>
          <p:txBody>
            <a:bodyPr lIns="90000" tIns="45000" rIns="90000" bIns="45000" anchor="t">
              <a:noAutofit/>
            </a:bodyPr>
            <a:lstStyle/>
            <a:p>
              <a:fld id="{923535BA-2824-4226-89E9-C57E568F6F70}" type="slidenum">
                <a:rPr lang="en-GB" sz="1100" b="0" strike="noStrike" spc="-1" smtClean="0">
                  <a:latin typeface="Arial" panose="020B0604020202020204" pitchFamily="34" charset="0"/>
                  <a:cs typeface="Arial" panose="020B0604020202020204" pitchFamily="34" charset="0"/>
                </a:rPr>
                <a:t>8</a:t>
              </a:fld>
              <a:r>
                <a:rPr lang="en-GB" sz="1100" spc="-1" dirty="0">
                  <a:latin typeface="Arial" panose="020B0604020202020204" pitchFamily="34" charset="0"/>
                  <a:cs typeface="Arial" panose="020B0604020202020204" pitchFamily="34" charset="0"/>
                </a:rPr>
                <a:t>-</a:t>
              </a:r>
              <a:fld id="{E8E659DC-07C7-41E3-A3F7-12645BD677A0}" type="slidecount">
                <a:rPr lang="en-GB" sz="1100" b="0" strike="noStrike" spc="-1" smtClean="0">
                  <a:latin typeface="Arial" panose="020B0604020202020204" pitchFamily="34" charset="0"/>
                  <a:cs typeface="Arial" panose="020B0604020202020204" pitchFamily="34" charset="0"/>
                </a:rPr>
                <a:t>7</a:t>
              </a:fld>
              <a:endParaRPr lang="en-GB" sz="1100" b="0" strike="noStrike" spc="-1" dirty="0">
                <a:latin typeface="Arial" panose="020B0604020202020204" pitchFamily="34" charset="0"/>
                <a:cs typeface="Arial" panose="020B0604020202020204" pitchFamily="34" charset="0"/>
              </a:endParaRPr>
            </a:p>
          </p:txBody>
        </p:sp>
      </p:grpSp>
      <p:graphicFrame>
        <p:nvGraphicFramePr>
          <p:cNvPr id="2" name="Tabela 2">
            <a:extLst>
              <a:ext uri="{FF2B5EF4-FFF2-40B4-BE49-F238E27FC236}">
                <a16:creationId xmlns:a16="http://schemas.microsoft.com/office/drawing/2014/main" id="{0EB6A8CE-CB28-8188-C9C3-FE5F5F2DFD2F}"/>
              </a:ext>
            </a:extLst>
          </p:cNvPr>
          <p:cNvGraphicFramePr>
            <a:graphicFrameLocks noGrp="1"/>
          </p:cNvGraphicFramePr>
          <p:nvPr>
            <p:extLst>
              <p:ext uri="{D42A27DB-BD31-4B8C-83A1-F6EECF244321}">
                <p14:modId xmlns:p14="http://schemas.microsoft.com/office/powerpoint/2010/main" val="1986098677"/>
              </p:ext>
            </p:extLst>
          </p:nvPr>
        </p:nvGraphicFramePr>
        <p:xfrm>
          <a:off x="2042795" y="313205"/>
          <a:ext cx="2592000" cy="64080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2567900763"/>
                    </a:ext>
                  </a:extLst>
                </a:gridCol>
                <a:gridCol w="324000">
                  <a:extLst>
                    <a:ext uri="{9D8B030D-6E8A-4147-A177-3AD203B41FA5}">
                      <a16:colId xmlns:a16="http://schemas.microsoft.com/office/drawing/2014/main" val="2001995947"/>
                    </a:ext>
                  </a:extLst>
                </a:gridCol>
                <a:gridCol w="324000">
                  <a:extLst>
                    <a:ext uri="{9D8B030D-6E8A-4147-A177-3AD203B41FA5}">
                      <a16:colId xmlns:a16="http://schemas.microsoft.com/office/drawing/2014/main" val="2104386052"/>
                    </a:ext>
                  </a:extLst>
                </a:gridCol>
                <a:gridCol w="324000">
                  <a:extLst>
                    <a:ext uri="{9D8B030D-6E8A-4147-A177-3AD203B41FA5}">
                      <a16:colId xmlns:a16="http://schemas.microsoft.com/office/drawing/2014/main" val="428806078"/>
                    </a:ext>
                  </a:extLst>
                </a:gridCol>
                <a:gridCol w="324000">
                  <a:extLst>
                    <a:ext uri="{9D8B030D-6E8A-4147-A177-3AD203B41FA5}">
                      <a16:colId xmlns:a16="http://schemas.microsoft.com/office/drawing/2014/main" val="585633874"/>
                    </a:ext>
                  </a:extLst>
                </a:gridCol>
                <a:gridCol w="324000">
                  <a:extLst>
                    <a:ext uri="{9D8B030D-6E8A-4147-A177-3AD203B41FA5}">
                      <a16:colId xmlns:a16="http://schemas.microsoft.com/office/drawing/2014/main" val="1514873104"/>
                    </a:ext>
                  </a:extLst>
                </a:gridCol>
                <a:gridCol w="324000">
                  <a:extLst>
                    <a:ext uri="{9D8B030D-6E8A-4147-A177-3AD203B41FA5}">
                      <a16:colId xmlns:a16="http://schemas.microsoft.com/office/drawing/2014/main" val="1360786118"/>
                    </a:ext>
                  </a:extLst>
                </a:gridCol>
                <a:gridCol w="324000">
                  <a:extLst>
                    <a:ext uri="{9D8B030D-6E8A-4147-A177-3AD203B41FA5}">
                      <a16:colId xmlns:a16="http://schemas.microsoft.com/office/drawing/2014/main" val="4010945250"/>
                    </a:ext>
                  </a:extLst>
                </a:gridCol>
              </a:tblGrid>
              <a:tr h="288000">
                <a:tc>
                  <a:txBody>
                    <a:bodyPr/>
                    <a:lstStyle/>
                    <a:p>
                      <a:pPr algn="ctr"/>
                      <a:r>
                        <a:rPr lang="pt-PT" sz="1000" b="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b="0" dirty="0">
                          <a:solidFill>
                            <a:schemeClr val="tx1"/>
                          </a:solidFill>
                          <a:latin typeface="Arial Narrow" panose="020B0606020202030204" pitchFamily="34" charset="0"/>
                        </a:rPr>
                        <a:t>d[</a:t>
                      </a:r>
                      <a:r>
                        <a:rPr lang="pt-PT" sz="1000" b="0" dirty="0" err="1">
                          <a:solidFill>
                            <a:schemeClr val="tx1"/>
                          </a:solidFill>
                          <a:latin typeface="Arial Narrow" panose="020B0606020202030204" pitchFamily="34" charset="0"/>
                        </a:rPr>
                        <a:t>i+n</a:t>
                      </a:r>
                      <a:r>
                        <a:rPr lang="pt-PT" sz="1000" b="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575093"/>
                  </a:ext>
                </a:extLst>
              </a:tr>
              <a:tr h="720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789123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6471998"/>
                  </a:ext>
                </a:extLst>
              </a:tr>
              <a:tr h="756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52913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189254"/>
                  </a:ext>
                </a:extLst>
              </a:tr>
              <a:tr h="684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55722"/>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301414"/>
                  </a:ext>
                </a:extLst>
              </a:tr>
              <a:tr h="828000">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078378"/>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4935505"/>
                  </a:ext>
                </a:extLst>
              </a:tr>
              <a:tr h="756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2225429"/>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862816"/>
                  </a:ext>
                </a:extLst>
              </a:tr>
              <a:tr h="648000">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pt-PT" sz="1000" dirty="0">
                        <a:solidFill>
                          <a:schemeClr val="tx1"/>
                        </a:solidFill>
                        <a:latin typeface="Arial Narrow" panose="020B0606020202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4308614"/>
                  </a:ext>
                </a:extLst>
              </a:tr>
              <a:tr h="288000">
                <a:tc>
                  <a:txBody>
                    <a:bodyPr/>
                    <a:lstStyle/>
                    <a:p>
                      <a:pPr algn="ctr"/>
                      <a:r>
                        <a:rPr lang="pt-PT" sz="1000" dirty="0">
                          <a:solidFill>
                            <a:schemeClr val="tx1"/>
                          </a:solidFill>
                          <a:latin typeface="Arial Narrow" panose="020B0606020202030204" pitchFamily="34" charset="0"/>
                        </a:rPr>
                        <a:t>d[i]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d[i+3]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PT" sz="1000" dirty="0">
                          <a:solidFill>
                            <a:schemeClr val="tx1"/>
                          </a:solidFill>
                          <a:latin typeface="Arial Narrow" panose="020B0606020202030204" pitchFamily="34" charset="0"/>
                        </a:rPr>
                        <a:t>d[</a:t>
                      </a:r>
                      <a:r>
                        <a:rPr lang="pt-PT" sz="1000" dirty="0" err="1">
                          <a:solidFill>
                            <a:schemeClr val="tx1"/>
                          </a:solidFill>
                          <a:latin typeface="Arial Narrow" panose="020B0606020202030204" pitchFamily="34" charset="0"/>
                        </a:rPr>
                        <a:t>i+n</a:t>
                      </a:r>
                      <a:r>
                        <a:rPr lang="pt-PT" sz="1000" dirty="0">
                          <a:solidFill>
                            <a:schemeClr val="tx1"/>
                          </a:solidFill>
                          <a:latin typeface="Arial Narrow" panose="020B0606020202030204"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79155"/>
                  </a:ext>
                </a:extLst>
              </a:tr>
            </a:tbl>
          </a:graphicData>
        </a:graphic>
      </p:graphicFrame>
      <p:grpSp>
        <p:nvGrpSpPr>
          <p:cNvPr id="133" name="Agrupar 132">
            <a:extLst>
              <a:ext uri="{FF2B5EF4-FFF2-40B4-BE49-F238E27FC236}">
                <a16:creationId xmlns:a16="http://schemas.microsoft.com/office/drawing/2014/main" id="{71928E0B-5045-ED91-7E97-AD240AC90532}"/>
              </a:ext>
            </a:extLst>
          </p:cNvPr>
          <p:cNvGrpSpPr/>
          <p:nvPr/>
        </p:nvGrpSpPr>
        <p:grpSpPr>
          <a:xfrm>
            <a:off x="1141026" y="222184"/>
            <a:ext cx="3609394" cy="6151936"/>
            <a:chOff x="363082" y="553350"/>
            <a:chExt cx="2986286" cy="4856850"/>
          </a:xfrm>
        </p:grpSpPr>
        <p:sp>
          <p:nvSpPr>
            <p:cNvPr id="134" name="Retângulo 133">
              <a:extLst>
                <a:ext uri="{FF2B5EF4-FFF2-40B4-BE49-F238E27FC236}">
                  <a16:creationId xmlns:a16="http://schemas.microsoft.com/office/drawing/2014/main" id="{D64347C9-8119-32DA-DFFC-C1D83D761D69}"/>
                </a:ext>
              </a:extLst>
            </p:cNvPr>
            <p:cNvSpPr/>
            <p:nvPr/>
          </p:nvSpPr>
          <p:spPr>
            <a:xfrm>
              <a:off x="1004104" y="2973610"/>
              <a:ext cx="2345264" cy="243659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35" name="Agrupar 134">
              <a:extLst>
                <a:ext uri="{FF2B5EF4-FFF2-40B4-BE49-F238E27FC236}">
                  <a16:creationId xmlns:a16="http://schemas.microsoft.com/office/drawing/2014/main" id="{35C1500C-02B6-8A37-2CB0-012062A5E740}"/>
                </a:ext>
              </a:extLst>
            </p:cNvPr>
            <p:cNvGrpSpPr/>
            <p:nvPr/>
          </p:nvGrpSpPr>
          <p:grpSpPr>
            <a:xfrm>
              <a:off x="363082" y="553350"/>
              <a:ext cx="2986286" cy="3777054"/>
              <a:chOff x="363082" y="553350"/>
              <a:chExt cx="2986286" cy="3777054"/>
            </a:xfrm>
          </p:grpSpPr>
          <p:sp>
            <p:nvSpPr>
              <p:cNvPr id="136" name="Retângulo 135">
                <a:extLst>
                  <a:ext uri="{FF2B5EF4-FFF2-40B4-BE49-F238E27FC236}">
                    <a16:creationId xmlns:a16="http://schemas.microsoft.com/office/drawing/2014/main" id="{632D8E95-FC94-FE71-75A1-8413CCC94BC8}"/>
                  </a:ext>
                </a:extLst>
              </p:cNvPr>
              <p:cNvSpPr/>
              <p:nvPr/>
            </p:nvSpPr>
            <p:spPr>
              <a:xfrm>
                <a:off x="1004104" y="1363249"/>
                <a:ext cx="2345264" cy="1557750"/>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7" name="Retângulo 136">
                <a:extLst>
                  <a:ext uri="{FF2B5EF4-FFF2-40B4-BE49-F238E27FC236}">
                    <a16:creationId xmlns:a16="http://schemas.microsoft.com/office/drawing/2014/main" id="{F3791D02-9EE2-4AAB-F498-090DD60D86C3}"/>
                  </a:ext>
                </a:extLst>
              </p:cNvPr>
              <p:cNvSpPr/>
              <p:nvPr/>
            </p:nvSpPr>
            <p:spPr>
              <a:xfrm>
                <a:off x="1004104" y="553350"/>
                <a:ext cx="2345264" cy="757288"/>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8" name="CaixaDeTexto 137">
                <a:extLst>
                  <a:ext uri="{FF2B5EF4-FFF2-40B4-BE49-F238E27FC236}">
                    <a16:creationId xmlns:a16="http://schemas.microsoft.com/office/drawing/2014/main" id="{4F0269CB-1E86-0D76-B8EF-7E1BD5454FF1}"/>
                  </a:ext>
                </a:extLst>
              </p:cNvPr>
              <p:cNvSpPr txBox="1"/>
              <p:nvPr/>
            </p:nvSpPr>
            <p:spPr>
              <a:xfrm>
                <a:off x="368994" y="817221"/>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1</a:t>
                </a:r>
              </a:p>
            </p:txBody>
          </p:sp>
          <p:sp>
            <p:nvSpPr>
              <p:cNvPr id="139" name="CaixaDeTexto 138">
                <a:extLst>
                  <a:ext uri="{FF2B5EF4-FFF2-40B4-BE49-F238E27FC236}">
                    <a16:creationId xmlns:a16="http://schemas.microsoft.com/office/drawing/2014/main" id="{1F53C1CC-C76E-905A-3FED-2119C8B48F91}"/>
                  </a:ext>
                </a:extLst>
              </p:cNvPr>
              <p:cNvSpPr txBox="1"/>
              <p:nvPr/>
            </p:nvSpPr>
            <p:spPr>
              <a:xfrm>
                <a:off x="368994" y="2003624"/>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2</a:t>
                </a:r>
              </a:p>
            </p:txBody>
          </p:sp>
          <p:sp>
            <p:nvSpPr>
              <p:cNvPr id="140" name="CaixaDeTexto 139">
                <a:extLst>
                  <a:ext uri="{FF2B5EF4-FFF2-40B4-BE49-F238E27FC236}">
                    <a16:creationId xmlns:a16="http://schemas.microsoft.com/office/drawing/2014/main" id="{DCC56A33-DE57-822D-00BA-A5F36BC7D8CE}"/>
                  </a:ext>
                </a:extLst>
              </p:cNvPr>
              <p:cNvSpPr txBox="1"/>
              <p:nvPr/>
            </p:nvSpPr>
            <p:spPr>
              <a:xfrm>
                <a:off x="363082" y="4053405"/>
                <a:ext cx="635110" cy="276999"/>
              </a:xfrm>
              <a:prstGeom prst="rect">
                <a:avLst/>
              </a:prstGeom>
              <a:noFill/>
            </p:spPr>
            <p:txBody>
              <a:bodyPr wrap="none" rtlCol="0">
                <a:spAutoFit/>
              </a:bodyPr>
              <a:lstStyle/>
              <a:p>
                <a:r>
                  <a:rPr lang="pt-PT" sz="1200" b="1" dirty="0" err="1">
                    <a:solidFill>
                      <a:schemeClr val="accent1"/>
                    </a:solidFill>
                    <a:latin typeface="Arial Narrow" panose="020B0606020202030204" pitchFamily="34" charset="0"/>
                  </a:rPr>
                  <a:t>Stage</a:t>
                </a:r>
                <a:r>
                  <a:rPr lang="pt-PT" sz="1200" b="1" dirty="0">
                    <a:solidFill>
                      <a:schemeClr val="accent1"/>
                    </a:solidFill>
                    <a:latin typeface="Arial Narrow" panose="020B0606020202030204" pitchFamily="34" charset="0"/>
                  </a:rPr>
                  <a:t> 3</a:t>
                </a:r>
              </a:p>
            </p:txBody>
          </p:sp>
        </p:grpSp>
      </p:grpSp>
      <p:grpSp>
        <p:nvGrpSpPr>
          <p:cNvPr id="3" name="Agrupar 2">
            <a:extLst>
              <a:ext uri="{FF2B5EF4-FFF2-40B4-BE49-F238E27FC236}">
                <a16:creationId xmlns:a16="http://schemas.microsoft.com/office/drawing/2014/main" id="{AA498A4D-EA9F-DEBC-A6BF-823D28A0BE4D}"/>
              </a:ext>
            </a:extLst>
          </p:cNvPr>
          <p:cNvGrpSpPr/>
          <p:nvPr/>
        </p:nvGrpSpPr>
        <p:grpSpPr>
          <a:xfrm>
            <a:off x="2105294" y="626525"/>
            <a:ext cx="2518793" cy="5752258"/>
            <a:chOff x="2105294" y="626525"/>
            <a:chExt cx="2518793" cy="5752258"/>
          </a:xfrm>
        </p:grpSpPr>
        <p:grpSp>
          <p:nvGrpSpPr>
            <p:cNvPr id="4" name="Agrupar 3">
              <a:extLst>
                <a:ext uri="{FF2B5EF4-FFF2-40B4-BE49-F238E27FC236}">
                  <a16:creationId xmlns:a16="http://schemas.microsoft.com/office/drawing/2014/main" id="{C9AF8B12-7B24-71A9-53E9-17A26DEA43E6}"/>
                </a:ext>
              </a:extLst>
            </p:cNvPr>
            <p:cNvGrpSpPr/>
            <p:nvPr/>
          </p:nvGrpSpPr>
          <p:grpSpPr>
            <a:xfrm>
              <a:off x="2105294" y="626525"/>
              <a:ext cx="2473322" cy="568690"/>
              <a:chOff x="2105294" y="626525"/>
              <a:chExt cx="2473322" cy="568690"/>
            </a:xfrm>
          </p:grpSpPr>
          <p:grpSp>
            <p:nvGrpSpPr>
              <p:cNvPr id="54" name="Agrupar 53">
                <a:extLst>
                  <a:ext uri="{FF2B5EF4-FFF2-40B4-BE49-F238E27FC236}">
                    <a16:creationId xmlns:a16="http://schemas.microsoft.com/office/drawing/2014/main" id="{9AD0C74A-257E-1823-9D9B-86FBA3F19058}"/>
                  </a:ext>
                </a:extLst>
              </p:cNvPr>
              <p:cNvGrpSpPr/>
              <p:nvPr/>
            </p:nvGrpSpPr>
            <p:grpSpPr>
              <a:xfrm>
                <a:off x="4074804" y="626525"/>
                <a:ext cx="503812" cy="568690"/>
                <a:chOff x="4253864" y="627380"/>
                <a:chExt cx="503812" cy="568690"/>
              </a:xfrm>
            </p:grpSpPr>
            <p:sp>
              <p:nvSpPr>
                <p:cNvPr id="128" name="Seta: Curvada Para Cima 127">
                  <a:extLst>
                    <a:ext uri="{FF2B5EF4-FFF2-40B4-BE49-F238E27FC236}">
                      <a16:creationId xmlns:a16="http://schemas.microsoft.com/office/drawing/2014/main" id="{06661E73-B9AA-D94F-B444-DD2AC07127FA}"/>
                    </a:ext>
                  </a:extLst>
                </p:cNvPr>
                <p:cNvSpPr/>
                <p:nvPr/>
              </p:nvSpPr>
              <p:spPr>
                <a:xfrm flipH="1">
                  <a:off x="4330510" y="62738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32" name="CaixaDeTexto 131">
                  <a:extLst>
                    <a:ext uri="{FF2B5EF4-FFF2-40B4-BE49-F238E27FC236}">
                      <a16:creationId xmlns:a16="http://schemas.microsoft.com/office/drawing/2014/main" id="{BA0D4AEF-9C33-D767-9739-B1BDE060D6AE}"/>
                    </a:ext>
                  </a:extLst>
                </p:cNvPr>
                <p:cNvSpPr txBox="1"/>
                <p:nvPr/>
              </p:nvSpPr>
              <p:spPr>
                <a:xfrm>
                  <a:off x="4253864" y="744220"/>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5" name="Agrupar 54">
                <a:extLst>
                  <a:ext uri="{FF2B5EF4-FFF2-40B4-BE49-F238E27FC236}">
                    <a16:creationId xmlns:a16="http://schemas.microsoft.com/office/drawing/2014/main" id="{F36322AF-21AD-B43B-2B64-5976D0171BD4}"/>
                  </a:ext>
                </a:extLst>
              </p:cNvPr>
              <p:cNvGrpSpPr/>
              <p:nvPr/>
            </p:nvGrpSpPr>
            <p:grpSpPr>
              <a:xfrm>
                <a:off x="2105294" y="632460"/>
                <a:ext cx="503812" cy="553794"/>
                <a:chOff x="2135694" y="1127760"/>
                <a:chExt cx="503812" cy="553794"/>
              </a:xfrm>
            </p:grpSpPr>
            <p:sp>
              <p:nvSpPr>
                <p:cNvPr id="62" name="Seta: Curvada Para Cima 61">
                  <a:extLst>
                    <a:ext uri="{FF2B5EF4-FFF2-40B4-BE49-F238E27FC236}">
                      <a16:creationId xmlns:a16="http://schemas.microsoft.com/office/drawing/2014/main" id="{9140217F-BA33-8210-C53F-87F24F815274}"/>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3" name="CaixaDeTexto 62">
                  <a:extLst>
                    <a:ext uri="{FF2B5EF4-FFF2-40B4-BE49-F238E27FC236}">
                      <a16:creationId xmlns:a16="http://schemas.microsoft.com/office/drawing/2014/main" id="{01E4845B-6C97-BA6B-A7D3-DDD4C3579676}"/>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6" name="Agrupar 55">
                <a:extLst>
                  <a:ext uri="{FF2B5EF4-FFF2-40B4-BE49-F238E27FC236}">
                    <a16:creationId xmlns:a16="http://schemas.microsoft.com/office/drawing/2014/main" id="{308DF621-4F7A-D951-E3C8-B58D429C368E}"/>
                  </a:ext>
                </a:extLst>
              </p:cNvPr>
              <p:cNvGrpSpPr/>
              <p:nvPr/>
            </p:nvGrpSpPr>
            <p:grpSpPr>
              <a:xfrm>
                <a:off x="2764272" y="641012"/>
                <a:ext cx="503812" cy="553795"/>
                <a:chOff x="2834983" y="632460"/>
                <a:chExt cx="503812" cy="553795"/>
              </a:xfrm>
            </p:grpSpPr>
            <p:sp>
              <p:nvSpPr>
                <p:cNvPr id="60" name="Seta: Curvada Para Cima 59">
                  <a:extLst>
                    <a:ext uri="{FF2B5EF4-FFF2-40B4-BE49-F238E27FC236}">
                      <a16:creationId xmlns:a16="http://schemas.microsoft.com/office/drawing/2014/main" id="{FCE2ABD3-90A1-0DCD-9BBF-4EE290A78730}"/>
                    </a:ext>
                  </a:extLst>
                </p:cNvPr>
                <p:cNvSpPr/>
                <p:nvPr/>
              </p:nvSpPr>
              <p:spPr>
                <a:xfrm flipH="1">
                  <a:off x="2898130" y="632460"/>
                  <a:ext cx="350520" cy="152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61" name="CaixaDeTexto 60">
                  <a:extLst>
                    <a:ext uri="{FF2B5EF4-FFF2-40B4-BE49-F238E27FC236}">
                      <a16:creationId xmlns:a16="http://schemas.microsoft.com/office/drawing/2014/main" id="{EC4CF92A-793D-27D3-9A87-8808C5FCB282}"/>
                    </a:ext>
                  </a:extLst>
                </p:cNvPr>
                <p:cNvSpPr txBox="1"/>
                <p:nvPr/>
              </p:nvSpPr>
              <p:spPr>
                <a:xfrm>
                  <a:off x="2834983"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57" name="Agrupar 56">
                <a:extLst>
                  <a:ext uri="{FF2B5EF4-FFF2-40B4-BE49-F238E27FC236}">
                    <a16:creationId xmlns:a16="http://schemas.microsoft.com/office/drawing/2014/main" id="{28AE0736-9D38-6C25-7B7D-A8893EB2D081}"/>
                  </a:ext>
                </a:extLst>
              </p:cNvPr>
              <p:cNvGrpSpPr/>
              <p:nvPr/>
            </p:nvGrpSpPr>
            <p:grpSpPr>
              <a:xfrm>
                <a:off x="3439060" y="635932"/>
                <a:ext cx="503812" cy="558875"/>
                <a:chOff x="3549482" y="627380"/>
                <a:chExt cx="503812" cy="558875"/>
              </a:xfrm>
            </p:grpSpPr>
            <p:sp>
              <p:nvSpPr>
                <p:cNvPr id="58" name="Seta: Curvada Para Cima 57">
                  <a:extLst>
                    <a:ext uri="{FF2B5EF4-FFF2-40B4-BE49-F238E27FC236}">
                      <a16:creationId xmlns:a16="http://schemas.microsoft.com/office/drawing/2014/main" id="{3583DB62-C586-6A13-D7BE-B294DAD37938}"/>
                    </a:ext>
                  </a:extLst>
                </p:cNvPr>
                <p:cNvSpPr/>
                <p:nvPr/>
              </p:nvSpPr>
              <p:spPr>
                <a:xfrm>
                  <a:off x="3601620" y="62738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9" name="CaixaDeTexto 58">
                  <a:extLst>
                    <a:ext uri="{FF2B5EF4-FFF2-40B4-BE49-F238E27FC236}">
                      <a16:creationId xmlns:a16="http://schemas.microsoft.com/office/drawing/2014/main" id="{36C19C6C-DAAC-EF38-B5A3-DC249594ADBC}"/>
                    </a:ext>
                  </a:extLst>
                </p:cNvPr>
                <p:cNvSpPr txBox="1"/>
                <p:nvPr/>
              </p:nvSpPr>
              <p:spPr>
                <a:xfrm>
                  <a:off x="3549482" y="74422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grpSp>
          <p:nvGrpSpPr>
            <p:cNvPr id="5" name="Agrupar 4">
              <a:extLst>
                <a:ext uri="{FF2B5EF4-FFF2-40B4-BE49-F238E27FC236}">
                  <a16:creationId xmlns:a16="http://schemas.microsoft.com/office/drawing/2014/main" id="{C03EB835-4F7F-D5CE-B890-704D3E5E8DC8}"/>
                </a:ext>
              </a:extLst>
            </p:cNvPr>
            <p:cNvGrpSpPr/>
            <p:nvPr/>
          </p:nvGrpSpPr>
          <p:grpSpPr>
            <a:xfrm>
              <a:off x="2183488" y="3660479"/>
              <a:ext cx="2369500" cy="677055"/>
              <a:chOff x="2199640" y="4533900"/>
              <a:chExt cx="2597722" cy="709148"/>
            </a:xfrm>
          </p:grpSpPr>
          <p:sp>
            <p:nvSpPr>
              <p:cNvPr id="49" name="Seta: Curvada Para Cima 48">
                <a:extLst>
                  <a:ext uri="{FF2B5EF4-FFF2-40B4-BE49-F238E27FC236}">
                    <a16:creationId xmlns:a16="http://schemas.microsoft.com/office/drawing/2014/main" id="{606B5972-96F0-B22E-87A5-BA7A82DA7E85}"/>
                  </a:ext>
                </a:extLst>
              </p:cNvPr>
              <p:cNvSpPr/>
              <p:nvPr/>
            </p:nvSpPr>
            <p:spPr>
              <a:xfrm>
                <a:off x="2199640" y="453390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0" name="Seta: Curvada Para Cima 49">
                <a:extLst>
                  <a:ext uri="{FF2B5EF4-FFF2-40B4-BE49-F238E27FC236}">
                    <a16:creationId xmlns:a16="http://schemas.microsoft.com/office/drawing/2014/main" id="{4A80721B-A71F-F4C0-24AE-9C6CD75FAEB7}"/>
                  </a:ext>
                </a:extLst>
              </p:cNvPr>
              <p:cNvSpPr/>
              <p:nvPr/>
            </p:nvSpPr>
            <p:spPr>
              <a:xfrm>
                <a:off x="2543184" y="4538620"/>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1" name="Seta: Curvada Para Cima 50">
                <a:extLst>
                  <a:ext uri="{FF2B5EF4-FFF2-40B4-BE49-F238E27FC236}">
                    <a16:creationId xmlns:a16="http://schemas.microsoft.com/office/drawing/2014/main" id="{0E88AB80-938A-E6B3-67FD-49D4159B5B35}"/>
                  </a:ext>
                </a:extLst>
              </p:cNvPr>
              <p:cNvSpPr/>
              <p:nvPr/>
            </p:nvSpPr>
            <p:spPr>
              <a:xfrm>
                <a:off x="2907753" y="4539583"/>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2" name="Seta: Curvada Para Cima 51">
                <a:extLst>
                  <a:ext uri="{FF2B5EF4-FFF2-40B4-BE49-F238E27FC236}">
                    <a16:creationId xmlns:a16="http://schemas.microsoft.com/office/drawing/2014/main" id="{2402298C-23D0-6848-CFEF-0ED8E1B7EE47}"/>
                  </a:ext>
                </a:extLst>
              </p:cNvPr>
              <p:cNvSpPr/>
              <p:nvPr/>
            </p:nvSpPr>
            <p:spPr>
              <a:xfrm>
                <a:off x="3256852" y="4542971"/>
                <a:ext cx="1540510" cy="29535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53" name="CaixaDeTexto 52">
                <a:extLst>
                  <a:ext uri="{FF2B5EF4-FFF2-40B4-BE49-F238E27FC236}">
                    <a16:creationId xmlns:a16="http://schemas.microsoft.com/office/drawing/2014/main" id="{0029DD5E-CE33-4F0F-80D1-087F687F1AD0}"/>
                  </a:ext>
                </a:extLst>
              </p:cNvPr>
              <p:cNvSpPr txBox="1"/>
              <p:nvPr/>
            </p:nvSpPr>
            <p:spPr>
              <a:xfrm>
                <a:off x="3256852" y="4805026"/>
                <a:ext cx="503812" cy="438022"/>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6" name="Agrupar 5">
              <a:extLst>
                <a:ext uri="{FF2B5EF4-FFF2-40B4-BE49-F238E27FC236}">
                  <a16:creationId xmlns:a16="http://schemas.microsoft.com/office/drawing/2014/main" id="{CA093C79-397D-E105-2B0F-E76A80A84261}"/>
                </a:ext>
              </a:extLst>
            </p:cNvPr>
            <p:cNvGrpSpPr/>
            <p:nvPr/>
          </p:nvGrpSpPr>
          <p:grpSpPr>
            <a:xfrm>
              <a:off x="2167736" y="1651771"/>
              <a:ext cx="2332730" cy="612469"/>
              <a:chOff x="2200190" y="2298329"/>
              <a:chExt cx="2556478" cy="612469"/>
            </a:xfrm>
          </p:grpSpPr>
          <p:grpSp>
            <p:nvGrpSpPr>
              <p:cNvPr id="40" name="Agrupar 39">
                <a:extLst>
                  <a:ext uri="{FF2B5EF4-FFF2-40B4-BE49-F238E27FC236}">
                    <a16:creationId xmlns:a16="http://schemas.microsoft.com/office/drawing/2014/main" id="{1DBF8A7A-C12C-03FA-8F5F-C76A7DBBAFDA}"/>
                  </a:ext>
                </a:extLst>
              </p:cNvPr>
              <p:cNvGrpSpPr/>
              <p:nvPr/>
            </p:nvGrpSpPr>
            <p:grpSpPr>
              <a:xfrm>
                <a:off x="2200190" y="2303092"/>
                <a:ext cx="1135169" cy="198120"/>
                <a:chOff x="2199640" y="2326640"/>
                <a:chExt cx="1093335" cy="198120"/>
              </a:xfrm>
            </p:grpSpPr>
            <p:sp>
              <p:nvSpPr>
                <p:cNvPr id="47" name="Seta: Curvada Para Cima 46">
                  <a:extLst>
                    <a:ext uri="{FF2B5EF4-FFF2-40B4-BE49-F238E27FC236}">
                      <a16:creationId xmlns:a16="http://schemas.microsoft.com/office/drawing/2014/main" id="{793EFE10-9C99-53AE-E14B-F63B16F96409}"/>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8" name="Seta: Curvada Para Cima 47">
                  <a:extLst>
                    <a:ext uri="{FF2B5EF4-FFF2-40B4-BE49-F238E27FC236}">
                      <a16:creationId xmlns:a16="http://schemas.microsoft.com/office/drawing/2014/main" id="{C2D2044B-361B-A4F3-C02B-A9F4444592B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41" name="CaixaDeTexto 40">
                <a:extLst>
                  <a:ext uri="{FF2B5EF4-FFF2-40B4-BE49-F238E27FC236}">
                    <a16:creationId xmlns:a16="http://schemas.microsoft.com/office/drawing/2014/main" id="{40D24C7E-0B49-C19D-3C7D-D2194AFE52AF}"/>
                  </a:ext>
                </a:extLst>
              </p:cNvPr>
              <p:cNvSpPr txBox="1"/>
              <p:nvPr/>
            </p:nvSpPr>
            <p:spPr>
              <a:xfrm>
                <a:off x="2284302" y="2465377"/>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2" name="CaixaDeTexto 41">
                <a:extLst>
                  <a:ext uri="{FF2B5EF4-FFF2-40B4-BE49-F238E27FC236}">
                    <a16:creationId xmlns:a16="http://schemas.microsoft.com/office/drawing/2014/main" id="{CB4AAA25-EFE5-647B-0744-678A19D6A11C}"/>
                  </a:ext>
                </a:extLst>
              </p:cNvPr>
              <p:cNvSpPr txBox="1"/>
              <p:nvPr/>
            </p:nvSpPr>
            <p:spPr>
              <a:xfrm>
                <a:off x="2731131" y="2465376"/>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3" name="CaixaDeTexto 42">
                <a:extLst>
                  <a:ext uri="{FF2B5EF4-FFF2-40B4-BE49-F238E27FC236}">
                    <a16:creationId xmlns:a16="http://schemas.microsoft.com/office/drawing/2014/main" id="{6CFCD512-9AE5-1C4D-B7F9-8A6075FD1904}"/>
                  </a:ext>
                </a:extLst>
              </p:cNvPr>
              <p:cNvSpPr txBox="1"/>
              <p:nvPr/>
            </p:nvSpPr>
            <p:spPr>
              <a:xfrm>
                <a:off x="3718256" y="246725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4" name="CaixaDeTexto 43">
                <a:extLst>
                  <a:ext uri="{FF2B5EF4-FFF2-40B4-BE49-F238E27FC236}">
                    <a16:creationId xmlns:a16="http://schemas.microsoft.com/office/drawing/2014/main" id="{ADC9A3FE-B3BA-34F3-A386-9F17197E059A}"/>
                  </a:ext>
                </a:extLst>
              </p:cNvPr>
              <p:cNvSpPr txBox="1"/>
              <p:nvPr/>
            </p:nvSpPr>
            <p:spPr>
              <a:xfrm>
                <a:off x="4131366" y="246876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45" name="Seta: Curvada para Baixo 44">
                <a:extLst>
                  <a:ext uri="{FF2B5EF4-FFF2-40B4-BE49-F238E27FC236}">
                    <a16:creationId xmlns:a16="http://schemas.microsoft.com/office/drawing/2014/main" id="{EA8239FB-9313-3D13-1D2C-21AE887C073E}"/>
                  </a:ext>
                </a:extLst>
              </p:cNvPr>
              <p:cNvSpPr/>
              <p:nvPr/>
            </p:nvSpPr>
            <p:spPr>
              <a:xfrm rot="10800000">
                <a:off x="3965151" y="2303092"/>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6" name="Seta: Curvada para Baixo 45">
                <a:extLst>
                  <a:ext uri="{FF2B5EF4-FFF2-40B4-BE49-F238E27FC236}">
                    <a16:creationId xmlns:a16="http://schemas.microsoft.com/office/drawing/2014/main" id="{2BE73B4B-53DC-9054-805F-A46E9241D10F}"/>
                  </a:ext>
                </a:extLst>
              </p:cNvPr>
              <p:cNvSpPr/>
              <p:nvPr/>
            </p:nvSpPr>
            <p:spPr>
              <a:xfrm rot="10800000">
                <a:off x="3612181" y="2298329"/>
                <a:ext cx="791517" cy="1981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7" name="Agrupar 6">
              <a:extLst>
                <a:ext uri="{FF2B5EF4-FFF2-40B4-BE49-F238E27FC236}">
                  <a16:creationId xmlns:a16="http://schemas.microsoft.com/office/drawing/2014/main" id="{E8227910-0AEE-1CDC-4D66-01E748C43CE9}"/>
                </a:ext>
              </a:extLst>
            </p:cNvPr>
            <p:cNvGrpSpPr/>
            <p:nvPr/>
          </p:nvGrpSpPr>
          <p:grpSpPr>
            <a:xfrm>
              <a:off x="2127441" y="2688804"/>
              <a:ext cx="2496646" cy="563894"/>
              <a:chOff x="2132103" y="3403099"/>
              <a:chExt cx="2655972" cy="563894"/>
            </a:xfrm>
          </p:grpSpPr>
          <p:grpSp>
            <p:nvGrpSpPr>
              <p:cNvPr id="29" name="Agrupar 28">
                <a:extLst>
                  <a:ext uri="{FF2B5EF4-FFF2-40B4-BE49-F238E27FC236}">
                    <a16:creationId xmlns:a16="http://schemas.microsoft.com/office/drawing/2014/main" id="{948E7EBC-5092-EBEA-0251-77C4DA4F0DCF}"/>
                  </a:ext>
                </a:extLst>
              </p:cNvPr>
              <p:cNvGrpSpPr/>
              <p:nvPr/>
            </p:nvGrpSpPr>
            <p:grpSpPr>
              <a:xfrm>
                <a:off x="2132103" y="3403383"/>
                <a:ext cx="2655972" cy="563610"/>
                <a:chOff x="2132103" y="3403383"/>
                <a:chExt cx="2655972" cy="563610"/>
              </a:xfrm>
            </p:grpSpPr>
            <p:grpSp>
              <p:nvGrpSpPr>
                <p:cNvPr id="32" name="Agrupar 31">
                  <a:extLst>
                    <a:ext uri="{FF2B5EF4-FFF2-40B4-BE49-F238E27FC236}">
                      <a16:creationId xmlns:a16="http://schemas.microsoft.com/office/drawing/2014/main" id="{6FBF586A-1825-6A1F-0158-E13B502A7FCE}"/>
                    </a:ext>
                  </a:extLst>
                </p:cNvPr>
                <p:cNvGrpSpPr/>
                <p:nvPr/>
              </p:nvGrpSpPr>
              <p:grpSpPr>
                <a:xfrm>
                  <a:off x="2132103" y="3403383"/>
                  <a:ext cx="503812" cy="553794"/>
                  <a:chOff x="2135694" y="1127760"/>
                  <a:chExt cx="503812" cy="553794"/>
                </a:xfrm>
              </p:grpSpPr>
              <p:sp>
                <p:nvSpPr>
                  <p:cNvPr id="38" name="Seta: Curvada Para Cima 37">
                    <a:extLst>
                      <a:ext uri="{FF2B5EF4-FFF2-40B4-BE49-F238E27FC236}">
                        <a16:creationId xmlns:a16="http://schemas.microsoft.com/office/drawing/2014/main" id="{A7886A8B-6D08-FE31-4671-1F6064DE84EB}"/>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9" name="CaixaDeTexto 38">
                    <a:extLst>
                      <a:ext uri="{FF2B5EF4-FFF2-40B4-BE49-F238E27FC236}">
                        <a16:creationId xmlns:a16="http://schemas.microsoft.com/office/drawing/2014/main" id="{41311648-2AA6-8A90-C7BD-A2C459CC0970}"/>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33" name="Agrupar 32">
                  <a:extLst>
                    <a:ext uri="{FF2B5EF4-FFF2-40B4-BE49-F238E27FC236}">
                      <a16:creationId xmlns:a16="http://schemas.microsoft.com/office/drawing/2014/main" id="{4BABF256-CD2C-60E7-A9F3-97169B133867}"/>
                    </a:ext>
                  </a:extLst>
                </p:cNvPr>
                <p:cNvGrpSpPr/>
                <p:nvPr/>
              </p:nvGrpSpPr>
              <p:grpSpPr>
                <a:xfrm>
                  <a:off x="2851884" y="3403384"/>
                  <a:ext cx="503812" cy="563609"/>
                  <a:chOff x="2135694" y="1127760"/>
                  <a:chExt cx="503812" cy="563609"/>
                </a:xfrm>
              </p:grpSpPr>
              <p:sp>
                <p:nvSpPr>
                  <p:cNvPr id="36" name="Seta: Curvada Para Cima 35">
                    <a:extLst>
                      <a:ext uri="{FF2B5EF4-FFF2-40B4-BE49-F238E27FC236}">
                        <a16:creationId xmlns:a16="http://schemas.microsoft.com/office/drawing/2014/main" id="{5C1C4D9F-8EBE-38C1-7BAF-4BF3AB95503C}"/>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7" name="CaixaDeTexto 36">
                    <a:extLst>
                      <a:ext uri="{FF2B5EF4-FFF2-40B4-BE49-F238E27FC236}">
                        <a16:creationId xmlns:a16="http://schemas.microsoft.com/office/drawing/2014/main" id="{10D116E6-530D-3CA6-5C1C-F0E5888D365A}"/>
                      </a:ext>
                    </a:extLst>
                  </p:cNvPr>
                  <p:cNvSpPr txBox="1"/>
                  <p:nvPr/>
                </p:nvSpPr>
                <p:spPr>
                  <a:xfrm>
                    <a:off x="2135694" y="1239519"/>
                    <a:ext cx="503812" cy="451850"/>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4" name="CaixaDeTexto 33">
                  <a:extLst>
                    <a:ext uri="{FF2B5EF4-FFF2-40B4-BE49-F238E27FC236}">
                      <a16:creationId xmlns:a16="http://schemas.microsoft.com/office/drawing/2014/main" id="{892040BE-1D0F-3C1B-6669-4AC7FB0BBC27}"/>
                    </a:ext>
                  </a:extLst>
                </p:cNvPr>
                <p:cNvSpPr txBox="1"/>
                <p:nvPr/>
              </p:nvSpPr>
              <p:spPr>
                <a:xfrm>
                  <a:off x="3578387" y="3513260"/>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35" name="CaixaDeTexto 34">
                  <a:extLst>
                    <a:ext uri="{FF2B5EF4-FFF2-40B4-BE49-F238E27FC236}">
                      <a16:creationId xmlns:a16="http://schemas.microsoft.com/office/drawing/2014/main" id="{273A4A36-C149-AFC9-6B41-1FDAD358DE16}"/>
                    </a:ext>
                  </a:extLst>
                </p:cNvPr>
                <p:cNvSpPr txBox="1"/>
                <p:nvPr/>
              </p:nvSpPr>
              <p:spPr>
                <a:xfrm>
                  <a:off x="4284263" y="3517923"/>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30" name="Seta: Curvada para Baixo 29">
                <a:extLst>
                  <a:ext uri="{FF2B5EF4-FFF2-40B4-BE49-F238E27FC236}">
                    <a16:creationId xmlns:a16="http://schemas.microsoft.com/office/drawing/2014/main" id="{00C30084-AFB0-425D-5CFC-2D1A6F553469}"/>
                  </a:ext>
                </a:extLst>
              </p:cNvPr>
              <p:cNvSpPr/>
              <p:nvPr/>
            </p:nvSpPr>
            <p:spPr>
              <a:xfrm rot="10800000">
                <a:off x="4338566" y="3403383"/>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31" name="Seta: Curvada para Baixo 30">
                <a:extLst>
                  <a:ext uri="{FF2B5EF4-FFF2-40B4-BE49-F238E27FC236}">
                    <a16:creationId xmlns:a16="http://schemas.microsoft.com/office/drawing/2014/main" id="{046FEF61-9AE3-273A-32F4-C83E2D21928C}"/>
                  </a:ext>
                </a:extLst>
              </p:cNvPr>
              <p:cNvSpPr/>
              <p:nvPr/>
            </p:nvSpPr>
            <p:spPr>
              <a:xfrm rot="10800000">
                <a:off x="3622376" y="3403099"/>
                <a:ext cx="395208" cy="15747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8" name="Agrupar 7">
              <a:extLst>
                <a:ext uri="{FF2B5EF4-FFF2-40B4-BE49-F238E27FC236}">
                  <a16:creationId xmlns:a16="http://schemas.microsoft.com/office/drawing/2014/main" id="{73BAF07A-3AC8-F3D1-F6C2-5DAACA1F351F}"/>
                </a:ext>
              </a:extLst>
            </p:cNvPr>
            <p:cNvGrpSpPr/>
            <p:nvPr/>
          </p:nvGrpSpPr>
          <p:grpSpPr>
            <a:xfrm>
              <a:off x="2128161" y="5818267"/>
              <a:ext cx="2444882" cy="560516"/>
              <a:chOff x="2132103" y="5725313"/>
              <a:chExt cx="2655972" cy="560516"/>
            </a:xfrm>
          </p:grpSpPr>
          <p:grpSp>
            <p:nvGrpSpPr>
              <p:cNvPr id="20" name="Agrupar 19">
                <a:extLst>
                  <a:ext uri="{FF2B5EF4-FFF2-40B4-BE49-F238E27FC236}">
                    <a16:creationId xmlns:a16="http://schemas.microsoft.com/office/drawing/2014/main" id="{0482DCE3-3641-C822-94B9-F4E38D028103}"/>
                  </a:ext>
                </a:extLst>
              </p:cNvPr>
              <p:cNvGrpSpPr/>
              <p:nvPr/>
            </p:nvGrpSpPr>
            <p:grpSpPr>
              <a:xfrm>
                <a:off x="2132103" y="5729254"/>
                <a:ext cx="503812" cy="553794"/>
                <a:chOff x="2135694" y="1127760"/>
                <a:chExt cx="503812" cy="553794"/>
              </a:xfrm>
            </p:grpSpPr>
            <p:sp>
              <p:nvSpPr>
                <p:cNvPr id="27" name="Seta: Curvada Para Cima 26">
                  <a:extLst>
                    <a:ext uri="{FF2B5EF4-FFF2-40B4-BE49-F238E27FC236}">
                      <a16:creationId xmlns:a16="http://schemas.microsoft.com/office/drawing/2014/main" id="{0DD615A4-35C7-11F3-9623-0766BCC75411}"/>
                    </a:ext>
                  </a:extLst>
                </p:cNvPr>
                <p:cNvSpPr/>
                <p:nvPr/>
              </p:nvSpPr>
              <p:spPr>
                <a:xfrm>
                  <a:off x="2199640" y="1127760"/>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8" name="CaixaDeTexto 27">
                  <a:extLst>
                    <a:ext uri="{FF2B5EF4-FFF2-40B4-BE49-F238E27FC236}">
                      <a16:creationId xmlns:a16="http://schemas.microsoft.com/office/drawing/2014/main" id="{50064863-B023-F6FC-B68C-17885272DD6A}"/>
                    </a:ext>
                  </a:extLst>
                </p:cNvPr>
                <p:cNvSpPr txBox="1"/>
                <p:nvPr/>
              </p:nvSpPr>
              <p:spPr>
                <a:xfrm>
                  <a:off x="2135694" y="1239519"/>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sp>
            <p:nvSpPr>
              <p:cNvPr id="21" name="Seta: Curvada Para Cima 20">
                <a:extLst>
                  <a:ext uri="{FF2B5EF4-FFF2-40B4-BE49-F238E27FC236}">
                    <a16:creationId xmlns:a16="http://schemas.microsoft.com/office/drawing/2014/main" id="{D05E701E-26FB-8CDF-517F-DC83595E7FF9}"/>
                  </a:ext>
                </a:extLst>
              </p:cNvPr>
              <p:cNvSpPr/>
              <p:nvPr/>
            </p:nvSpPr>
            <p:spPr>
              <a:xfrm>
                <a:off x="2915830" y="5729255"/>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2" name="CaixaDeTexto 21">
                <a:extLst>
                  <a:ext uri="{FF2B5EF4-FFF2-40B4-BE49-F238E27FC236}">
                    <a16:creationId xmlns:a16="http://schemas.microsoft.com/office/drawing/2014/main" id="{E9D6747F-5D4D-9D43-A389-1049F402BCA8}"/>
                  </a:ext>
                </a:extLst>
              </p:cNvPr>
              <p:cNvSpPr txBox="1"/>
              <p:nvPr/>
            </p:nvSpPr>
            <p:spPr>
              <a:xfrm>
                <a:off x="2851884" y="584101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3" name="CaixaDeTexto 22">
                <a:extLst>
                  <a:ext uri="{FF2B5EF4-FFF2-40B4-BE49-F238E27FC236}">
                    <a16:creationId xmlns:a16="http://schemas.microsoft.com/office/drawing/2014/main" id="{F693DB25-6984-6B77-5320-947BA77B0621}"/>
                  </a:ext>
                </a:extLst>
              </p:cNvPr>
              <p:cNvSpPr txBox="1"/>
              <p:nvPr/>
            </p:nvSpPr>
            <p:spPr>
              <a:xfrm>
                <a:off x="3578388" y="5839131"/>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4" name="CaixaDeTexto 23">
                <a:extLst>
                  <a:ext uri="{FF2B5EF4-FFF2-40B4-BE49-F238E27FC236}">
                    <a16:creationId xmlns:a16="http://schemas.microsoft.com/office/drawing/2014/main" id="{04F00200-E70B-0593-83FE-CB273B37849C}"/>
                  </a:ext>
                </a:extLst>
              </p:cNvPr>
              <p:cNvSpPr txBox="1"/>
              <p:nvPr/>
            </p:nvSpPr>
            <p:spPr>
              <a:xfrm>
                <a:off x="4284263" y="5843794"/>
                <a:ext cx="503812"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25" name="Seta: Curvada Para Cima 24">
                <a:extLst>
                  <a:ext uri="{FF2B5EF4-FFF2-40B4-BE49-F238E27FC236}">
                    <a16:creationId xmlns:a16="http://schemas.microsoft.com/office/drawing/2014/main" id="{01F1C394-A804-7938-E994-E5E5734E727D}"/>
                  </a:ext>
                </a:extLst>
              </p:cNvPr>
              <p:cNvSpPr/>
              <p:nvPr/>
            </p:nvSpPr>
            <p:spPr>
              <a:xfrm>
                <a:off x="3637793" y="5726904"/>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26" name="Seta: Curvada Para Cima 25">
                <a:extLst>
                  <a:ext uri="{FF2B5EF4-FFF2-40B4-BE49-F238E27FC236}">
                    <a16:creationId xmlns:a16="http://schemas.microsoft.com/office/drawing/2014/main" id="{D835D55B-FA19-DD12-3A7E-1CE650D386BF}"/>
                  </a:ext>
                </a:extLst>
              </p:cNvPr>
              <p:cNvSpPr/>
              <p:nvPr/>
            </p:nvSpPr>
            <p:spPr>
              <a:xfrm>
                <a:off x="4348105" y="5725313"/>
                <a:ext cx="375920" cy="1574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nvGrpSpPr>
            <p:cNvPr id="9" name="Agrupar 8">
              <a:extLst>
                <a:ext uri="{FF2B5EF4-FFF2-40B4-BE49-F238E27FC236}">
                  <a16:creationId xmlns:a16="http://schemas.microsoft.com/office/drawing/2014/main" id="{4BE3C16A-6D91-C2EF-4CAC-E4835A17DE11}"/>
                </a:ext>
              </a:extLst>
            </p:cNvPr>
            <p:cNvGrpSpPr/>
            <p:nvPr/>
          </p:nvGrpSpPr>
          <p:grpSpPr>
            <a:xfrm>
              <a:off x="2183488" y="4799783"/>
              <a:ext cx="2208302" cy="607706"/>
              <a:chOff x="2183488" y="4799783"/>
              <a:chExt cx="2208302" cy="607706"/>
            </a:xfrm>
          </p:grpSpPr>
          <p:grpSp>
            <p:nvGrpSpPr>
              <p:cNvPr id="13" name="Agrupar 12">
                <a:extLst>
                  <a:ext uri="{FF2B5EF4-FFF2-40B4-BE49-F238E27FC236}">
                    <a16:creationId xmlns:a16="http://schemas.microsoft.com/office/drawing/2014/main" id="{0BADAFDF-A769-9729-0FF2-52A2A50437F6}"/>
                  </a:ext>
                </a:extLst>
              </p:cNvPr>
              <p:cNvGrpSpPr/>
              <p:nvPr/>
            </p:nvGrpSpPr>
            <p:grpSpPr>
              <a:xfrm>
                <a:off x="2183488" y="4799783"/>
                <a:ext cx="1029490" cy="198120"/>
                <a:chOff x="2199640" y="2326640"/>
                <a:chExt cx="1093335" cy="198120"/>
              </a:xfrm>
            </p:grpSpPr>
            <p:sp>
              <p:nvSpPr>
                <p:cNvPr id="18" name="Seta: Curvada Para Cima 17">
                  <a:extLst>
                    <a:ext uri="{FF2B5EF4-FFF2-40B4-BE49-F238E27FC236}">
                      <a16:creationId xmlns:a16="http://schemas.microsoft.com/office/drawing/2014/main" id="{DD4EB399-F883-C7DE-CE12-67A5EE3BE88D}"/>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9" name="Seta: Curvada Para Cima 18">
                  <a:extLst>
                    <a:ext uri="{FF2B5EF4-FFF2-40B4-BE49-F238E27FC236}">
                      <a16:creationId xmlns:a16="http://schemas.microsoft.com/office/drawing/2014/main" id="{DAF89E6A-195D-ACC3-A50A-E09856C6E1C0}"/>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sp>
            <p:nvSpPr>
              <p:cNvPr id="14" name="CaixaDeTexto 13">
                <a:extLst>
                  <a:ext uri="{FF2B5EF4-FFF2-40B4-BE49-F238E27FC236}">
                    <a16:creationId xmlns:a16="http://schemas.microsoft.com/office/drawing/2014/main" id="{83FA3F79-1289-EBCC-B970-313D850779E6}"/>
                  </a:ext>
                </a:extLst>
              </p:cNvPr>
              <p:cNvSpPr txBox="1"/>
              <p:nvPr/>
            </p:nvSpPr>
            <p:spPr>
              <a:xfrm>
                <a:off x="2259770" y="4962068"/>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5" name="CaixaDeTexto 14">
                <a:extLst>
                  <a:ext uri="{FF2B5EF4-FFF2-40B4-BE49-F238E27FC236}">
                    <a16:creationId xmlns:a16="http://schemas.microsoft.com/office/drawing/2014/main" id="{B6E83E81-F90A-225A-3A5D-90E6296851E9}"/>
                  </a:ext>
                </a:extLst>
              </p:cNvPr>
              <p:cNvSpPr txBox="1"/>
              <p:nvPr/>
            </p:nvSpPr>
            <p:spPr>
              <a:xfrm>
                <a:off x="2665001" y="4962067"/>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6" name="CaixaDeTexto 15">
                <a:extLst>
                  <a:ext uri="{FF2B5EF4-FFF2-40B4-BE49-F238E27FC236}">
                    <a16:creationId xmlns:a16="http://schemas.microsoft.com/office/drawing/2014/main" id="{85436781-DF55-2521-87D7-891D997E1C99}"/>
                  </a:ext>
                </a:extLst>
              </p:cNvPr>
              <p:cNvSpPr txBox="1"/>
              <p:nvPr/>
            </p:nvSpPr>
            <p:spPr>
              <a:xfrm>
                <a:off x="3560229" y="4963950"/>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sp>
            <p:nvSpPr>
              <p:cNvPr id="17" name="CaixaDeTexto 16">
                <a:extLst>
                  <a:ext uri="{FF2B5EF4-FFF2-40B4-BE49-F238E27FC236}">
                    <a16:creationId xmlns:a16="http://schemas.microsoft.com/office/drawing/2014/main" id="{8534530F-64DC-64A7-3199-1C449E3183B9}"/>
                  </a:ext>
                </a:extLst>
              </p:cNvPr>
              <p:cNvSpPr txBox="1"/>
              <p:nvPr/>
            </p:nvSpPr>
            <p:spPr>
              <a:xfrm>
                <a:off x="3934881" y="4965454"/>
                <a:ext cx="456909" cy="442035"/>
              </a:xfrm>
              <a:prstGeom prst="rect">
                <a:avLst/>
              </a:prstGeom>
              <a:noFill/>
            </p:spPr>
            <p:txBody>
              <a:bodyPr wrap="square" lIns="36000" tIns="36000" rIns="36000" bIns="36000" rtlCol="0">
                <a:spAutoFit/>
              </a:bodyPr>
              <a:lstStyle/>
              <a:p>
                <a:pPr algn="ctr"/>
                <a:r>
                  <a:rPr lang="pt-PT" sz="1400" dirty="0"/>
                  <a:t>&gt;?</a:t>
                </a:r>
              </a:p>
              <a:p>
                <a:pPr algn="ctr"/>
                <a:r>
                  <a:rPr lang="pt-PT" sz="1000" dirty="0" err="1"/>
                  <a:t>swap</a:t>
                </a:r>
                <a:endParaRPr lang="pt-PT" sz="1000" dirty="0"/>
              </a:p>
            </p:txBody>
          </p:sp>
        </p:grpSp>
        <p:grpSp>
          <p:nvGrpSpPr>
            <p:cNvPr id="10" name="Agrupar 9">
              <a:extLst>
                <a:ext uri="{FF2B5EF4-FFF2-40B4-BE49-F238E27FC236}">
                  <a16:creationId xmlns:a16="http://schemas.microsoft.com/office/drawing/2014/main" id="{63843F77-768A-A46A-2F39-E37181CDF8E1}"/>
                </a:ext>
              </a:extLst>
            </p:cNvPr>
            <p:cNvGrpSpPr/>
            <p:nvPr/>
          </p:nvGrpSpPr>
          <p:grpSpPr>
            <a:xfrm>
              <a:off x="3479859" y="4799783"/>
              <a:ext cx="1029490" cy="198120"/>
              <a:chOff x="2199640" y="2326640"/>
              <a:chExt cx="1093335" cy="198120"/>
            </a:xfrm>
          </p:grpSpPr>
          <p:sp>
            <p:nvSpPr>
              <p:cNvPr id="11" name="Seta: Curvada Para Cima 10">
                <a:extLst>
                  <a:ext uri="{FF2B5EF4-FFF2-40B4-BE49-F238E27FC236}">
                    <a16:creationId xmlns:a16="http://schemas.microsoft.com/office/drawing/2014/main" id="{5418C864-0E5D-5188-6186-B93618908BB4}"/>
                  </a:ext>
                </a:extLst>
              </p:cNvPr>
              <p:cNvSpPr/>
              <p:nvPr/>
            </p:nvSpPr>
            <p:spPr>
              <a:xfrm>
                <a:off x="2199640"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2" name="Seta: Curvada Para Cima 11">
                <a:extLst>
                  <a:ext uri="{FF2B5EF4-FFF2-40B4-BE49-F238E27FC236}">
                    <a16:creationId xmlns:a16="http://schemas.microsoft.com/office/drawing/2014/main" id="{0777E781-8B97-F551-E739-C45E847C70F3}"/>
                  </a:ext>
                </a:extLst>
              </p:cNvPr>
              <p:cNvSpPr/>
              <p:nvPr/>
            </p:nvSpPr>
            <p:spPr>
              <a:xfrm>
                <a:off x="2564085" y="2326640"/>
                <a:ext cx="728890" cy="1981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grpSp>
      </p:grpSp>
      <p:pic>
        <p:nvPicPr>
          <p:cNvPr id="141" name="Imagem 140">
            <a:extLst>
              <a:ext uri="{FF2B5EF4-FFF2-40B4-BE49-F238E27FC236}">
                <a16:creationId xmlns:a16="http://schemas.microsoft.com/office/drawing/2014/main" id="{AA7ADA3F-BAD5-A33D-0FF7-1978D422E7E0}"/>
              </a:ext>
            </a:extLst>
          </p:cNvPr>
          <p:cNvPicPr>
            <a:picLocks noChangeAspect="1"/>
          </p:cNvPicPr>
          <p:nvPr/>
        </p:nvPicPr>
        <p:blipFill>
          <a:blip r:embed="rId2"/>
          <a:stretch>
            <a:fillRect/>
          </a:stretch>
        </p:blipFill>
        <p:spPr>
          <a:xfrm>
            <a:off x="8337574" y="622004"/>
            <a:ext cx="3333750" cy="3038475"/>
          </a:xfrm>
          <a:prstGeom prst="rect">
            <a:avLst/>
          </a:prstGeom>
        </p:spPr>
      </p:pic>
      <p:sp>
        <p:nvSpPr>
          <p:cNvPr id="143" name="CaixaDeTexto 142">
            <a:extLst>
              <a:ext uri="{FF2B5EF4-FFF2-40B4-BE49-F238E27FC236}">
                <a16:creationId xmlns:a16="http://schemas.microsoft.com/office/drawing/2014/main" id="{20673640-C18B-D71F-29F7-84A327FCA49B}"/>
              </a:ext>
            </a:extLst>
          </p:cNvPr>
          <p:cNvSpPr txBox="1"/>
          <p:nvPr/>
        </p:nvSpPr>
        <p:spPr>
          <a:xfrm>
            <a:off x="1861293" y="5947467"/>
            <a:ext cx="9364236" cy="276999"/>
          </a:xfrm>
          <a:prstGeom prst="rect">
            <a:avLst/>
          </a:prstGeom>
          <a:noFill/>
        </p:spPr>
        <p:txBody>
          <a:bodyPr wrap="square">
            <a:spAutoFit/>
          </a:bodyPr>
          <a:lstStyle/>
          <a:p>
            <a:r>
              <a:rPr lang="pt-PT" sz="1200" dirty="0"/>
              <a:t>https://developer.nvidia.com/gpugems/gpugems2/part-vi-simulation-and-numerical-algorithms/chapter-46-improved-gpu-sorting</a:t>
            </a:r>
          </a:p>
        </p:txBody>
      </p:sp>
      <p:sp>
        <p:nvSpPr>
          <p:cNvPr id="142" name="Retângulo 4">
            <a:extLst>
              <a:ext uri="{FF2B5EF4-FFF2-40B4-BE49-F238E27FC236}">
                <a16:creationId xmlns:a16="http://schemas.microsoft.com/office/drawing/2014/main" id="{913F817C-7D6C-35AF-1B34-3108A7F30F51}"/>
              </a:ext>
            </a:extLst>
          </p:cNvPr>
          <p:cNvSpPr/>
          <p:nvPr/>
        </p:nvSpPr>
        <p:spPr>
          <a:xfrm>
            <a:off x="7107909" y="3992562"/>
            <a:ext cx="5335822" cy="567702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pt-PT" sz="1100" dirty="0">
                <a:latin typeface="Times New Roman" panose="02020603050405020304" pitchFamily="18" charset="0"/>
                <a:cs typeface="Times New Roman" panose="02020603050405020304" pitchFamily="18" charset="0"/>
              </a:rPr>
              <a:t>for (</a:t>
            </a:r>
            <a:r>
              <a:rPr lang="pt-PT" sz="1100" dirty="0" err="1">
                <a:latin typeface="Times New Roman" panose="02020603050405020304" pitchFamily="18" charset="0"/>
                <a:cs typeface="Times New Roman" panose="02020603050405020304" pitchFamily="18" charset="0"/>
              </a:rPr>
              <a:t>unsigned</a:t>
            </a:r>
            <a:r>
              <a:rPr lang="pt-PT" sz="1100" dirty="0">
                <a:latin typeface="Times New Roman" panose="02020603050405020304" pitchFamily="18" charset="0"/>
                <a:cs typeface="Times New Roman" panose="02020603050405020304" pitchFamily="18" charset="0"/>
              </a:rPr>
              <a:t> </a:t>
            </a:r>
            <a:r>
              <a:rPr lang="pt-PT" sz="1100" dirty="0" err="1">
                <a:latin typeface="Times New Roman" panose="02020603050405020304" pitchFamily="18" charset="0"/>
                <a:cs typeface="Times New Roman" panose="02020603050405020304" pitchFamily="18" charset="0"/>
              </a:rPr>
              <a:t>int</a:t>
            </a:r>
            <a:r>
              <a:rPr lang="pt-PT" sz="1100" dirty="0">
                <a:latin typeface="Times New Roman" panose="02020603050405020304" pitchFamily="18" charset="0"/>
                <a:cs typeface="Times New Roman" panose="02020603050405020304" pitchFamily="18" charset="0"/>
              </a:rPr>
              <a:t> i = 0; i &lt;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pt-PT" sz="1100" dirty="0">
                <a:latin typeface="Times New Roman" panose="02020603050405020304" pitchFamily="18" charset="0"/>
                <a:cs typeface="Times New Roman" panose="02020603050405020304" pitchFamily="18" charset="0"/>
              </a:rPr>
              <a:t>; i++) {</a:t>
            </a:r>
            <a:endParaRPr lang="en-US" sz="1100" b="0" strike="noStrike" spc="-1" dirty="0">
              <a:solidFill>
                <a:srgbClr val="000000"/>
              </a:solidFill>
              <a:latin typeface="Times New Roman"/>
              <a:ea typeface="DejaVu Sans"/>
            </a:endParaRPr>
          </a:p>
          <a:p>
            <a:pPr>
              <a:lnSpc>
                <a:spcPct val="100000"/>
              </a:lnSpc>
            </a:pPr>
            <a:endParaRPr lang="en-US" sz="1100" spc="-1" dirty="0">
              <a:solidFill>
                <a:srgbClr val="000000"/>
              </a:solidFill>
              <a:latin typeface="Times New Roman"/>
              <a:ea typeface="DejaVu Sans"/>
            </a:endParaRPr>
          </a:p>
          <a:p>
            <a:pPr>
              <a:lnSpc>
                <a:spcPct val="100000"/>
              </a:lnSpc>
            </a:pPr>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idx</a:t>
            </a:r>
            <a:r>
              <a:rPr lang="en-US" sz="1100" b="0" strike="noStrike" spc="-1" dirty="0">
                <a:solidFill>
                  <a:srgbClr val="000000"/>
                </a:solidFill>
                <a:latin typeface="Times New Roman"/>
                <a:ea typeface="DejaVu Sans"/>
              </a:rPr>
              <a:t>=</a:t>
            </a:r>
            <a:r>
              <a:rPr lang="en-US" sz="1100" b="0" strike="noStrike" spc="-1" dirty="0" err="1">
                <a:solidFill>
                  <a:srgbClr val="000000"/>
                </a:solidFill>
                <a:latin typeface="Times New Roman"/>
                <a:ea typeface="DejaVu Sans"/>
              </a:rPr>
              <a:t>treadIdx.x</a:t>
            </a:r>
            <a:r>
              <a:rPr lang="en-US" sz="1100" b="0" strike="noStrike" spc="-1" dirty="0">
                <a:solidFill>
                  <a:srgbClr val="000000"/>
                </a:solidFill>
                <a:latin typeface="Times New Roman"/>
                <a:ea typeface="DejaVu Sans"/>
              </a:rPr>
              <a:t>;</a:t>
            </a:r>
          </a:p>
          <a:p>
            <a:r>
              <a:rPr lang="en-US" sz="1100" b="0" strike="noStrike" spc="-1" dirty="0">
                <a:solidFill>
                  <a:srgbClr val="000000"/>
                </a:solidFill>
                <a:latin typeface="Times New Roman"/>
                <a:ea typeface="DejaVu Sans"/>
              </a:rPr>
              <a:t>unsigned int </a:t>
            </a:r>
            <a:r>
              <a:rPr lang="en-US" sz="1100" b="0" strike="noStrike" spc="-1" dirty="0" err="1">
                <a:solidFill>
                  <a:srgbClr val="000000"/>
                </a:solidFill>
                <a:latin typeface="Times New Roman"/>
                <a:ea typeface="DejaVu Sans"/>
              </a:rPr>
              <a:t>arrSize</a:t>
            </a:r>
            <a:r>
              <a:rPr lang="en-US" sz="1100" b="0" strike="noStrike" spc="-1" dirty="0">
                <a:solidFill>
                  <a:srgbClr val="000000"/>
                </a:solidFill>
                <a:latin typeface="Times New Roman"/>
                <a:ea typeface="DejaVu Sans"/>
              </a:rPr>
              <a:t> =</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N_ARRAYS * (</a:t>
            </a:r>
            <a:r>
              <a:rPr lang="en-US" sz="1100" dirty="0" err="1">
                <a:latin typeface="Times New Roman" panose="02020603050405020304" pitchFamily="18" charset="0"/>
                <a:cs typeface="Times New Roman" panose="02020603050405020304" pitchFamily="18" charset="0"/>
              </a:rPr>
              <a:t>size_t</a:t>
            </a:r>
            <a:r>
              <a:rPr lang="en-US" sz="1100" dirty="0">
                <a:latin typeface="Times New Roman" panose="02020603050405020304" pitchFamily="18" charset="0"/>
                <a:cs typeface="Times New Roman" panose="02020603050405020304" pitchFamily="18" charset="0"/>
              </a:rPr>
              <a:t>) ARRAY_LENGTH</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pPr>
            <a:r>
              <a:rPr lang="en-US" sz="1100" b="0" strike="noStrike" spc="-1" dirty="0">
                <a:solidFill>
                  <a:srgbClr val="000000"/>
                </a:solidFill>
                <a:latin typeface="Times New Roman"/>
                <a:ea typeface="DejaVu Sans"/>
              </a:rPr>
              <a:t>unsigned int j, </a:t>
            </a:r>
            <a:r>
              <a:rPr lang="en-US" sz="1100" b="0" strike="noStrike" spc="-1" dirty="0" err="1">
                <a:solidFill>
                  <a:srgbClr val="000000"/>
                </a:solidFill>
                <a:latin typeface="Times New Roman"/>
                <a:ea typeface="DejaVu Sans"/>
              </a:rPr>
              <a:t>tmp</a:t>
            </a:r>
            <a:r>
              <a:rPr lang="en-US" sz="1100" b="0" strike="noStrike" spc="-1" dirty="0">
                <a:solidFill>
                  <a:srgbClr val="000000"/>
                </a:solidFill>
                <a:latin typeface="Times New Roman"/>
                <a:ea typeface="DejaVu Sans"/>
              </a:rPr>
              <a:t>;</a:t>
            </a:r>
            <a:endParaRPr lang="en-GB" sz="1100" b="0" strike="noStrike" spc="-1" dirty="0">
              <a:latin typeface="Arial"/>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data += </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*2;			</a:t>
            </a:r>
            <a:r>
              <a:rPr lang="en-US" sz="1100" b="0" strike="noStrike" spc="-1" dirty="0">
                <a:latin typeface="Times New Roman" panose="02020603050405020304" pitchFamily="18" charset="0"/>
                <a:cs typeface="Times New Roman" panose="02020603050405020304" pitchFamily="18" charset="0"/>
              </a:rPr>
              <a:t> // adjust pointer to the array to be ordered</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if(</a:t>
            </a:r>
            <a:r>
              <a:rPr lang="en-GB" sz="1100" spc="-1" dirty="0">
                <a:latin typeface="Times New Roman" panose="02020603050405020304" pitchFamily="18" charset="0"/>
                <a:cs typeface="Times New Roman" panose="02020603050405020304" pitchFamily="18" charset="0"/>
              </a:rPr>
              <a:t>i%2==0</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j=2*</a:t>
            </a:r>
            <a:r>
              <a:rPr lang="en-GB" sz="1100" b="0" strike="noStrike" spc="-1" dirty="0" err="1">
                <a:latin typeface="Times New Roman" panose="02020603050405020304" pitchFamily="18" charset="0"/>
                <a:cs typeface="Times New Roman" panose="02020603050405020304" pitchFamily="18" charset="0"/>
              </a:rPr>
              <a:t>idx</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if</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break;</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else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a:t>
            </a:r>
            <a:r>
              <a:rPr lang="en-GB" sz="1100" b="0" strike="noStrike" spc="-1" dirty="0">
                <a:latin typeface="Times New Roman" panose="02020603050405020304" pitchFamily="18" charset="0"/>
                <a:cs typeface="Times New Roman" panose="02020603050405020304" pitchFamily="18" charset="0"/>
              </a:rPr>
              <a:t>j=2*idx+1;</a:t>
            </a:r>
          </a:p>
          <a:p>
            <a:pPr>
              <a:tabLst>
                <a:tab pos="271463" algn="l"/>
                <a:tab pos="541338" algn="l"/>
                <a:tab pos="804863" algn="l"/>
              </a:tabLst>
            </a:pPr>
            <a:r>
              <a:rPr lang="en-GB" sz="1100" spc="-1" dirty="0">
                <a:latin typeface="Times New Roman" panose="02020603050405020304" pitchFamily="18" charset="0"/>
                <a:cs typeface="Times New Roman" panose="02020603050405020304" pitchFamily="18" charset="0"/>
              </a:rPr>
              <a:t>	if (j&lt;arrSize-1)</a:t>
            </a:r>
          </a:p>
          <a:p>
            <a:pPr>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if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]&gt;</a:t>
            </a:r>
            <a:r>
              <a:rPr lang="en-GB" sz="1100" spc="-1" dirty="0">
                <a:latin typeface="Times New Roman" panose="02020603050405020304" pitchFamily="18" charset="0"/>
                <a:cs typeface="Times New Roman" panose="02020603050405020304" pitchFamily="18" charset="0"/>
              </a:rPr>
              <a:t>data</a:t>
            </a:r>
            <a:r>
              <a:rPr lang="en-GB" sz="1100" b="0" strike="noStrike" spc="-1" dirty="0">
                <a:latin typeface="Times New Roman" panose="02020603050405020304" pitchFamily="18" charset="0"/>
                <a:cs typeface="Times New Roman" panose="02020603050405020304" pitchFamily="18" charset="0"/>
              </a:rPr>
              <a:t>[</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 )          // swapping</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a:t>
            </a:r>
            <a:r>
              <a:rPr lang="en-GB" sz="1100" spc="-1" dirty="0">
                <a:latin typeface="Times New Roman" panose="02020603050405020304" pitchFamily="18" charset="0"/>
                <a:cs typeface="Times New Roman" panose="02020603050405020304" pitchFamily="18" charset="0"/>
              </a:rPr>
              <a:t>j</a:t>
            </a:r>
            <a:r>
              <a:rPr lang="en-GB" sz="1100" b="0" strike="noStrike" spc="-1" dirty="0">
                <a:latin typeface="Times New Roman" panose="02020603050405020304" pitchFamily="18" charset="0"/>
                <a:cs typeface="Times New Roman" panose="02020603050405020304" pitchFamily="18" charset="0"/>
              </a:rPr>
              <a:t>]=data[j+1];</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data[j+1]=</a:t>
            </a:r>
            <a:r>
              <a:rPr lang="en-GB" sz="1100" b="0" strike="noStrike" spc="-1" dirty="0" err="1">
                <a:latin typeface="Times New Roman" panose="02020603050405020304" pitchFamily="18" charset="0"/>
                <a:cs typeface="Times New Roman" panose="02020603050405020304" pitchFamily="18" charset="0"/>
              </a:rPr>
              <a:t>tmp</a:t>
            </a:r>
            <a:r>
              <a:rPr lang="en-GB" sz="1100" b="0" strike="noStrike" spc="-1" dirty="0">
                <a:latin typeface="Times New Roman" panose="02020603050405020304" pitchFamily="18" charset="0"/>
                <a:cs typeface="Times New Roman" panose="02020603050405020304" pitchFamily="18" charset="0"/>
              </a:rPr>
              <a:t>; </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r>
              <a:rPr lang="pt-PT" sz="1100" b="0" strike="noStrike" spc="-1" dirty="0">
                <a:solidFill>
                  <a:srgbClr val="000000"/>
                </a:solidFill>
                <a:latin typeface="Times New Roman"/>
                <a:ea typeface="DejaVu Sans"/>
              </a:rPr>
              <a:t> 	</a:t>
            </a:r>
            <a:r>
              <a:rPr lang="pt-PT" sz="1100" b="0" strike="noStrike" spc="-1" dirty="0" err="1">
                <a:solidFill>
                  <a:srgbClr val="000000"/>
                </a:solidFill>
                <a:latin typeface="Times New Roman"/>
                <a:ea typeface="DejaVu Sans"/>
              </a:rPr>
              <a:t>noSwap</a:t>
            </a:r>
            <a:r>
              <a:rPr lang="pt-PT" sz="1100" b="0" strike="noStrike" spc="-1" dirty="0">
                <a:solidFill>
                  <a:srgbClr val="000000"/>
                </a:solidFill>
                <a:latin typeface="Times New Roman"/>
                <a:ea typeface="DejaVu Sans"/>
              </a:rPr>
              <a:t> = false</a:t>
            </a:r>
            <a:r>
              <a:rPr lang="en-GB" sz="1100" b="0" strike="noStrike" spc="-1" dirty="0">
                <a:latin typeface="Times New Roman" panose="02020603050405020304" pitchFamily="18" charset="0"/>
                <a:cs typeface="Times New Roman" panose="02020603050405020304" pitchFamily="18" charset="0"/>
              </a:rPr>
              <a:t>;</a:t>
            </a: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endParaRPr lang="pt-PT" sz="1100" b="0" strike="noStrike" spc="-1" dirty="0">
              <a:solidFill>
                <a:srgbClr val="000000"/>
              </a:solidFill>
              <a:latin typeface="Times New Roman"/>
              <a:ea typeface="DejaVu Sans"/>
            </a:endParaRPr>
          </a:p>
          <a:p>
            <a:pPr>
              <a:lnSpc>
                <a:spcPct val="100000"/>
              </a:lnSpc>
              <a:tabLst>
                <a:tab pos="271463" algn="l"/>
                <a:tab pos="541338" algn="l"/>
                <a:tab pos="804863" algn="l"/>
              </a:tabLst>
            </a:pPr>
            <a:r>
              <a:rPr lang="pt-PT" sz="1100" spc="-1" dirty="0">
                <a:solidFill>
                  <a:srgbClr val="000000"/>
                </a:solidFill>
                <a:latin typeface="Times New Roman"/>
                <a:cs typeface="Times New Roman" panose="02020603050405020304" pitchFamily="18" charset="0"/>
              </a:rPr>
              <a:t>	}</a:t>
            </a:r>
            <a:endParaRPr lang="en-GB" sz="1100" b="0" strike="noStrike" spc="-1" dirty="0">
              <a:latin typeface="Times New Roman" panose="02020603050405020304" pitchFamily="18" charset="0"/>
              <a:cs typeface="Times New Roman" panose="02020603050405020304" pitchFamily="18" charset="0"/>
            </a:endParaRPr>
          </a:p>
          <a:p>
            <a:pPr>
              <a:lnSpc>
                <a:spcPct val="100000"/>
              </a:lnSpc>
              <a:tabLst>
                <a:tab pos="271463" algn="l"/>
                <a:tab pos="541338" algn="l"/>
                <a:tab pos="804863" algn="l"/>
              </a:tabLst>
            </a:pPr>
            <a:r>
              <a:rPr lang="en-GB" sz="1100" b="0" strike="noStrike" spc="-1"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3133</TotalTime>
  <Words>1637</Words>
  <Application>Microsoft Office PowerPoint</Application>
  <PresentationFormat>Ecrã Panorâmico</PresentationFormat>
  <Paragraphs>279</Paragraphs>
  <Slides>8</Slides>
  <Notes>0</Notes>
  <HiddenSlides>0</HiddenSlides>
  <MMClips>0</MMClips>
  <ScaleCrop>false</ScaleCrop>
  <HeadingPairs>
    <vt:vector size="6" baseType="variant">
      <vt:variant>
        <vt:lpstr>Tipos de letra usados</vt:lpstr>
      </vt:variant>
      <vt:variant>
        <vt:i4>7</vt:i4>
      </vt:variant>
      <vt:variant>
        <vt:lpstr>Tema</vt:lpstr>
      </vt:variant>
      <vt:variant>
        <vt:i4>2</vt:i4>
      </vt:variant>
      <vt:variant>
        <vt:lpstr>Títulos dos diapositivos</vt:lpstr>
      </vt:variant>
      <vt:variant>
        <vt:i4>8</vt:i4>
      </vt:variant>
    </vt:vector>
  </HeadingPairs>
  <TitlesOfParts>
    <vt:vector size="17" baseType="lpstr">
      <vt:lpstr>Arial</vt:lpstr>
      <vt:lpstr>Arial Narrow</vt:lpstr>
      <vt:lpstr>Calibri</vt:lpstr>
      <vt:lpstr>Cambria Math</vt:lpstr>
      <vt:lpstr>Symbol</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Câmara Municipal de Aveiro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Carlos Vidal</dc:creator>
  <dc:description/>
  <cp:lastModifiedBy>Carlos Vidal</cp:lastModifiedBy>
  <cp:revision>46</cp:revision>
  <dcterms:created xsi:type="dcterms:W3CDTF">2022-12-27T10:36:17Z</dcterms:created>
  <dcterms:modified xsi:type="dcterms:W3CDTF">2023-01-01T00:43:19Z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i4>4</vt:i4>
  </property>
</Properties>
</file>