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8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E178-F580-46EF-96D2-7E8DC6E16773}" type="datetimeFigureOut">
              <a:rPr lang="pt-PT" smtClean="0"/>
              <a:t>29/12/2022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C818-E6A8-443C-BCC8-85CE308827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62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985D56-FC83-42BD-87C5-562DE508CF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55599E-9E96-494F-8231-950F23D665E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F0EAE2-33EE-4159-B444-1005B5802B5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BF47ED-2857-4B4A-8323-FD5206A4011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331564-4714-4768-92D2-BF7A7A899B1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A2BC5A-1ACF-4D11-822E-799E9676723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E15858-80DA-4542-BBE3-378CB3DB6C6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45AAC5-DAB4-4974-AEE0-2C773592C21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EC103F-1050-4AAA-9B88-52EE0010B24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ABBA3E-1049-4435-8125-2827F4BF64D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D87E8F2-8BC3-4329-A483-453F4EB6DAE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389542-BBEA-4B9B-BD89-1CDF29BB8F90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57F0B3-FF49-4365-94AB-7D8BFB612A0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9340B8-EA36-4A9A-9C45-EB97BCD87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3C71DD-A93A-425E-9163-79E59AFEDED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86525F-F48D-42B3-9E4F-650EE8A2753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8C25AE-A42F-46C9-AE9D-E56DDDD5360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FCE719-E111-4450-BAA3-1D5A413D278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789E83-6DF9-4280-85B9-633AEFB9BD4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58688-412C-47DE-B305-1E09AF61D32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881C11-42F3-46FA-BC6C-6748D710A7B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56A4A-F203-49D7-857E-63B9FA6A4A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C5768C-37E3-4701-A418-9B91B8E5A33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599030-8E86-4D6D-A0CB-BB271EF20C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6280" y="363240"/>
            <a:ext cx="10514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E95AE4-FC34-4D42-AB3C-284859535523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GB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3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99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BAD8C1-725A-4565-98AA-99C5B99D3A6B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GB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39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3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99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/>
          <p:cNvGrpSpPr/>
          <p:nvPr/>
        </p:nvGrpSpPr>
        <p:grpSpPr>
          <a:xfrm>
            <a:off x="8055000" y="6478200"/>
            <a:ext cx="4002840" cy="441000"/>
            <a:chOff x="8055000" y="6478200"/>
            <a:chExt cx="4002840" cy="441000"/>
          </a:xfrm>
        </p:grpSpPr>
        <p:sp>
          <p:nvSpPr>
            <p:cNvPr id="83" name="CaixaDeTexto 82"/>
            <p:cNvSpPr txBox="1"/>
            <p:nvPr/>
          </p:nvSpPr>
          <p:spPr>
            <a:xfrm>
              <a:off x="8055000" y="653292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DETI, </a:t>
              </a:r>
              <a:r>
                <a:rPr lang="en-GB" sz="800" b="0" strike="noStrike" cap="small" spc="-1" dirty="0" err="1">
                  <a:solidFill>
                    <a:srgbClr val="000000"/>
                  </a:solidFill>
                  <a:latin typeface="Arial"/>
                  <a:ea typeface="Bitstream Vera Sans"/>
                </a:rPr>
                <a:t>Arquitecturas</a:t>
              </a: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 de Alto </a:t>
              </a:r>
              <a:r>
                <a:rPr lang="en-GB" sz="800" b="0" strike="noStrike" cap="small" spc="-1" dirty="0" err="1">
                  <a:solidFill>
                    <a:srgbClr val="000000"/>
                  </a:solidFill>
                  <a:latin typeface="Arial"/>
                  <a:ea typeface="Bitstream Vera Sans"/>
                </a:rPr>
                <a:t>Desempenho</a:t>
              </a: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, Janeiro 2022</a:t>
              </a:r>
              <a:endParaRPr lang="en-GB" sz="800" b="0" strike="noStrike" cap="small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1522520" y="647820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1F6FA530-8587-4ACF-B083-2180ADB72FC2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710CB744-8A3B-423C-A2A6-EBBEDEE2FA6F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CaixaDeTexto 84"/>
          <p:cNvSpPr txBox="1"/>
          <p:nvPr/>
        </p:nvSpPr>
        <p:spPr>
          <a:xfrm>
            <a:off x="605880" y="4498560"/>
            <a:ext cx="1372320" cy="59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400" b="0" strike="noStrike" spc="-1">
                <a:solidFill>
                  <a:srgbClr val="000000"/>
                </a:solidFill>
                <a:latin typeface="Arial"/>
                <a:ea typeface="Bitstream Vera Sans"/>
              </a:rPr>
              <a:t>Grupo 1, Lab 3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838800" y="5268240"/>
            <a:ext cx="1139400" cy="89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390" b="0" strike="noStrike" spc="-1">
                <a:solidFill>
                  <a:srgbClr val="000000"/>
                </a:solidFill>
                <a:latin typeface="Arial"/>
              </a:rPr>
              <a:t>Lucas Pinto</a:t>
            </a:r>
          </a:p>
          <a:p>
            <a:pPr>
              <a:lnSpc>
                <a:spcPct val="100000"/>
              </a:lnSpc>
            </a:pPr>
            <a:r>
              <a:rPr lang="en-GB" sz="1390" b="0" strike="noStrike" spc="-1">
                <a:solidFill>
                  <a:srgbClr val="000000"/>
                </a:solidFill>
                <a:latin typeface="Arial"/>
              </a:rPr>
              <a:t>Carlos Vidal</a:t>
            </a:r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720000" y="878400"/>
            <a:ext cx="3419640" cy="128160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87"/>
          <p:cNvSpPr txBox="1"/>
          <p:nvPr/>
        </p:nvSpPr>
        <p:spPr>
          <a:xfrm>
            <a:off x="3958200" y="2340000"/>
            <a:ext cx="4321800" cy="46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Arquitecturas de Alto Desempenho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240000" y="3240000"/>
            <a:ext cx="61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620000" indent="-1620000" algn="just"/>
            <a:r>
              <a:rPr lang="en-GB" sz="1800" b="0" strike="noStrike" spc="-1" dirty="0">
                <a:latin typeface="Arial"/>
              </a:rPr>
              <a:t>Assignment 2 – Sorting Sequences of Values</a:t>
            </a:r>
          </a:p>
          <a:p>
            <a:pPr marL="1620000" indent="-1620000" algn="just"/>
            <a:r>
              <a:rPr lang="en-GB" sz="1800" b="0" strike="noStrike" spc="-1" dirty="0">
                <a:latin typeface="Arial"/>
              </a:rPr>
              <a:t>	GPU Threading and Memory Mapping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BFDA0E-F4EA-10A4-A52E-4CB7E739A029}"/>
              </a:ext>
            </a:extLst>
          </p:cNvPr>
          <p:cNvSpPr txBox="1"/>
          <p:nvPr/>
        </p:nvSpPr>
        <p:spPr>
          <a:xfrm>
            <a:off x="4429760" y="49450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19250" marR="0" lvl="0" indent="-1619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Sorting Sequences of Values</a:t>
            </a:r>
          </a:p>
          <a:p>
            <a:pPr marL="1619250" marR="0" lvl="0" indent="-16192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GPU Threading and Memory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7"/>
          <p:cNvSpPr/>
          <p:nvPr/>
        </p:nvSpPr>
        <p:spPr>
          <a:xfrm>
            <a:off x="1036800" y="898200"/>
            <a:ext cx="3984840" cy="30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390" b="1" strike="noStrike" spc="-1">
                <a:solidFill>
                  <a:srgbClr val="000000"/>
                </a:solidFill>
                <a:latin typeface="Calibri"/>
                <a:ea typeface="DejaVu Sans"/>
              </a:rPr>
              <a:t>STREAMING MULTIPROCESSOR (SM) ARCHITECTURE</a:t>
            </a:r>
            <a:endParaRPr lang="en-GB" sz="1390" b="0" strike="noStrike" spc="-1">
              <a:latin typeface="Arial"/>
            </a:endParaRPr>
          </a:p>
        </p:txBody>
      </p:sp>
      <p:pic>
        <p:nvPicPr>
          <p:cNvPr id="91" name="Imagem 8"/>
          <p:cNvPicPr/>
          <p:nvPr/>
        </p:nvPicPr>
        <p:blipFill>
          <a:blip r:embed="rId2"/>
          <a:stretch/>
        </p:blipFill>
        <p:spPr>
          <a:xfrm>
            <a:off x="491040" y="1400400"/>
            <a:ext cx="2926800" cy="4874760"/>
          </a:xfrm>
          <a:prstGeom prst="rect">
            <a:avLst/>
          </a:prstGeom>
          <a:ln w="0">
            <a:noFill/>
          </a:ln>
        </p:spPr>
      </p:pic>
      <p:grpSp>
        <p:nvGrpSpPr>
          <p:cNvPr id="92" name="Grupo 10"/>
          <p:cNvGrpSpPr/>
          <p:nvPr/>
        </p:nvGrpSpPr>
        <p:grpSpPr>
          <a:xfrm>
            <a:off x="3958200" y="1383840"/>
            <a:ext cx="2225880" cy="2394360"/>
            <a:chOff x="3958200" y="1383840"/>
            <a:chExt cx="2225880" cy="2394360"/>
          </a:xfrm>
        </p:grpSpPr>
        <p:pic>
          <p:nvPicPr>
            <p:cNvPr id="93" name="Imagem 5"/>
            <p:cNvPicPr/>
            <p:nvPr/>
          </p:nvPicPr>
          <p:blipFill>
            <a:blip r:embed="rId3"/>
            <a:stretch/>
          </p:blipFill>
          <p:spPr>
            <a:xfrm>
              <a:off x="3958200" y="1383840"/>
              <a:ext cx="2225880" cy="239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Retângulo 9"/>
            <p:cNvSpPr/>
            <p:nvPr/>
          </p:nvSpPr>
          <p:spPr>
            <a:xfrm>
              <a:off x="4822560" y="3512160"/>
              <a:ext cx="497520" cy="152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0" rIns="36000" bIns="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PT" sz="1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1.5MB</a:t>
              </a:r>
              <a:endParaRPr lang="en-GB" sz="1000" b="0" strike="noStrike" spc="-1">
                <a:latin typeface="Arial"/>
              </a:endParaRPr>
            </a:p>
          </p:txBody>
        </p:sp>
      </p:grpSp>
      <p:pic>
        <p:nvPicPr>
          <p:cNvPr id="95" name="Imagem 16"/>
          <p:cNvPicPr/>
          <p:nvPr/>
        </p:nvPicPr>
        <p:blipFill>
          <a:blip r:embed="rId4"/>
          <a:stretch/>
        </p:blipFill>
        <p:spPr>
          <a:xfrm>
            <a:off x="3607200" y="3887640"/>
            <a:ext cx="3088440" cy="2517480"/>
          </a:xfrm>
          <a:prstGeom prst="rect">
            <a:avLst/>
          </a:prstGeom>
          <a:ln w="0">
            <a:noFill/>
          </a:ln>
        </p:spPr>
      </p:pic>
      <p:sp>
        <p:nvSpPr>
          <p:cNvPr id="96" name="Retângulo 21"/>
          <p:cNvSpPr/>
          <p:nvPr/>
        </p:nvSpPr>
        <p:spPr>
          <a:xfrm>
            <a:off x="7540560" y="311040"/>
            <a:ext cx="3439080" cy="225360"/>
          </a:xfrm>
          <a:prstGeom prst="rect">
            <a:avLst/>
          </a:prstGeom>
          <a:solidFill>
            <a:srgbClr val="323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889" b="0" strike="noStrike" spc="-1">
                <a:solidFill>
                  <a:srgbClr val="FFFFFF"/>
                </a:solidFill>
                <a:latin typeface="Calibri"/>
                <a:ea typeface="DejaVu Sans"/>
              </a:rPr>
              <a:t>/usr/local/cuda-12.0/samples/1_Utilities/deviceQuery$ ./deviceQuery </a:t>
            </a:r>
            <a:endParaRPr lang="en-GB" sz="889" b="0" strike="noStrike" spc="-1">
              <a:latin typeface="Arial"/>
            </a:endParaRPr>
          </a:p>
        </p:txBody>
      </p:sp>
      <p:graphicFrame>
        <p:nvGraphicFramePr>
          <p:cNvPr id="97" name="Tabela 26"/>
          <p:cNvGraphicFramePr/>
          <p:nvPr>
            <p:extLst>
              <p:ext uri="{D42A27DB-BD31-4B8C-83A1-F6EECF244321}">
                <p14:modId xmlns:p14="http://schemas.microsoft.com/office/powerpoint/2010/main" val="3420780939"/>
              </p:ext>
            </p:extLst>
          </p:nvPr>
        </p:nvGraphicFramePr>
        <p:xfrm>
          <a:off x="7011233" y="761640"/>
          <a:ext cx="5164082" cy="5334720"/>
        </p:xfrm>
        <a:graphic>
          <a:graphicData uri="http://schemas.openxmlformats.org/drawingml/2006/table">
            <a:tbl>
              <a:tblPr/>
              <a:tblGrid>
                <a:gridCol w="86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GeForce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GTX 1660 Ti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Main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Specification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GPU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Engine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Specs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: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Architecture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Turing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TU116-400-A1 Chip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Compute Capability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7.5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Transistor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Count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6.6x10^9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SM Count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NVIDIA CUDA® Cores 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1536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(24) Multiprocessors, ( 64) CUDA Cores/MP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Boost Clock (GHz)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1770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Base Clock (GHz)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1500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80">
                <a:tc rowSpan="1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Memory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Specs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: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Tex L1 Cache   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32 KB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L1 Cache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64 KB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L2 Cache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1536 KB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Standard Memory Config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5945 MBytes (6233391104 bytes) GDDR6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Memory Interface Width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192-bit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Total amount of shared memory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49152 bytes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Total number of registers available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65536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blocks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warps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32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threads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threads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thread block (x,y,z)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(1024, 1024, 64)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grid size    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x,y,z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)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(2147483647, 65535, 65535)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Maximum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memory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pitch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2147483647 bytes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98" name="Agrupar 97"/>
          <p:cNvGrpSpPr/>
          <p:nvPr/>
        </p:nvGrpSpPr>
        <p:grpSpPr>
          <a:xfrm>
            <a:off x="8096000" y="6530960"/>
            <a:ext cx="4002840" cy="441000"/>
            <a:chOff x="8055360" y="6478920"/>
            <a:chExt cx="4002840" cy="441000"/>
          </a:xfrm>
        </p:grpSpPr>
        <p:sp>
          <p:nvSpPr>
            <p:cNvPr id="99" name="CaixaDeTexto 98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9498E69B-06B3-40F5-BBE1-85FE82550024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DB2008B4-B119-4101-8815-FABDBD04CB37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aixaDeTexto 100"/>
          <p:cNvSpPr txBox="1"/>
          <p:nvPr/>
        </p:nvSpPr>
        <p:spPr>
          <a:xfrm>
            <a:off x="1618200" y="358560"/>
            <a:ext cx="3454200" cy="54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latin typeface="Arial Narrow"/>
              </a:rPr>
              <a:t>NVIDIA Device: GeForce GTX 1660 Ti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1"/>
          <p:cNvSpPr/>
          <p:nvPr/>
        </p:nvSpPr>
        <p:spPr>
          <a:xfrm>
            <a:off x="6480000" y="482760"/>
            <a:ext cx="5249520" cy="161316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blockDimX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blockDimY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blockDimZ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gridDimX = 1 &lt;&lt; 10; 	//(2^10=1024)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gridDimY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gridDimZ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x = (unsigned int) threadIdx.x + (unsigned int) blockDim.x * (unsigned int) blockIdx.x;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 = (unsigned int) threadIdx.y + (unsigned int) blockDim.y * (unsigned int) blockIdx.y;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idx = (unsigned int) blockDim.x * (unsigned int) gridDim.x * y + x;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03" name="CaixaDeTexto 2"/>
          <p:cNvSpPr/>
          <p:nvPr/>
        </p:nvSpPr>
        <p:spPr>
          <a:xfrm>
            <a:off x="6480000" y="180000"/>
            <a:ext cx="951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TreadID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4" name="Retângulo 4"/>
          <p:cNvSpPr/>
          <p:nvPr/>
        </p:nvSpPr>
        <p:spPr>
          <a:xfrm>
            <a:off x="326880" y="2615400"/>
            <a:ext cx="3633120" cy="206928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+= length * idx; // adjust pointer to the array to be ordered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{ noSwap = true;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for (j = length - 1; j &gt; i; j--)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(data[j] &lt; data[j-1])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{ tmp = data[j];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data[j] = data[j-1];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data[j-1] = tmp;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noSwap = false;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}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(noSwap) break;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}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05" name="CaixaDeTexto 5"/>
          <p:cNvSpPr/>
          <p:nvPr/>
        </p:nvSpPr>
        <p:spPr>
          <a:xfrm>
            <a:off x="299880" y="231264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Sorting algorithm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106" name="Agrupar 105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07" name="CaixaDeTexto 106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1F8F36F6-ED0A-4D7A-AA40-B54A279D81F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D0DC537B-8C6C-4507-9F54-1296899A408B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Retângulo 2"/>
          <p:cNvSpPr/>
          <p:nvPr/>
        </p:nvSpPr>
        <p:spPr>
          <a:xfrm>
            <a:off x="4286880" y="2642760"/>
            <a:ext cx="3633120" cy="207000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+= idx; // adjust pointer to the array to be ordered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{ noSwap = true;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for (j = length - 1; j &gt; i; j--)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(data[j*N_ARRAYS] &lt; data[(j-1)*N_ARRAYS])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{ tmp = data[j*N_ARRAYS];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data[j*N_ARRAYS] = data[(j-1)*N_ARRAYS];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data[(j-1)*N_ARRAYS] = tmp;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noSwap = false;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}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(noSwap) break;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}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4259880" y="234000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Sorting algorithm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360000" y="540000"/>
            <a:ext cx="5040000" cy="1266480"/>
          </a:xfrm>
          <a:prstGeom prst="rect">
            <a:avLst/>
          </a:prstGeom>
          <a:solidFill>
            <a:srgbClr val="EEEEEE"/>
          </a:solidFill>
          <a:ln w="6480">
            <a:solidFill>
              <a:srgbClr val="808080"/>
            </a:solidFill>
            <a:round/>
          </a:ln>
        </p:spPr>
        <p:txBody>
          <a:bodyPr lIns="93240" tIns="48240" rIns="93240" bIns="48240" anchor="t">
            <a:noAutofit/>
          </a:bodyPr>
          <a:lstStyle/>
          <a:p>
            <a:r>
              <a:rPr lang="en-GB" sz="1000" b="0" strike="noStrike" spc="-1">
                <a:latin typeface="Times New Roman"/>
              </a:rPr>
              <a:t>#ifndef ARRAY_LENGTH</a:t>
            </a:r>
          </a:p>
          <a:p>
            <a:pPr>
              <a:lnSpc>
                <a:spcPct val="100000"/>
              </a:lnSpc>
              <a:tabLst>
                <a:tab pos="2411640" algn="l"/>
              </a:tabLst>
            </a:pPr>
            <a:r>
              <a:rPr lang="en-GB" sz="1000" b="0" strike="noStrike" spc="-1">
                <a:latin typeface="Times New Roman"/>
                <a:ea typeface="Bitstream Vera Sans"/>
              </a:rPr>
              <a:t># define ARRAY_LENGTH  (1 &lt;&lt; 10)	</a:t>
            </a: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#endif</a:t>
            </a:r>
          </a:p>
          <a:p>
            <a:r>
              <a:rPr lang="en-GB" sz="1000" b="0" strike="noStrike" spc="-1">
                <a:latin typeface="Times New Roman"/>
              </a:rPr>
              <a:t>#ifndef N_ARRAYS</a:t>
            </a:r>
          </a:p>
          <a:p>
            <a:pPr>
              <a:lnSpc>
                <a:spcPct val="100000"/>
              </a:lnSpc>
              <a:tabLst>
                <a:tab pos="2411640" algn="l"/>
              </a:tabLst>
            </a:pPr>
            <a:r>
              <a:rPr lang="en-GB" sz="1000" b="0" strike="noStrike" spc="-1">
                <a:latin typeface="Times New Roman"/>
                <a:ea typeface="Bitstream Vera Sans"/>
              </a:rPr>
              <a:t># define N_ARRAYS  (1 &lt;&lt; 10)	</a:t>
            </a: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#endif</a:t>
            </a:r>
          </a:p>
          <a:p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data_size = (size_t) N_ARRAYS * (size_t) ARRAY_LENGTH * sizeof (unsigned int);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360000" y="1881000"/>
            <a:ext cx="5401800" cy="431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200" b="0" strike="noStrike" spc="-1">
                <a:latin typeface="Arial"/>
              </a:rPr>
              <a:t>Data_size = 2¹⁰ * 2¹⁰ * 2² bytes = 2²² bytes = 4 194 304 bytes &lt;=&gt;</a:t>
            </a:r>
          </a:p>
          <a:p>
            <a:r>
              <a:rPr lang="en-GB" sz="1200" b="0" strike="noStrike" spc="-1">
                <a:latin typeface="Arial"/>
              </a:rPr>
              <a:t>	2²² * 2³ bits = 2²⁵ bits = 33 554 432 bits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2"/>
          <a:stretch/>
        </p:blipFill>
        <p:spPr>
          <a:xfrm>
            <a:off x="5218200" y="3778200"/>
            <a:ext cx="4177800" cy="26510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113"/>
          <p:cNvPicPr/>
          <p:nvPr/>
        </p:nvPicPr>
        <p:blipFill>
          <a:blip r:embed="rId3"/>
          <a:stretch/>
        </p:blipFill>
        <p:spPr>
          <a:xfrm>
            <a:off x="9118080" y="4138200"/>
            <a:ext cx="2998800" cy="203184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114"/>
          <p:cNvPicPr/>
          <p:nvPr/>
        </p:nvPicPr>
        <p:blipFill>
          <a:blip r:embed="rId4"/>
          <a:stretch/>
        </p:blipFill>
        <p:spPr>
          <a:xfrm>
            <a:off x="9118080" y="1978200"/>
            <a:ext cx="2878920" cy="21596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115"/>
          <p:cNvPicPr/>
          <p:nvPr/>
        </p:nvPicPr>
        <p:blipFill>
          <a:blip r:embed="rId5"/>
          <a:stretch/>
        </p:blipFill>
        <p:spPr>
          <a:xfrm>
            <a:off x="322560" y="3234240"/>
            <a:ext cx="5075640" cy="3424680"/>
          </a:xfrm>
          <a:prstGeom prst="rect">
            <a:avLst/>
          </a:prstGeom>
          <a:ln w="0">
            <a:noFill/>
          </a:ln>
        </p:spPr>
      </p:pic>
      <p:grpSp>
        <p:nvGrpSpPr>
          <p:cNvPr id="117" name="Agrupar 116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18" name="CaixaDeTexto 117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49B20383-2D06-45D9-8745-79234EB4BD7B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fld>
              <a:r>
                <a:rPr lang="en-GB" sz="1100" b="0" strike="noStrike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94BF23BC-D832-4084-92AE-7DD6B7DE495F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0" name="Imagem 119"/>
          <p:cNvPicPr/>
          <p:nvPr/>
        </p:nvPicPr>
        <p:blipFill>
          <a:blip r:embed="rId6"/>
          <a:stretch/>
        </p:blipFill>
        <p:spPr>
          <a:xfrm>
            <a:off x="538560" y="629640"/>
            <a:ext cx="7670880" cy="26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 4"/>
          <p:cNvSpPr/>
          <p:nvPr/>
        </p:nvSpPr>
        <p:spPr>
          <a:xfrm>
            <a:off x="6627578" y="247362"/>
            <a:ext cx="5335822" cy="60155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arrSize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  <a:endParaRPr lang="en-US" sz="11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idx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treadIdx.x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arrSize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N_ARRAYS *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ARRAY_LENGTH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GB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j,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tmp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GB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bool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+= 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*2;			</a:t>
            </a:r>
            <a:r>
              <a:rPr lang="en-US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adjust pointer to the array to be ordered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i%2==0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j=2*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         // swapping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]=data[j+1];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data[j+1]=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false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 break;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j=2*idx+1;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(j&lt;arrSize-1)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         // swapping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]=data[j+1];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data[j+1]=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	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false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pt-PT" sz="11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pt-PT" sz="1100" spc="-1" dirty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	}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123" name="Agrupar 122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4" name="CaixaDeTexto 123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B13C7FB5-B82E-4B89-B6FD-25B2E0C983D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9E361C03-45D1-431B-BE2F-43A81EF52E60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Agrupar 125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7" name="CaixaDeTexto 126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3DEC562B-7F79-46AE-9DC9-1F2FFB7A48BD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5A5DC6CA-5724-4EF4-85CB-30A7CFC57698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Agrupar 128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30" name="CaixaDeTexto 129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923535BA-2824-4226-89E9-C57E568F6F7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E8E659DC-07C7-41E3-A3F7-12645BD677A0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1034</Words>
  <Application>Microsoft Office PowerPoint</Application>
  <PresentationFormat>Ecrã Panorâmico</PresentationFormat>
  <Paragraphs>155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Câmara Municipal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Carlos Vidal</dc:creator>
  <dc:description/>
  <cp:lastModifiedBy>Carlos Vidal</cp:lastModifiedBy>
  <cp:revision>35</cp:revision>
  <dcterms:created xsi:type="dcterms:W3CDTF">2022-12-27T10:36:17Z</dcterms:created>
  <dcterms:modified xsi:type="dcterms:W3CDTF">2022-12-29T23:15:33Z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4</vt:i4>
  </property>
</Properties>
</file>