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6A5835-9439-47CF-9A49-9CDBFAFB00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E1FB5-7657-4EAC-AC00-4E6A7DD1FC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6ADA1E-9E71-45B3-B9EC-0C44A5EA6E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100C6-DB21-482A-99D0-8E54032538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9D025E-F1BF-4309-8AE1-83C628AC0B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37A24F-6D6A-4945-9F04-C36FAC552C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D2DD35-AB2D-4204-AF36-2D8494821E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3A0B58-D074-430F-9FBD-B0CCD0B3AD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E584DF-4B98-4CE9-A89A-0ED068686B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1E4948-69DC-4D20-89E9-066E8987CD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4F3982-E003-415E-9F75-74859EB4E4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52E5FB-AAB5-4097-8499-D29EBCC916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6D29D9-3CC2-4F67-910B-AB7DD4F95A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DFD614-04DA-4E4E-B983-4F1D565057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062D33-A75D-4719-9462-968D936FF6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F34545-152B-4F3C-8842-B5C761E6F4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B64A63-92E5-4A6B-95BE-4F27D15AC7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A9E565-3570-4DE1-AA0B-E75DE64AAD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5BAFD9-950B-4CA5-9DF7-FF644CCED3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DD741B-01A5-47E7-A275-986E822B20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49A4F5-2E46-4012-9089-A36ACDC842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599C95-4EBD-4A98-A2ED-5F23C31644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10A427-FDA0-41DA-84D0-29B2DEA576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EB8986-C336-443F-9834-E79A5C8870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Clique para editar o estilo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C0AD347-658A-48B1-BB4C-649876C9C529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Clique para editar o estilo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Editar os estilos de texto do Modelo Global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AF7FDC1-ECB9-488F-B9BE-D8332AAC5CFE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tângulo 7"/>
          <p:cNvSpPr/>
          <p:nvPr/>
        </p:nvSpPr>
        <p:spPr>
          <a:xfrm>
            <a:off x="518760" y="773280"/>
            <a:ext cx="510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Calibri"/>
              </a:rPr>
              <a:t>STREAMING MULTIPROCESSOR (SM) ARCHITECTURE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3" name="Imagem 8" descr=""/>
          <p:cNvPicPr/>
          <p:nvPr/>
        </p:nvPicPr>
        <p:blipFill>
          <a:blip r:embed="rId1"/>
          <a:stretch/>
        </p:blipFill>
        <p:spPr>
          <a:xfrm>
            <a:off x="492840" y="1402200"/>
            <a:ext cx="3039480" cy="5061600"/>
          </a:xfrm>
          <a:prstGeom prst="rect">
            <a:avLst/>
          </a:prstGeom>
          <a:ln w="0">
            <a:noFill/>
          </a:ln>
        </p:spPr>
      </p:pic>
      <p:grpSp>
        <p:nvGrpSpPr>
          <p:cNvPr id="84" name="Grupo 10"/>
          <p:cNvGrpSpPr/>
          <p:nvPr/>
        </p:nvGrpSpPr>
        <p:grpSpPr>
          <a:xfrm>
            <a:off x="4051800" y="1402200"/>
            <a:ext cx="2226240" cy="2394720"/>
            <a:chOff x="4051800" y="1402200"/>
            <a:chExt cx="2226240" cy="2394720"/>
          </a:xfrm>
        </p:grpSpPr>
        <p:pic>
          <p:nvPicPr>
            <p:cNvPr id="85" name="Imagem 5" descr=""/>
            <p:cNvPicPr/>
            <p:nvPr/>
          </p:nvPicPr>
          <p:blipFill>
            <a:blip r:embed="rId2"/>
            <a:stretch/>
          </p:blipFill>
          <p:spPr>
            <a:xfrm>
              <a:off x="4051800" y="1402200"/>
              <a:ext cx="2226240" cy="239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6" name="Retângulo 9"/>
            <p:cNvSpPr/>
            <p:nvPr/>
          </p:nvSpPr>
          <p:spPr>
            <a:xfrm>
              <a:off x="4916160" y="3530520"/>
              <a:ext cx="498240" cy="152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0" bIns="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PT" sz="1000" spc="-1" strike="noStrike">
                  <a:solidFill>
                    <a:srgbClr val="ffffff"/>
                  </a:solidFill>
                  <a:latin typeface="Arial"/>
                </a:rPr>
                <a:t>1.5MB</a:t>
              </a:r>
              <a:endParaRPr b="0" lang="en-GB" sz="1000" spc="-1" strike="noStrike">
                <a:latin typeface="Arial"/>
              </a:endParaRPr>
            </a:p>
          </p:txBody>
        </p:sp>
      </p:grpSp>
      <p:pic>
        <p:nvPicPr>
          <p:cNvPr id="87" name="Imagem 16" descr=""/>
          <p:cNvPicPr/>
          <p:nvPr/>
        </p:nvPicPr>
        <p:blipFill>
          <a:blip r:embed="rId3"/>
          <a:stretch/>
        </p:blipFill>
        <p:spPr>
          <a:xfrm>
            <a:off x="3702240" y="3924360"/>
            <a:ext cx="3088800" cy="2517840"/>
          </a:xfrm>
          <a:prstGeom prst="rect">
            <a:avLst/>
          </a:prstGeom>
          <a:ln w="0">
            <a:noFill/>
          </a:ln>
        </p:spPr>
      </p:pic>
      <p:sp>
        <p:nvSpPr>
          <p:cNvPr id="88" name="Retângulo 21"/>
          <p:cNvSpPr/>
          <p:nvPr/>
        </p:nvSpPr>
        <p:spPr>
          <a:xfrm>
            <a:off x="7007400" y="1402200"/>
            <a:ext cx="4519440" cy="257040"/>
          </a:xfrm>
          <a:prstGeom prst="rect">
            <a:avLst/>
          </a:prstGeom>
          <a:solidFill>
            <a:srgbClr val="323b4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ffffff"/>
                </a:solidFill>
                <a:latin typeface="Calibri"/>
              </a:rPr>
              <a:t>/usr/local/cuda-12.0/samples/1_Utilities/deviceQuery$ ./deviceQuery </a:t>
            </a:r>
            <a:endParaRPr b="0" lang="en-GB" sz="1100" spc="-1" strike="noStrike">
              <a:latin typeface="Arial"/>
            </a:endParaRPr>
          </a:p>
        </p:txBody>
      </p:sp>
      <p:graphicFrame>
        <p:nvGraphicFramePr>
          <p:cNvPr id="89" name="Tabela 26"/>
          <p:cNvGraphicFramePr/>
          <p:nvPr/>
        </p:nvGraphicFramePr>
        <p:xfrm>
          <a:off x="7007400" y="1842480"/>
          <a:ext cx="4519440" cy="4047840"/>
        </p:xfrm>
        <a:graphic>
          <a:graphicData uri="http://schemas.openxmlformats.org/drawingml/2006/table">
            <a:tbl>
              <a:tblPr/>
              <a:tblGrid>
                <a:gridCol w="1015920"/>
                <a:gridCol w="2127240"/>
                <a:gridCol w="1376280"/>
              </a:tblGrid>
              <a:tr h="162000">
                <a:tc gridSpan="3"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GeForce GTX 1660 Ti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62000">
                <a:tc rowSpan="8"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GPU Engine Specs: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Architecture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Turing TU116-400-A1 Chip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Compute Capability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7.5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Transistor Count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6.6x10^9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SM Count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24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NVIDIA CUDA® Cores 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1536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noFill/>
                    </a:lnB>
                    <a:noFill/>
                  </a:tcPr>
                </a:tc>
              </a:tr>
              <a:tr h="3236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(24) Multiprocessors, ( 64) CUDA Cores/MP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>
                      <a:noFill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Boost Clock (GHz)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1770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Base Clock (GHz)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1500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rowSpan="14"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Memory Specs: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Tex L1 Cache   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32 KB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L1 Cache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64 KB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L2 Cache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1536 KB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36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Standard Memory Config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5945 MBytes (6233391104 bytes) GDDR6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Memory Interface Width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192-bit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Total amount of shared memory per Block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49152 bytes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Total number of registers available per Block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65536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blocks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16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warps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32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number of threads per Block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1024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threads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1024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 dimension size of a thread block (x,y,z)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(1024, 1024, 64)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 dimension size of a grid size    (x,y,z)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(2147483647, 65535, 65535)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memory pitch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2147483647 bytes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1"/>
          <p:cNvSpPr/>
          <p:nvPr/>
        </p:nvSpPr>
        <p:spPr>
          <a:xfrm>
            <a:off x="330120" y="557640"/>
            <a:ext cx="5574960" cy="1763640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blockDimX = 1 &lt;&lt; 0;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blockDimY = 1 &lt;&lt; 0;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blockDimZ = 1 &lt;&lt; 0;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gridDimX = 1 &lt;&lt; 10; 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//(2^10=1024)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gridDimY = 1 &lt;&lt; 0;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gridDimZ = 1 &lt;&lt; 0;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x = (unsigned int) threadIdx.x + (unsigned int) blockDim.x * (unsigned int) blockIdx.x;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y = (unsigned int) threadIdx.y + (unsigned int) blockDim.y * (unsigned int) blockIdx.y;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idx = (unsigned int) blockDim.x * (unsigned int) gridDim.x * y + x;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91" name="CaixaDeTexto 2"/>
          <p:cNvSpPr/>
          <p:nvPr/>
        </p:nvSpPr>
        <p:spPr>
          <a:xfrm>
            <a:off x="330120" y="249840"/>
            <a:ext cx="952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TreadID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2" name="Retângulo 4"/>
          <p:cNvSpPr/>
          <p:nvPr/>
        </p:nvSpPr>
        <p:spPr>
          <a:xfrm>
            <a:off x="330120" y="2852640"/>
            <a:ext cx="5574960" cy="2098440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data += length * idx; // adjust pointer to the array to be ordered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for (i = 0; i &lt; length - 1; i++)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{ noSwap = true;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for (j = length - 1; j &gt; i; j--)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if (data[j] &lt; data[j-1])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{ tmp = data[j];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data[j] = data[j-1];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data[j-1] = tmp;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noSwap = false;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if (noSwap) break;  }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93" name="CaixaDeTexto 5"/>
          <p:cNvSpPr/>
          <p:nvPr/>
        </p:nvSpPr>
        <p:spPr>
          <a:xfrm>
            <a:off x="330120" y="2539800"/>
            <a:ext cx="1858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Row Sorting algorithm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tângulo 3"/>
          <p:cNvSpPr/>
          <p:nvPr/>
        </p:nvSpPr>
        <p:spPr>
          <a:xfrm>
            <a:off x="5580000" y="4118760"/>
            <a:ext cx="609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for (i = 0; i &lt; length - 1; i++)  { noSwap = true;    for (j = length - 1; j &gt; i; j--)      if (data[j*N_ARRAYS] &lt; data[(j-1)*N_ARRAYS])         { tmp = data[j*N_ARRAYS];           data[j*N_ARRAYS] = data[(j-1)*N_ARRAYS];           data[(j-1)*N_ARRAYS] = tmp;           noSwap = false;         }    if (noSwap) break;  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7" name="Retângulo 4"/>
          <p:cNvSpPr/>
          <p:nvPr/>
        </p:nvSpPr>
        <p:spPr>
          <a:xfrm>
            <a:off x="162000" y="950040"/>
            <a:ext cx="6095520" cy="24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unsigned int thid=treadIdx.x;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unsigned int i, tmp;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bool noSwap;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for (i = 0; i &lt; length - 1; i++)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{ noSwap = true;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for (j = length - 1; j &gt; i; j--)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if (data[j] &lt; data[j-1])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{ tmp = data[j];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data[j] = data[j-1];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data[j-1] = tmp;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noSwap = false;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</a:rPr>
              <a:t>if (noSwap) break;  }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Application>LibreOffice/7.4.1.2$Linux_X86_64 LibreOffice_project/40$Build-2</Application>
  <AppVersion>15.0000</AppVersion>
  <Words>570</Words>
  <Paragraphs>88</Paragraphs>
  <Company>Câmara Municipal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2022-12-27T10:36:17Z</dcterms:created>
  <dc:creator>Carlos Vidal</dc:creator>
  <dc:description/>
  <dc:language>en-GB</dc:language>
  <cp:lastModifiedBy/>
  <dcterms:modified xsi:type="dcterms:W3CDTF">2022-12-28T10:04:51Z</dcterms:modified>
  <cp:revision>20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4</vt:i4>
  </property>
</Properties>
</file>