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Lst>
  <p:sldSz cx="12192000" cy="6858000"/>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2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DDC98139-0BEF-4553-AEB8-060DB6B046E2}"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D7AA44C-7291-45B9-8D13-83DC1D1158B9}"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623FA111-FF0D-4401-B3C1-D52ADC094EAA}"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31C0854-564D-4E37-AF38-8B6C5FF37FF5}"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E00A6AA4-480E-4FD8-B8AB-68600D54F3A2}" type="slidenum">
              <a:t>‹nº›</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32BF1CD-93A5-4CB2-A5F9-FE6170B0C900}"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FDB70BF1-005C-461D-B723-2D7CAB937BF2}"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DCD80AB6-D1E4-49C6-93F3-D11ED5F78A28}"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6DBC0BCC-9CB3-4C6B-9FD1-465B69F92BFA}"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GB"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AE836DA4-BA88-4E57-B7E2-5DFE08133735}"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5B667F27-37F6-4BF0-8703-4B6E2822625C}"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098A01FD-4313-4DAE-8D7A-0DAE536B9702}"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1AF9C711-A669-4185-A71B-F0F5ADCC446A}"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2945BEA-3DBE-4375-B3D8-7043BB05DE12}"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6430298-A4F3-4C9A-91F5-EF13B8D26BF7}"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96AAC04A-B33B-4044-896F-AB62869A575A}" type="slidenum">
              <a:t>‹nº›</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AC1D038A-1AB1-4023-B15C-42B8230ED052}" type="slidenum">
              <a:t>‹nº›</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C3909FF0-939F-44C9-8078-991690730953}"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7F32A6C-DA94-448C-8789-2F9B5D8213C3}"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B547490-49FC-4A53-9B7F-C5990E91B246}"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GB"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6E6B0E4-3D20-4335-96EA-CDFC72D5CB31}"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87FCCF8-20A9-4951-8144-7D25F898B91C}"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2FDE1B2-78DD-4D13-AF27-2021991F3E14}"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D169ED1-9878-4E63-8E38-02654400056D}"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7680" y="271800"/>
            <a:ext cx="10971720" cy="1144800"/>
          </a:xfrm>
          <a:prstGeom prst="rect">
            <a:avLst/>
          </a:prstGeom>
          <a:noFill/>
          <a:ln w="0">
            <a:noFill/>
          </a:ln>
        </p:spPr>
        <p:txBody>
          <a:bodyPr lIns="0" tIns="0" rIns="0" bIns="0" anchor="ctr">
            <a:noAutofit/>
          </a:bodyPr>
          <a:lstStyle/>
          <a:p>
            <a:pPr indent="0">
              <a:buNone/>
            </a:pPr>
            <a:r>
              <a:rPr lang="pt-PT" sz="1800" b="0" strike="noStrike" spc="-1">
                <a:solidFill>
                  <a:srgbClr val="000000"/>
                </a:solidFill>
                <a:latin typeface="Arial"/>
              </a:rPr>
              <a:t>Click to edit the title text format</a:t>
            </a:r>
          </a:p>
        </p:txBody>
      </p:sp>
      <p:sp>
        <p:nvSpPr>
          <p:cNvPr id="6" name="PlaceHolder 2"/>
          <p:cNvSpPr>
            <a:spLocks noGrp="1"/>
          </p:cNvSpPr>
          <p:nvPr>
            <p:ph type="body"/>
          </p:nvPr>
        </p:nvSpPr>
        <p:spPr>
          <a:xfrm>
            <a:off x="607680" y="1602720"/>
            <a:ext cx="1097172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pt-PT"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pt-PT"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pt-PT"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pt-PT"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Arial"/>
              </a:rPr>
              <a:t>Seventh Outline Level</a:t>
            </a:r>
          </a:p>
        </p:txBody>
      </p:sp>
      <p:sp>
        <p:nvSpPr>
          <p:cNvPr id="2" name="PlaceHolder 3"/>
          <p:cNvSpPr>
            <a:spLocks noGrp="1"/>
          </p:cNvSpPr>
          <p:nvPr>
            <p:ph type="ftr" idx="1"/>
          </p:nvPr>
        </p:nvSpPr>
        <p:spPr>
          <a:xfrm>
            <a:off x="4036680" y="6355080"/>
            <a:ext cx="4113360" cy="3639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GB" sz="1400" b="0" strike="noStrike" spc="-1">
                <a:solidFill>
                  <a:srgbClr val="000000"/>
                </a:solidFill>
                <a:latin typeface="Times New Roman"/>
                <a:ea typeface="DejaVu Sans"/>
              </a:defRPr>
            </a:lvl1pPr>
          </a:lstStyle>
          <a:p>
            <a:pPr indent="0" algn="ctr">
              <a:lnSpc>
                <a:spcPct val="100000"/>
              </a:lnSpc>
              <a:buNone/>
              <a:tabLst>
                <a:tab pos="0" algn="l"/>
              </a:tabLst>
            </a:pPr>
            <a:r>
              <a:rPr lang="en-GB" sz="1400" b="0" strike="noStrike" spc="-1">
                <a:solidFill>
                  <a:srgbClr val="000000"/>
                </a:solidFill>
                <a:latin typeface="Times New Roman"/>
                <a:ea typeface="DejaVu Sans"/>
              </a:rPr>
              <a:t>&lt;footer&gt;</a:t>
            </a:r>
            <a:endParaRPr lang="en-GB" sz="1400" b="0" strike="noStrike" spc="-1">
              <a:latin typeface="Times New Roman"/>
            </a:endParaRPr>
          </a:p>
        </p:txBody>
      </p:sp>
      <p:sp>
        <p:nvSpPr>
          <p:cNvPr id="3" name="PlaceHolder 4"/>
          <p:cNvSpPr>
            <a:spLocks noGrp="1"/>
          </p:cNvSpPr>
          <p:nvPr>
            <p:ph type="sldNum" idx="2"/>
          </p:nvPr>
        </p:nvSpPr>
        <p:spPr>
          <a:xfrm>
            <a:off x="8608680" y="6355080"/>
            <a:ext cx="2741760" cy="3639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pt-PT" sz="1200" b="0" strike="noStrike" spc="-1">
                <a:solidFill>
                  <a:srgbClr val="8B8B8B"/>
                </a:solidFill>
                <a:latin typeface="Calibri"/>
                <a:ea typeface="DejaVu Sans"/>
              </a:defRPr>
            </a:lvl1pPr>
          </a:lstStyle>
          <a:p>
            <a:pPr indent="0" algn="r">
              <a:lnSpc>
                <a:spcPct val="100000"/>
              </a:lnSpc>
              <a:buNone/>
              <a:tabLst>
                <a:tab pos="0" algn="l"/>
              </a:tabLst>
            </a:pPr>
            <a:fld id="{B75E4097-B3A2-450A-A832-929313B4FB30}" type="slidenum">
              <a:rPr lang="pt-PT" sz="1200" b="0" strike="noStrike" spc="-1">
                <a:solidFill>
                  <a:srgbClr val="8B8B8B"/>
                </a:solidFill>
                <a:latin typeface="Calibri"/>
                <a:ea typeface="DejaVu Sans"/>
              </a:rPr>
              <a:t>‹nº›</a:t>
            </a:fld>
            <a:endParaRPr lang="en-GB" sz="1200" b="0" strike="noStrike" spc="-1">
              <a:latin typeface="Times New Roman"/>
            </a:endParaRPr>
          </a:p>
        </p:txBody>
      </p:sp>
      <p:sp>
        <p:nvSpPr>
          <p:cNvPr id="4" name="PlaceHolder 5"/>
          <p:cNvSpPr>
            <a:spLocks noGrp="1"/>
          </p:cNvSpPr>
          <p:nvPr>
            <p:ph type="dt" idx="3"/>
          </p:nvPr>
        </p:nvSpPr>
        <p:spPr>
          <a:xfrm>
            <a:off x="836280" y="6355080"/>
            <a:ext cx="2741760" cy="363960"/>
          </a:xfrm>
          <a:prstGeom prst="rect">
            <a:avLst/>
          </a:prstGeom>
          <a:noFill/>
          <a:ln w="0">
            <a:noFill/>
          </a:ln>
        </p:spPr>
        <p:txBody>
          <a:bodyPr lIns="90000" tIns="45000" rIns="90000" bIns="45000" anchor="ctr">
            <a:noAutofit/>
          </a:bodyPr>
          <a:lstStyle>
            <a:lvl1pPr indent="0">
              <a:buNone/>
              <a:defRPr lang="en-GB" sz="1400" b="0" strike="noStrike" spc="-1">
                <a:latin typeface="Times New Roman"/>
              </a:defRPr>
            </a:lvl1pPr>
          </a:lstStyle>
          <a:p>
            <a:pPr indent="0">
              <a:buNone/>
            </a:pPr>
            <a:r>
              <a:rPr lang="en-GB"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6680" y="6355080"/>
            <a:ext cx="4113360" cy="3639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GB" sz="1400" b="0" strike="noStrike" spc="-1">
                <a:solidFill>
                  <a:srgbClr val="000000"/>
                </a:solidFill>
                <a:latin typeface="Times New Roman"/>
                <a:ea typeface="DejaVu Sans"/>
              </a:defRPr>
            </a:lvl1pPr>
          </a:lstStyle>
          <a:p>
            <a:pPr indent="0" algn="ctr">
              <a:lnSpc>
                <a:spcPct val="100000"/>
              </a:lnSpc>
              <a:buNone/>
              <a:tabLst>
                <a:tab pos="0" algn="l"/>
              </a:tabLst>
            </a:pPr>
            <a:r>
              <a:rPr lang="en-GB" sz="1400" b="0" strike="noStrike" spc="-1">
                <a:solidFill>
                  <a:srgbClr val="000000"/>
                </a:solidFill>
                <a:latin typeface="Times New Roman"/>
                <a:ea typeface="DejaVu Sans"/>
              </a:rPr>
              <a:t>&lt;footer&gt;</a:t>
            </a:r>
            <a:endParaRPr lang="en-GB" sz="1400" b="0" strike="noStrike" spc="-1">
              <a:latin typeface="Times New Roman"/>
            </a:endParaRPr>
          </a:p>
        </p:txBody>
      </p:sp>
      <p:sp>
        <p:nvSpPr>
          <p:cNvPr id="42" name="PlaceHolder 2"/>
          <p:cNvSpPr>
            <a:spLocks noGrp="1"/>
          </p:cNvSpPr>
          <p:nvPr>
            <p:ph type="sldNum" idx="5"/>
          </p:nvPr>
        </p:nvSpPr>
        <p:spPr>
          <a:xfrm>
            <a:off x="8608680" y="6355080"/>
            <a:ext cx="2741760" cy="3639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pt-PT" sz="1200" b="0" strike="noStrike" spc="-1">
                <a:solidFill>
                  <a:srgbClr val="8B8B8B"/>
                </a:solidFill>
                <a:latin typeface="Calibri"/>
                <a:ea typeface="DejaVu Sans"/>
              </a:defRPr>
            </a:lvl1pPr>
          </a:lstStyle>
          <a:p>
            <a:pPr indent="0" algn="r">
              <a:lnSpc>
                <a:spcPct val="100000"/>
              </a:lnSpc>
              <a:buNone/>
              <a:tabLst>
                <a:tab pos="0" algn="l"/>
              </a:tabLst>
            </a:pPr>
            <a:fld id="{C6FA2032-7B30-4621-A7A2-22BBCDD5E260}" type="slidenum">
              <a:rPr lang="pt-PT" sz="1200" b="0" strike="noStrike" spc="-1">
                <a:solidFill>
                  <a:srgbClr val="8B8B8B"/>
                </a:solidFill>
                <a:latin typeface="Calibri"/>
                <a:ea typeface="DejaVu Sans"/>
              </a:rPr>
              <a:t>‹nº›</a:t>
            </a:fld>
            <a:endParaRPr lang="en-GB" sz="1200" b="0" strike="noStrike" spc="-1">
              <a:latin typeface="Times New Roman"/>
            </a:endParaRPr>
          </a:p>
        </p:txBody>
      </p:sp>
      <p:sp>
        <p:nvSpPr>
          <p:cNvPr id="43" name="PlaceHolder 3"/>
          <p:cNvSpPr>
            <a:spLocks noGrp="1"/>
          </p:cNvSpPr>
          <p:nvPr>
            <p:ph type="dt" idx="6"/>
          </p:nvPr>
        </p:nvSpPr>
        <p:spPr>
          <a:xfrm>
            <a:off x="836280" y="6355080"/>
            <a:ext cx="2741760" cy="363960"/>
          </a:xfrm>
          <a:prstGeom prst="rect">
            <a:avLst/>
          </a:prstGeom>
          <a:noFill/>
          <a:ln w="0">
            <a:noFill/>
          </a:ln>
        </p:spPr>
        <p:txBody>
          <a:bodyPr lIns="90000" tIns="45000" rIns="90000" bIns="45000" anchor="ctr">
            <a:noAutofit/>
          </a:bodyPr>
          <a:lstStyle>
            <a:lvl1pPr indent="0">
              <a:buNone/>
              <a:defRPr lang="en-GB" sz="1400" b="0" strike="noStrike" spc="-1">
                <a:latin typeface="Times New Roman"/>
              </a:defRPr>
            </a:lvl1pPr>
          </a:lstStyle>
          <a:p>
            <a:pPr indent="0">
              <a:buNone/>
            </a:pPr>
            <a:r>
              <a:rPr lang="en-GB" sz="1400" b="0" strike="noStrike" spc="-1">
                <a:latin typeface="Times New Roman"/>
              </a:rPr>
              <a:t>&lt;date/time&gt;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pt-PT" sz="1800" b="0" strike="noStrike" spc="-1">
                <a:solidFill>
                  <a:srgbClr val="000000"/>
                </a:solidFill>
                <a:latin typeface="Arial"/>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pt-PT"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pt-PT"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pt-PT"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pt-PT"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png"/><Relationship Id="rId7" Type="http://schemas.openxmlformats.org/officeDocument/2006/relationships/image" Target="../media/image18.emf"/><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emf"/><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Agrupar 81"/>
          <p:cNvGrpSpPr/>
          <p:nvPr/>
        </p:nvGrpSpPr>
        <p:grpSpPr>
          <a:xfrm>
            <a:off x="8055000" y="6478200"/>
            <a:ext cx="4002480" cy="440640"/>
            <a:chOff x="8055000" y="6478200"/>
            <a:chExt cx="4002480" cy="440640"/>
          </a:xfrm>
        </p:grpSpPr>
        <p:sp>
          <p:nvSpPr>
            <p:cNvPr id="83" name="CaixaDeTexto 82"/>
            <p:cNvSpPr/>
            <p:nvPr/>
          </p:nvSpPr>
          <p:spPr>
            <a:xfrm>
              <a:off x="8055000" y="6532920"/>
              <a:ext cx="3599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spc="-1">
                <a:latin typeface="Arial"/>
              </a:endParaRPr>
            </a:p>
          </p:txBody>
        </p:sp>
        <p:sp>
          <p:nvSpPr>
            <p:cNvPr id="84" name="CaixaDeTexto 83"/>
            <p:cNvSpPr/>
            <p:nvPr/>
          </p:nvSpPr>
          <p:spPr>
            <a:xfrm>
              <a:off x="11522520" y="6478200"/>
              <a:ext cx="534960" cy="31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fld id="{B4C1504D-B8C9-44B3-9746-4E1638F98ABA}" type="slidenum">
                <a:rPr lang="en-GB" sz="1100" b="0" strike="noStrike" spc="-1">
                  <a:solidFill>
                    <a:srgbClr val="000000"/>
                  </a:solidFill>
                  <a:latin typeface="Arial"/>
                  <a:ea typeface="DejaVu Sans"/>
                </a:rPr>
                <a:t>1</a:t>
              </a:fld>
              <a:r>
                <a:rPr lang="en-GB" sz="1100" b="0" strike="noStrike" spc="-1">
                  <a:solidFill>
                    <a:srgbClr val="000000"/>
                  </a:solidFill>
                  <a:latin typeface="Arial"/>
                  <a:ea typeface="DejaVu Sans"/>
                </a:rPr>
                <a:t>-</a:t>
              </a:r>
              <a:fld id="{86E62B0E-CD8F-4C57-91A2-9774A484B81C}" type="slidecount">
                <a:rPr lang="en-GB" sz="1100" b="0" strike="noStrike" spc="-1">
                  <a:solidFill>
                    <a:srgbClr val="000000"/>
                  </a:solidFill>
                  <a:latin typeface="Arial"/>
                  <a:ea typeface="DejaVu Sans"/>
                </a:rPr>
                <a:t>8</a:t>
              </a:fld>
              <a:endParaRPr lang="en-GB" sz="1100" b="0" strike="noStrike" spc="-1">
                <a:latin typeface="Arial"/>
              </a:endParaRPr>
            </a:p>
          </p:txBody>
        </p:sp>
      </p:grpSp>
      <p:sp>
        <p:nvSpPr>
          <p:cNvPr id="85" name="CaixaDeTexto 84"/>
          <p:cNvSpPr/>
          <p:nvPr/>
        </p:nvSpPr>
        <p:spPr>
          <a:xfrm>
            <a:off x="605880" y="4498560"/>
            <a:ext cx="1371960" cy="592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400" b="0" strike="noStrike" spc="-1">
                <a:solidFill>
                  <a:srgbClr val="000000"/>
                </a:solidFill>
                <a:latin typeface="Arial"/>
                <a:ea typeface="Bitstream Vera Sans"/>
              </a:rPr>
              <a:t>Grupo 1, Lab 3</a:t>
            </a:r>
            <a:endParaRPr lang="en-GB" sz="1400" b="0" strike="noStrike" spc="-1">
              <a:latin typeface="Arial"/>
            </a:endParaRPr>
          </a:p>
        </p:txBody>
      </p:sp>
      <p:sp>
        <p:nvSpPr>
          <p:cNvPr id="86" name="CaixaDeTexto 85"/>
          <p:cNvSpPr/>
          <p:nvPr/>
        </p:nvSpPr>
        <p:spPr>
          <a:xfrm>
            <a:off x="838800" y="5268240"/>
            <a:ext cx="1139040" cy="897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390" b="0" strike="noStrike" spc="-1">
                <a:solidFill>
                  <a:srgbClr val="000000"/>
                </a:solidFill>
                <a:latin typeface="Arial"/>
                <a:ea typeface="DejaVu Sans"/>
              </a:rPr>
              <a:t>Lucas Pinto</a:t>
            </a:r>
            <a:endParaRPr lang="en-GB" sz="1390" b="0" strike="noStrike" spc="-1">
              <a:latin typeface="Arial"/>
            </a:endParaRPr>
          </a:p>
          <a:p>
            <a:pPr>
              <a:lnSpc>
                <a:spcPct val="100000"/>
              </a:lnSpc>
            </a:pPr>
            <a:r>
              <a:rPr lang="en-GB" sz="1390" b="0" strike="noStrike" spc="-1">
                <a:solidFill>
                  <a:srgbClr val="000000"/>
                </a:solidFill>
                <a:latin typeface="Arial"/>
                <a:ea typeface="DejaVu Sans"/>
              </a:rPr>
              <a:t>Carlos Vidal</a:t>
            </a:r>
            <a:endParaRPr lang="en-GB" sz="1390" b="0" strike="noStrike" spc="-1">
              <a:latin typeface="Arial"/>
            </a:endParaRPr>
          </a:p>
        </p:txBody>
      </p:sp>
      <p:pic>
        <p:nvPicPr>
          <p:cNvPr id="87" name="Imagem 86"/>
          <p:cNvPicPr/>
          <p:nvPr/>
        </p:nvPicPr>
        <p:blipFill>
          <a:blip r:embed="rId2"/>
          <a:stretch/>
        </p:blipFill>
        <p:spPr>
          <a:xfrm>
            <a:off x="720000" y="878400"/>
            <a:ext cx="3419280" cy="1281240"/>
          </a:xfrm>
          <a:prstGeom prst="rect">
            <a:avLst/>
          </a:prstGeom>
          <a:ln w="0">
            <a:noFill/>
          </a:ln>
        </p:spPr>
      </p:pic>
      <p:sp>
        <p:nvSpPr>
          <p:cNvPr id="88" name="CaixaDeTexto 87"/>
          <p:cNvSpPr/>
          <p:nvPr/>
        </p:nvSpPr>
        <p:spPr>
          <a:xfrm>
            <a:off x="3958200" y="2340000"/>
            <a:ext cx="4321440" cy="465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000" b="0" strike="noStrike" spc="-1">
                <a:solidFill>
                  <a:srgbClr val="000000"/>
                </a:solidFill>
                <a:latin typeface="Arial"/>
                <a:ea typeface="DejaVu Sans"/>
              </a:rPr>
              <a:t>Arquitecturas de Alto Desempenho</a:t>
            </a:r>
            <a:endParaRPr lang="en-GB" sz="2000" b="0" strike="noStrike" spc="-1">
              <a:latin typeface="Arial"/>
            </a:endParaRPr>
          </a:p>
        </p:txBody>
      </p:sp>
      <p:graphicFrame>
        <p:nvGraphicFramePr>
          <p:cNvPr id="89" name="Tabela 3"/>
          <p:cNvGraphicFramePr/>
          <p:nvPr/>
        </p:nvGraphicFramePr>
        <p:xfrm>
          <a:off x="3430800" y="3282120"/>
          <a:ext cx="5883120" cy="741600"/>
        </p:xfrm>
        <a:graphic>
          <a:graphicData uri="http://schemas.openxmlformats.org/drawingml/2006/table">
            <a:tbl>
              <a:tblPr/>
              <a:tblGrid>
                <a:gridCol w="1819080">
                  <a:extLst>
                    <a:ext uri="{9D8B030D-6E8A-4147-A177-3AD203B41FA5}">
                      <a16:colId xmlns:a16="http://schemas.microsoft.com/office/drawing/2014/main" val="20000"/>
                    </a:ext>
                  </a:extLst>
                </a:gridCol>
                <a:gridCol w="4064040">
                  <a:extLst>
                    <a:ext uri="{9D8B030D-6E8A-4147-A177-3AD203B41FA5}">
                      <a16:colId xmlns:a16="http://schemas.microsoft.com/office/drawing/2014/main" val="20001"/>
                    </a:ext>
                  </a:extLst>
                </a:gridCol>
              </a:tblGrid>
              <a:tr h="370800">
                <a:tc rowSpan="2">
                  <a:txBody>
                    <a:bodyPr/>
                    <a:lstStyle/>
                    <a:p>
                      <a:pPr>
                        <a:lnSpc>
                          <a:spcPct val="100000"/>
                        </a:lnSpc>
                      </a:pPr>
                      <a:r>
                        <a:rPr lang="en-GB" sz="1800" b="0" strike="noStrike" spc="-1">
                          <a:solidFill>
                            <a:srgbClr val="000000"/>
                          </a:solidFill>
                          <a:latin typeface="Arial"/>
                          <a:ea typeface="DejaVu Sans"/>
                        </a:rPr>
                        <a:t>Assignment 2 –</a:t>
                      </a:r>
                      <a:endParaRPr lang="en-GB" sz="1800" b="0" strike="noStrike" spc="-1">
                        <a:latin typeface="Arial"/>
                      </a:endParaRPr>
                    </a:p>
                  </a:txBody>
                  <a:tcPr anchor="ctr">
                    <a:lnL w="12240">
                      <a:solidFill>
                        <a:srgbClr val="FFFFFF"/>
                      </a:solidFill>
                    </a:lnL>
                    <a:lnR w="12240">
                      <a:solidFill>
                        <a:srgbClr val="000000"/>
                      </a:solidFill>
                    </a:lnR>
                    <a:lnT w="12240">
                      <a:solidFill>
                        <a:srgbClr val="FFFFFF"/>
                      </a:solidFill>
                    </a:lnT>
                    <a:lnB w="38160">
                      <a:solidFill>
                        <a:srgbClr val="FFFFFF"/>
                      </a:solidFill>
                    </a:lnB>
                    <a:noFill/>
                  </a:tcPr>
                </a:tc>
                <a:tc>
                  <a:txBody>
                    <a:bodyPr/>
                    <a:lstStyle/>
                    <a:p>
                      <a:pPr marL="1620000" indent="-1620000">
                        <a:lnSpc>
                          <a:spcPct val="100000"/>
                        </a:lnSpc>
                        <a:tabLst>
                          <a:tab pos="0" algn="l"/>
                        </a:tabLst>
                      </a:pPr>
                      <a:r>
                        <a:rPr lang="en-GB" sz="1800" b="0" strike="noStrike" spc="-1">
                          <a:solidFill>
                            <a:srgbClr val="000000"/>
                          </a:solidFill>
                          <a:latin typeface="Arial"/>
                          <a:ea typeface="DejaVu Sans"/>
                        </a:rPr>
                        <a:t>Sorting Sequences of Values</a:t>
                      </a:r>
                      <a:endParaRPr lang="en-GB" sz="1800" b="0" strike="noStrike" spc="-1">
                        <a:latin typeface="Arial"/>
                      </a:endParaRPr>
                    </a:p>
                  </a:txBody>
                  <a:tcPr anchor="ctr">
                    <a:lnL w="12240">
                      <a:solidFill>
                        <a:srgbClr val="000000"/>
                      </a:solidFill>
                    </a:lnL>
                    <a:lnR w="12240">
                      <a:solidFill>
                        <a:srgbClr val="FFFFFF"/>
                      </a:solidFill>
                    </a:lnR>
                    <a:lnT w="12240">
                      <a:solidFill>
                        <a:srgbClr val="FFFFFF"/>
                      </a:solidFill>
                    </a:lnT>
                    <a:lnB w="38160">
                      <a:solidFill>
                        <a:srgbClr val="FFFFFF"/>
                      </a:solidFill>
                    </a:lnB>
                    <a:noFill/>
                  </a:tcPr>
                </a:tc>
                <a:extLst>
                  <a:ext uri="{0D108BD9-81ED-4DB2-BD59-A6C34878D82A}">
                    <a16:rowId xmlns:a16="http://schemas.microsoft.com/office/drawing/2014/main" val="10000"/>
                  </a:ext>
                </a:extLst>
              </a:tr>
              <a:tr h="3708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GB" sz="1800" b="0" strike="noStrike" spc="-1">
                          <a:solidFill>
                            <a:schemeClr val="dk1"/>
                          </a:solidFill>
                          <a:latin typeface="Arial"/>
                          <a:ea typeface="DejaVu Sans"/>
                        </a:rPr>
                        <a:t>GPU Threading and Memory Mapping</a:t>
                      </a:r>
                      <a:endParaRPr lang="en-GB" sz="1800" b="0" strike="noStrike" spc="-1">
                        <a:latin typeface="Arial"/>
                      </a:endParaRPr>
                    </a:p>
                  </a:txBody>
                  <a:tcPr anchor="ctr">
                    <a:lnL w="12240">
                      <a:solidFill>
                        <a:srgbClr val="000000"/>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tângulo 7"/>
          <p:cNvSpPr/>
          <p:nvPr/>
        </p:nvSpPr>
        <p:spPr>
          <a:xfrm>
            <a:off x="464040" y="1491840"/>
            <a:ext cx="3471480" cy="2728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200" b="1" strike="noStrike" spc="-1">
                <a:solidFill>
                  <a:srgbClr val="000000"/>
                </a:solidFill>
                <a:latin typeface="Calibri"/>
                <a:ea typeface="DejaVu Sans"/>
              </a:rPr>
              <a:t>STREAMING MULTIPROCESSOR (SM) ARCHITECTURE</a:t>
            </a:r>
            <a:endParaRPr lang="en-GB" sz="1200" b="0" strike="noStrike" spc="-1">
              <a:latin typeface="Arial"/>
            </a:endParaRPr>
          </a:p>
        </p:txBody>
      </p:sp>
      <p:pic>
        <p:nvPicPr>
          <p:cNvPr id="91" name="Imagem 8"/>
          <p:cNvPicPr/>
          <p:nvPr/>
        </p:nvPicPr>
        <p:blipFill>
          <a:blip r:embed="rId2"/>
          <a:stretch/>
        </p:blipFill>
        <p:spPr>
          <a:xfrm>
            <a:off x="448560" y="1848240"/>
            <a:ext cx="2926440" cy="4552200"/>
          </a:xfrm>
          <a:prstGeom prst="rect">
            <a:avLst/>
          </a:prstGeom>
          <a:ln w="0">
            <a:noFill/>
          </a:ln>
        </p:spPr>
      </p:pic>
      <p:grpSp>
        <p:nvGrpSpPr>
          <p:cNvPr id="92" name="Grupo 10"/>
          <p:cNvGrpSpPr/>
          <p:nvPr/>
        </p:nvGrpSpPr>
        <p:grpSpPr>
          <a:xfrm>
            <a:off x="3915720" y="1848240"/>
            <a:ext cx="2250720" cy="2055240"/>
            <a:chOff x="3915720" y="1848240"/>
            <a:chExt cx="2250720" cy="2055240"/>
          </a:xfrm>
        </p:grpSpPr>
        <p:pic>
          <p:nvPicPr>
            <p:cNvPr id="93" name="Imagem 5"/>
            <p:cNvPicPr/>
            <p:nvPr/>
          </p:nvPicPr>
          <p:blipFill>
            <a:blip r:embed="rId3"/>
            <a:stretch/>
          </p:blipFill>
          <p:spPr>
            <a:xfrm>
              <a:off x="3915720" y="1848240"/>
              <a:ext cx="2250720" cy="2055240"/>
            </a:xfrm>
            <a:prstGeom prst="rect">
              <a:avLst/>
            </a:prstGeom>
            <a:ln w="0">
              <a:noFill/>
            </a:ln>
          </p:spPr>
        </p:pic>
        <p:sp>
          <p:nvSpPr>
            <p:cNvPr id="94" name="Retângulo 9"/>
            <p:cNvSpPr/>
            <p:nvPr/>
          </p:nvSpPr>
          <p:spPr>
            <a:xfrm>
              <a:off x="4789800" y="3675600"/>
              <a:ext cx="502920" cy="152640"/>
            </a:xfrm>
            <a:prstGeom prst="rect">
              <a:avLst/>
            </a:prstGeom>
            <a:solidFill>
              <a:srgbClr val="808080"/>
            </a:solidFill>
            <a:ln w="0">
              <a:noFill/>
            </a:ln>
          </p:spPr>
          <p:style>
            <a:lnRef idx="0">
              <a:scrgbClr r="0" g="0" b="0"/>
            </a:lnRef>
            <a:fillRef idx="0">
              <a:scrgbClr r="0" g="0" b="0"/>
            </a:fillRef>
            <a:effectRef idx="0">
              <a:scrgbClr r="0" g="0" b="0"/>
            </a:effectRef>
            <a:fontRef idx="minor"/>
          </p:style>
          <p:txBody>
            <a:bodyPr lIns="36000" tIns="0" rIns="36000" bIns="0" anchor="t">
              <a:spAutoFit/>
            </a:bodyPr>
            <a:lstStyle/>
            <a:p>
              <a:pPr>
                <a:lnSpc>
                  <a:spcPct val="100000"/>
                </a:lnSpc>
              </a:pPr>
              <a:r>
                <a:rPr lang="pt-PT" sz="1000" b="0" strike="noStrike" spc="-1">
                  <a:solidFill>
                    <a:srgbClr val="FFFFFF"/>
                  </a:solidFill>
                  <a:latin typeface="Arial"/>
                  <a:ea typeface="DejaVu Sans"/>
                </a:rPr>
                <a:t>1.5MB</a:t>
              </a:r>
              <a:endParaRPr lang="en-GB" sz="1000" b="0" strike="noStrike" spc="-1">
                <a:latin typeface="Arial"/>
              </a:endParaRPr>
            </a:p>
          </p:txBody>
        </p:sp>
      </p:grpSp>
      <p:pic>
        <p:nvPicPr>
          <p:cNvPr id="95" name="Imagem 16"/>
          <p:cNvPicPr/>
          <p:nvPr/>
        </p:nvPicPr>
        <p:blipFill>
          <a:blip r:embed="rId4"/>
          <a:stretch/>
        </p:blipFill>
        <p:spPr>
          <a:xfrm>
            <a:off x="3564720" y="4013640"/>
            <a:ext cx="3088080" cy="2517120"/>
          </a:xfrm>
          <a:prstGeom prst="rect">
            <a:avLst/>
          </a:prstGeom>
          <a:ln w="0">
            <a:noFill/>
          </a:ln>
        </p:spPr>
      </p:pic>
      <p:sp>
        <p:nvSpPr>
          <p:cNvPr id="96" name="Retângulo 21"/>
          <p:cNvSpPr/>
          <p:nvPr/>
        </p:nvSpPr>
        <p:spPr>
          <a:xfrm>
            <a:off x="7704720" y="585000"/>
            <a:ext cx="3438720" cy="225720"/>
          </a:xfrm>
          <a:prstGeom prst="rect">
            <a:avLst/>
          </a:prstGeom>
          <a:solidFill>
            <a:srgbClr val="323B4B"/>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889" b="0" strike="noStrike" spc="-1">
                <a:solidFill>
                  <a:srgbClr val="FFFFFF"/>
                </a:solidFill>
                <a:latin typeface="Calibri"/>
                <a:ea typeface="DejaVu Sans"/>
              </a:rPr>
              <a:t>/usr/local/cuda-12.0/samples/1_Utilities/deviceQuery$ ./deviceQuery </a:t>
            </a:r>
            <a:endParaRPr lang="en-GB" sz="889" b="0" strike="noStrike" spc="-1">
              <a:latin typeface="Arial"/>
            </a:endParaRPr>
          </a:p>
        </p:txBody>
      </p:sp>
      <p:graphicFrame>
        <p:nvGraphicFramePr>
          <p:cNvPr id="97" name="Tabela 26"/>
          <p:cNvGraphicFramePr/>
          <p:nvPr/>
        </p:nvGraphicFramePr>
        <p:xfrm>
          <a:off x="7104960" y="901800"/>
          <a:ext cx="4637880" cy="5915280"/>
        </p:xfrm>
        <a:graphic>
          <a:graphicData uri="http://schemas.openxmlformats.org/drawingml/2006/table">
            <a:tbl>
              <a:tblPr/>
              <a:tblGrid>
                <a:gridCol w="942840">
                  <a:extLst>
                    <a:ext uri="{9D8B030D-6E8A-4147-A177-3AD203B41FA5}">
                      <a16:colId xmlns:a16="http://schemas.microsoft.com/office/drawing/2014/main" val="20000"/>
                    </a:ext>
                  </a:extLst>
                </a:gridCol>
                <a:gridCol w="2232720">
                  <a:extLst>
                    <a:ext uri="{9D8B030D-6E8A-4147-A177-3AD203B41FA5}">
                      <a16:colId xmlns:a16="http://schemas.microsoft.com/office/drawing/2014/main" val="20001"/>
                    </a:ext>
                  </a:extLst>
                </a:gridCol>
                <a:gridCol w="1462320">
                  <a:extLst>
                    <a:ext uri="{9D8B030D-6E8A-4147-A177-3AD203B41FA5}">
                      <a16:colId xmlns:a16="http://schemas.microsoft.com/office/drawing/2014/main" val="20002"/>
                    </a:ext>
                  </a:extLst>
                </a:gridCol>
              </a:tblGrid>
              <a:tr h="244080">
                <a:tc gridSpan="3">
                  <a:txBody>
                    <a:bodyPr/>
                    <a:lstStyle/>
                    <a:p>
                      <a:pPr algn="ctr">
                        <a:lnSpc>
                          <a:spcPct val="100000"/>
                        </a:lnSpc>
                      </a:pPr>
                      <a:r>
                        <a:rPr lang="pt-PT" sz="1000" b="1" strike="noStrike" spc="-1">
                          <a:solidFill>
                            <a:srgbClr val="000000"/>
                          </a:solidFill>
                          <a:latin typeface="Arial Narrow"/>
                          <a:ea typeface="DejaVu Sans"/>
                        </a:rPr>
                        <a:t>GeForce GTX 1660 Ti Main Specification</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hMerge="1">
                  <a:txBody>
                    <a:bodyPr/>
                    <a:lstStyle/>
                    <a:p>
                      <a:endParaRPr lang="pt-PT"/>
                    </a:p>
                  </a:txBody>
                  <a:tcPr marL="90000" marR="90000">
                    <a:lnL>
                      <a:noFill/>
                    </a:lnL>
                    <a:lnR>
                      <a:noFill/>
                    </a:lnR>
                    <a:lnT>
                      <a:noFill/>
                    </a:lnT>
                    <a:lnB>
                      <a:noFill/>
                    </a:lnB>
                    <a:solidFill>
                      <a:srgbClr val="729FCF"/>
                    </a:solidFill>
                  </a:tcPr>
                </a:tc>
                <a:tc hMerge="1">
                  <a:txBody>
                    <a:bodyPr/>
                    <a:lstStyle/>
                    <a:p>
                      <a:endParaRPr lang="pt-PT"/>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r h="152640">
                <a:tc rowSpan="8">
                  <a:txBody>
                    <a:bodyPr/>
                    <a:lstStyle/>
                    <a:p>
                      <a:pPr algn="ctr">
                        <a:lnSpc>
                          <a:spcPct val="100000"/>
                        </a:lnSpc>
                      </a:pPr>
                      <a:r>
                        <a:rPr lang="pt-PT" sz="1000" b="1" strike="noStrike" spc="-1">
                          <a:solidFill>
                            <a:srgbClr val="000000"/>
                          </a:solidFill>
                          <a:latin typeface="Arial Narrow"/>
                          <a:ea typeface="DejaVu Sans"/>
                        </a:rPr>
                        <a:t>GPU Engine Specs:</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a:txBody>
                    <a:bodyPr/>
                    <a:lstStyle/>
                    <a:p>
                      <a:pPr>
                        <a:lnSpc>
                          <a:spcPct val="100000"/>
                        </a:lnSpc>
                      </a:pPr>
                      <a:r>
                        <a:rPr lang="pt-PT" sz="1000" b="0" strike="noStrike" spc="-1">
                          <a:solidFill>
                            <a:srgbClr val="000000"/>
                          </a:solidFill>
                          <a:latin typeface="Arial Narrow"/>
                          <a:ea typeface="DejaVu Sans"/>
                        </a:rPr>
                        <a:t>Architecture</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Turing TU116-400-A1 Chip</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1"/>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Compute Capability</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7.5</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2"/>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Transistor Count</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6.6x10^9</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3"/>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SM Count</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24</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4"/>
                  </a:ext>
                </a:extLst>
              </a:tr>
              <a:tr h="244080">
                <a:tc vMerge="1">
                  <a:txBody>
                    <a:bodyPr/>
                    <a:lstStyle/>
                    <a:p>
                      <a:endParaRPr lang="pt-PT"/>
                    </a:p>
                  </a:txBody>
                  <a:tcPr marL="90000" marR="90000">
                    <a:lnL>
                      <a:noFill/>
                    </a:lnL>
                    <a:lnR>
                      <a:noFill/>
                    </a:lnR>
                    <a:lnT>
                      <a:noFill/>
                    </a:lnT>
                    <a:lnB>
                      <a:noFill/>
                    </a:lnB>
                    <a:solidFill>
                      <a:srgbClr val="729FCF"/>
                    </a:solidFill>
                  </a:tcPr>
                </a:tc>
                <a:tc rowSpan="2">
                  <a:txBody>
                    <a:bodyPr/>
                    <a:lstStyle/>
                    <a:p>
                      <a:pPr>
                        <a:lnSpc>
                          <a:spcPct val="100000"/>
                        </a:lnSpc>
                      </a:pPr>
                      <a:r>
                        <a:rPr lang="pt-PT" sz="1000" b="0" strike="noStrike" spc="-1">
                          <a:solidFill>
                            <a:srgbClr val="000000"/>
                          </a:solidFill>
                          <a:latin typeface="Arial Narrow"/>
                          <a:ea typeface="DejaVu Sans"/>
                        </a:rPr>
                        <a:t>NVIDIA CUDA® Cores </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1536</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FFFFFF"/>
                      </a:solidFill>
                    </a:lnB>
                    <a:noFill/>
                  </a:tcPr>
                </a:tc>
                <a:extLst>
                  <a:ext uri="{0D108BD9-81ED-4DB2-BD59-A6C34878D82A}">
                    <a16:rowId xmlns:a16="http://schemas.microsoft.com/office/drawing/2014/main" val="10005"/>
                  </a:ext>
                </a:extLst>
              </a:tr>
              <a:tr h="304920">
                <a:tc vMerge="1">
                  <a:txBody>
                    <a:bodyPr/>
                    <a:lstStyle/>
                    <a:p>
                      <a:endParaRPr lang="pt-PT"/>
                    </a:p>
                  </a:txBody>
                  <a:tcPr marL="90000" marR="90000">
                    <a:lnL>
                      <a:noFill/>
                    </a:lnL>
                    <a:lnR>
                      <a:noFill/>
                    </a:lnR>
                    <a:lnT>
                      <a:noFill/>
                    </a:lnT>
                    <a:lnB>
                      <a:noFill/>
                    </a:lnB>
                    <a:solidFill>
                      <a:srgbClr val="729FCF"/>
                    </a:solidFill>
                  </a:tcPr>
                </a:tc>
                <a:tc vMerge="1">
                  <a:txBody>
                    <a:bodyPr/>
                    <a:lstStyle/>
                    <a:p>
                      <a:endParaRPr lang="pt-PT"/>
                    </a:p>
                  </a:txBody>
                  <a:tcPr marL="90000" marR="90000">
                    <a:lnL>
                      <a:noFill/>
                    </a:lnL>
                    <a:lnR>
                      <a:noFill/>
                    </a:lnR>
                    <a:lnT>
                      <a:noFill/>
                    </a:lnT>
                    <a:lnB>
                      <a:noFill/>
                    </a:lnB>
                    <a:solidFill>
                      <a:srgbClr val="729FCF"/>
                    </a:solidFill>
                  </a:tcPr>
                </a:tc>
                <a:tc>
                  <a:txBody>
                    <a:bodyPr/>
                    <a:lstStyle/>
                    <a:p>
                      <a:pPr algn="r">
                        <a:lnSpc>
                          <a:spcPct val="100000"/>
                        </a:lnSpc>
                      </a:pPr>
                      <a:r>
                        <a:rPr lang="pt-PT" sz="1000" b="0" strike="noStrike" spc="-1">
                          <a:solidFill>
                            <a:srgbClr val="000000"/>
                          </a:solidFill>
                          <a:latin typeface="Arial Narrow"/>
                          <a:ea typeface="DejaVu Sans"/>
                        </a:rPr>
                        <a:t>(24) Multiprocessors, ( 64) CUDA Cores/MP</a:t>
                      </a:r>
                      <a:endParaRPr lang="en-GB" sz="1000" b="0" strike="noStrike" spc="-1">
                        <a:latin typeface="Arial"/>
                      </a:endParaRPr>
                    </a:p>
                  </a:txBody>
                  <a:tcPr marL="36000" marR="36000" anchor="ctr">
                    <a:lnL w="6480">
                      <a:solidFill>
                        <a:srgbClr val="000000"/>
                      </a:solidFill>
                    </a:lnL>
                    <a:lnR w="6480">
                      <a:solidFill>
                        <a:srgbClr val="000000"/>
                      </a:solidFill>
                    </a:lnR>
                    <a:lnT w="6480" cap="flat" cmpd="sng" algn="ctr">
                      <a:solidFill>
                        <a:srgbClr val="FFFFFF"/>
                      </a:solidFill>
                      <a:prstDash val="solid"/>
                      <a:round/>
                      <a:headEnd type="none" w="med" len="med"/>
                      <a:tailEnd type="none" w="med" len="med"/>
                    </a:lnT>
                    <a:lnB w="6480">
                      <a:solidFill>
                        <a:srgbClr val="000000"/>
                      </a:solidFill>
                    </a:lnB>
                    <a:noFill/>
                  </a:tcPr>
                </a:tc>
                <a:extLst>
                  <a:ext uri="{0D108BD9-81ED-4DB2-BD59-A6C34878D82A}">
                    <a16:rowId xmlns:a16="http://schemas.microsoft.com/office/drawing/2014/main" val="10006"/>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Boost Clock (GHz)</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1770</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7"/>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Base Clock (GHz)</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1500</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8"/>
                  </a:ext>
                </a:extLst>
              </a:tr>
              <a:tr h="244080">
                <a:tc rowSpan="14">
                  <a:txBody>
                    <a:bodyPr/>
                    <a:lstStyle/>
                    <a:p>
                      <a:pPr algn="ctr">
                        <a:lnSpc>
                          <a:spcPct val="100000"/>
                        </a:lnSpc>
                      </a:pPr>
                      <a:r>
                        <a:rPr lang="pt-PT" sz="1000" b="1" strike="noStrike" spc="-1">
                          <a:solidFill>
                            <a:srgbClr val="000000"/>
                          </a:solidFill>
                          <a:latin typeface="Arial Narrow"/>
                          <a:ea typeface="DejaVu Sans"/>
                        </a:rPr>
                        <a:t>Memory Specs:</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a:txBody>
                    <a:bodyPr/>
                    <a:lstStyle/>
                    <a:p>
                      <a:pPr>
                        <a:lnSpc>
                          <a:spcPct val="100000"/>
                        </a:lnSpc>
                      </a:pPr>
                      <a:r>
                        <a:rPr lang="pt-PT" sz="1000" b="0" strike="noStrike" spc="-1">
                          <a:solidFill>
                            <a:srgbClr val="000000"/>
                          </a:solidFill>
                          <a:latin typeface="Arial Narrow"/>
                          <a:ea typeface="DejaVu Sans"/>
                        </a:rPr>
                        <a:t>Tex L1 Cache   </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32 KB per SM</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9"/>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L1 Cache</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64 KB per SM</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0"/>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L2 Cache</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1536 KB</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1"/>
                  </a:ext>
                </a:extLst>
              </a:tr>
              <a:tr h="30492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Standard Memory Config</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5945 MBytes (6233391104 bytes) GDDR6</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2"/>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Memory Interface Width</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192-bit</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3"/>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Total amount of shared memory per Block</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49152 bytes</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4"/>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Total number of registers available per Block</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65536</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5"/>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Maximum number of resident blocks per SM</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16</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6"/>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Maximum number of resident warps per SM</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32</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7"/>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Maximum number of threads per Block</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1024</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8"/>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Maximum number of resident threads per SM</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1024</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9"/>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Max dimension size of a thread block (x,y,z)</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(1024, 1024, 64)</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0"/>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Max dimension size of a grid size    (x,y,z)</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(2147483647, 65535, 65535)</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1"/>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Maximum memory pitch</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2147483647 bytes</a:t>
                      </a:r>
                      <a:endParaRPr lang="en-GB" sz="1000" b="0" strike="noStrike" spc="-1">
                        <a:latin typeface="Arial"/>
                      </a:endParaRPr>
                    </a:p>
                  </a:txBody>
                  <a:tcPr marL="36000" marR="3600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2"/>
                  </a:ext>
                </a:extLst>
              </a:tr>
            </a:tbl>
          </a:graphicData>
        </a:graphic>
      </p:graphicFrame>
      <p:grpSp>
        <p:nvGrpSpPr>
          <p:cNvPr id="98" name="Agrupar 97"/>
          <p:cNvGrpSpPr/>
          <p:nvPr/>
        </p:nvGrpSpPr>
        <p:grpSpPr>
          <a:xfrm>
            <a:off x="8096040" y="6531120"/>
            <a:ext cx="4002480" cy="440640"/>
            <a:chOff x="8096040" y="6531120"/>
            <a:chExt cx="4002480" cy="440640"/>
          </a:xfrm>
        </p:grpSpPr>
        <p:sp>
          <p:nvSpPr>
            <p:cNvPr id="99" name="CaixaDeTexto 98"/>
            <p:cNvSpPr/>
            <p:nvPr/>
          </p:nvSpPr>
          <p:spPr>
            <a:xfrm>
              <a:off x="8096040" y="6585840"/>
              <a:ext cx="3599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spc="-1">
                <a:latin typeface="Arial"/>
              </a:endParaRPr>
            </a:p>
          </p:txBody>
        </p:sp>
        <p:sp>
          <p:nvSpPr>
            <p:cNvPr id="100" name="CaixaDeTexto 99"/>
            <p:cNvSpPr/>
            <p:nvPr/>
          </p:nvSpPr>
          <p:spPr>
            <a:xfrm>
              <a:off x="11563560" y="6531120"/>
              <a:ext cx="534960" cy="31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fld id="{A8C5E4BB-5FB0-489C-AA8A-0DF6D47834C5}" type="slidenum">
                <a:rPr lang="en-GB" sz="1100" b="0" strike="noStrike" spc="-1">
                  <a:solidFill>
                    <a:srgbClr val="000000"/>
                  </a:solidFill>
                  <a:latin typeface="Arial"/>
                  <a:ea typeface="DejaVu Sans"/>
                </a:rPr>
                <a:t>2</a:t>
              </a:fld>
              <a:r>
                <a:rPr lang="en-GB" sz="1100" b="0" strike="noStrike" spc="-1">
                  <a:solidFill>
                    <a:srgbClr val="000000"/>
                  </a:solidFill>
                  <a:latin typeface="Arial"/>
                  <a:ea typeface="DejaVu Sans"/>
                </a:rPr>
                <a:t>-</a:t>
              </a:r>
              <a:fld id="{AA2DE701-C15D-4408-B769-BE8AD66C591D}" type="slidecount">
                <a:rPr lang="en-GB" sz="1100" b="0" strike="noStrike" spc="-1">
                  <a:solidFill>
                    <a:srgbClr val="000000"/>
                  </a:solidFill>
                  <a:latin typeface="Arial"/>
                  <a:ea typeface="DejaVu Sans"/>
                </a:rPr>
                <a:t>8</a:t>
              </a:fld>
              <a:endParaRPr lang="en-GB" sz="1100" b="0" strike="noStrike" spc="-1">
                <a:latin typeface="Arial"/>
              </a:endParaRPr>
            </a:p>
          </p:txBody>
        </p:sp>
      </p:grpSp>
      <p:sp>
        <p:nvSpPr>
          <p:cNvPr id="101" name="CaixaDeTexto 100"/>
          <p:cNvSpPr/>
          <p:nvPr/>
        </p:nvSpPr>
        <p:spPr>
          <a:xfrm>
            <a:off x="1382760" y="1218240"/>
            <a:ext cx="3984480" cy="36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pt-PT" sz="1600" b="1" strike="noStrike" spc="-1">
                <a:solidFill>
                  <a:srgbClr val="000000"/>
                </a:solidFill>
                <a:latin typeface="Arial Narrow"/>
                <a:ea typeface="DejaVu Sans"/>
              </a:rPr>
              <a:t>NVIDIA Device: GeForce GTX 1660 Ti</a:t>
            </a:r>
            <a:endParaRPr lang="en-GB" sz="1600" b="0" strike="noStrike" spc="-1">
              <a:latin typeface="Arial"/>
            </a:endParaRPr>
          </a:p>
        </p:txBody>
      </p:sp>
      <p:sp>
        <p:nvSpPr>
          <p:cNvPr id="102" name="CaixaDeTexto 2"/>
          <p:cNvSpPr/>
          <p:nvPr/>
        </p:nvSpPr>
        <p:spPr>
          <a:xfrm>
            <a:off x="258480" y="306360"/>
            <a:ext cx="6394320" cy="820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200" b="0" strike="noStrike" spc="-1">
                <a:solidFill>
                  <a:srgbClr val="000000"/>
                </a:solidFill>
                <a:latin typeface="Arial"/>
                <a:ea typeface="DejaVu Sans"/>
              </a:rPr>
              <a:t>The aim of the assignment is to sort sequences of values on two versions of the bubble sort algorithm on a CPU and a GPU.</a:t>
            </a:r>
            <a:endParaRPr lang="en-GB" sz="1200" b="0" strike="noStrike" spc="-1">
              <a:latin typeface="Arial"/>
            </a:endParaRPr>
          </a:p>
          <a:p>
            <a:pPr>
              <a:lnSpc>
                <a:spcPct val="100000"/>
              </a:lnSpc>
            </a:pPr>
            <a:r>
              <a:rPr lang="en-US" sz="1200" b="0" strike="noStrike" spc="-1">
                <a:solidFill>
                  <a:srgbClr val="000000"/>
                </a:solidFill>
                <a:latin typeface="Arial"/>
                <a:ea typeface="DejaVu Sans"/>
              </a:rPr>
              <a:t>For analising the mapping between each running thread and the memory region it accesses we studied the GPU arquitecture and organization.</a:t>
            </a:r>
            <a:endParaRPr lang="en-GB" sz="12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tângulo 1"/>
          <p:cNvSpPr/>
          <p:nvPr/>
        </p:nvSpPr>
        <p:spPr>
          <a:xfrm>
            <a:off x="6572160" y="1859760"/>
            <a:ext cx="5249160" cy="161316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000" b="0" strike="noStrike" spc="-1" dirty="0" err="1">
                <a:solidFill>
                  <a:srgbClr val="000000"/>
                </a:solidFill>
                <a:latin typeface="Times New Roman"/>
                <a:ea typeface="DejaVu Sans"/>
              </a:rPr>
              <a:t>blockDimX</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blockDimY</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blockDimZ</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gridDimX</a:t>
            </a:r>
            <a:r>
              <a:rPr lang="pt-PT" sz="1000" b="0" strike="noStrike" spc="-1" dirty="0">
                <a:solidFill>
                  <a:srgbClr val="000000"/>
                </a:solidFill>
                <a:latin typeface="Times New Roman"/>
                <a:ea typeface="DejaVu Sans"/>
              </a:rPr>
              <a:t> = 1 &lt;&lt; 10; 	//(2^10=1024)</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gridDimY</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gridDimZ</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endParaRPr lang="en-GB" sz="1000" b="0" strike="noStrike" spc="-1" dirty="0">
              <a:latin typeface="Arial"/>
            </a:endParaRPr>
          </a:p>
          <a:p>
            <a:pPr>
              <a:lnSpc>
                <a:spcPct val="100000"/>
              </a:lnSpc>
            </a:pPr>
            <a:r>
              <a:rPr lang="pt-PT" sz="1000" b="0" strike="noStrike" spc="-1" dirty="0">
                <a:solidFill>
                  <a:srgbClr val="000000"/>
                </a:solidFill>
                <a:latin typeface="Times New Roman"/>
                <a:ea typeface="DejaVu Sans"/>
              </a:rPr>
              <a:t>x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threadIdx.x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blockDim.x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blockIdx.x</a:t>
            </a:r>
            <a:r>
              <a:rPr lang="pt-PT" sz="1000" b="0" strike="noStrike" spc="-1" dirty="0">
                <a:solidFill>
                  <a:srgbClr val="000000"/>
                </a:solidFill>
                <a:latin typeface="Times New Roman"/>
                <a:ea typeface="DejaVu Sans"/>
              </a:rPr>
              <a:t>;</a:t>
            </a:r>
            <a:endParaRPr lang="en-GB" sz="1000" b="0" strike="noStrike" spc="-1" dirty="0">
              <a:latin typeface="Arial"/>
            </a:endParaRPr>
          </a:p>
          <a:p>
            <a:pPr>
              <a:lnSpc>
                <a:spcPct val="100000"/>
              </a:lnSpc>
            </a:pPr>
            <a:r>
              <a:rPr lang="pt-PT" sz="1000" b="0" strike="noStrike" spc="-1" dirty="0">
                <a:solidFill>
                  <a:srgbClr val="000000"/>
                </a:solidFill>
                <a:latin typeface="Times New Roman"/>
                <a:ea typeface="DejaVu Sans"/>
              </a:rPr>
              <a:t>y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threadIdx.y</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blockDim.y</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blockIdx.y</a:t>
            </a:r>
            <a:r>
              <a:rPr lang="pt-PT" sz="1000" b="0" strike="noStrike" spc="-1" dirty="0">
                <a:solidFill>
                  <a:srgbClr val="000000"/>
                </a:solidFill>
                <a:latin typeface="Times New Roman"/>
                <a:ea typeface="DejaVu Sans"/>
              </a:rPr>
              <a:t>;</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idx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blockDim.x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gridDim.x</a:t>
            </a:r>
            <a:r>
              <a:rPr lang="pt-PT" sz="1000" b="0" strike="noStrike" spc="-1" dirty="0">
                <a:solidFill>
                  <a:srgbClr val="000000"/>
                </a:solidFill>
                <a:latin typeface="Times New Roman"/>
                <a:ea typeface="DejaVu Sans"/>
              </a:rPr>
              <a:t> * y + x;</a:t>
            </a:r>
            <a:endParaRPr lang="en-GB" sz="1000" b="0" strike="noStrike" spc="-1" dirty="0">
              <a:latin typeface="Arial"/>
            </a:endParaRPr>
          </a:p>
        </p:txBody>
      </p:sp>
      <p:sp>
        <p:nvSpPr>
          <p:cNvPr id="104" name="CaixaDeTexto 2"/>
          <p:cNvSpPr/>
          <p:nvPr/>
        </p:nvSpPr>
        <p:spPr>
          <a:xfrm>
            <a:off x="6572160" y="722880"/>
            <a:ext cx="5225040" cy="94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pt-PT" sz="1400" b="0" strike="noStrike" spc="-1">
                <a:solidFill>
                  <a:srgbClr val="000000"/>
                </a:solidFill>
                <a:latin typeface="Arial"/>
                <a:ea typeface="DejaVu Sans"/>
              </a:rPr>
              <a:t>TreadID and launch configuration, running both versions with various blockDimX and blockDimY configurations, from 2</a:t>
            </a:r>
            <a:r>
              <a:rPr lang="pt-PT" sz="1400" b="0" strike="noStrike" spc="-1" baseline="30000">
                <a:solidFill>
                  <a:srgbClr val="000000"/>
                </a:solidFill>
                <a:latin typeface="Arial"/>
                <a:ea typeface="DejaVu Sans"/>
              </a:rPr>
              <a:t>0</a:t>
            </a:r>
            <a:r>
              <a:rPr lang="pt-PT" sz="1400" b="0" strike="noStrike" spc="-1">
                <a:solidFill>
                  <a:srgbClr val="000000"/>
                </a:solidFill>
                <a:latin typeface="Arial"/>
                <a:ea typeface="DejaVu Sans"/>
              </a:rPr>
              <a:t> to 2</a:t>
            </a:r>
            <a:r>
              <a:rPr lang="pt-PT" sz="1400" b="0" strike="noStrike" spc="-1" baseline="30000">
                <a:solidFill>
                  <a:srgbClr val="000000"/>
                </a:solidFill>
                <a:latin typeface="Arial"/>
                <a:ea typeface="DejaVu Sans"/>
              </a:rPr>
              <a:t>10</a:t>
            </a:r>
            <a:r>
              <a:rPr lang="pt-PT" sz="1400" b="0" strike="noStrike" spc="-1">
                <a:solidFill>
                  <a:srgbClr val="000000"/>
                </a:solidFill>
                <a:latin typeface="Arial"/>
                <a:ea typeface="DejaVu Sans"/>
              </a:rPr>
              <a:t>, comparing the average time execution, using the best Block performance to test various Grid X and Y configurations.</a:t>
            </a:r>
            <a:endParaRPr lang="en-GB" sz="1400" b="0" strike="noStrike" spc="-1">
              <a:latin typeface="Arial"/>
            </a:endParaRPr>
          </a:p>
        </p:txBody>
      </p:sp>
      <p:sp>
        <p:nvSpPr>
          <p:cNvPr id="105" name="Retângulo 4"/>
          <p:cNvSpPr/>
          <p:nvPr/>
        </p:nvSpPr>
        <p:spPr>
          <a:xfrm>
            <a:off x="462240" y="4067280"/>
            <a:ext cx="3632760" cy="207000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380880" algn="l"/>
                <a:tab pos="640080" algn="l"/>
              </a:tabLst>
            </a:pPr>
            <a:r>
              <a:rPr lang="pt-PT" sz="1000" b="0" strike="noStrike" spc="-1">
                <a:solidFill>
                  <a:srgbClr val="000000"/>
                </a:solidFill>
                <a:latin typeface="Times New Roman"/>
                <a:ea typeface="DejaVu Sans"/>
              </a:rPr>
              <a:t>data += length * idx; // adjust pointer to the array to be ordered</a:t>
            </a:r>
            <a:endParaRPr lang="en-GB" sz="1000" b="0" strike="noStrike" spc="-1">
              <a:latin typeface="Arial"/>
            </a:endParaRPr>
          </a:p>
          <a:p>
            <a:pPr>
              <a:lnSpc>
                <a:spcPct val="100000"/>
              </a:lnSpc>
              <a:tabLst>
                <a:tab pos="380880" algn="l"/>
                <a:tab pos="640080" algn="l"/>
              </a:tabLst>
            </a:pP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for (i = 0; i &lt; length - 1; i++)</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 noSwap = true;</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for (j = length - 1; j &gt; i; j--)</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if (data[j] &lt; data[j-1])</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 tmp = data[j];</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data[j] = data[j-1];</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data[j-1] = tmp;</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noSwap = false;</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if (noSwap) break;</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a:t>
            </a:r>
            <a:endParaRPr lang="en-GB" sz="1000" b="0" strike="noStrike" spc="-1">
              <a:latin typeface="Arial"/>
            </a:endParaRPr>
          </a:p>
        </p:txBody>
      </p:sp>
      <p:sp>
        <p:nvSpPr>
          <p:cNvPr id="106" name="CaixaDeTexto 5"/>
          <p:cNvSpPr/>
          <p:nvPr/>
        </p:nvSpPr>
        <p:spPr>
          <a:xfrm>
            <a:off x="435240" y="3764520"/>
            <a:ext cx="203976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400" b="0" strike="noStrike" spc="-1">
                <a:solidFill>
                  <a:srgbClr val="000000"/>
                </a:solidFill>
                <a:latin typeface="Calibri"/>
                <a:ea typeface="DejaVu Sans"/>
              </a:rPr>
              <a:t>Row Sorting algorithm</a:t>
            </a:r>
            <a:endParaRPr lang="en-GB" sz="1400" b="0" strike="noStrike" spc="-1">
              <a:latin typeface="Arial"/>
            </a:endParaRPr>
          </a:p>
        </p:txBody>
      </p:sp>
      <p:grpSp>
        <p:nvGrpSpPr>
          <p:cNvPr id="107" name="Agrupar 105"/>
          <p:cNvGrpSpPr/>
          <p:nvPr/>
        </p:nvGrpSpPr>
        <p:grpSpPr>
          <a:xfrm>
            <a:off x="8055360" y="6478920"/>
            <a:ext cx="4002480" cy="440640"/>
            <a:chOff x="8055360" y="6478920"/>
            <a:chExt cx="4002480" cy="440640"/>
          </a:xfrm>
        </p:grpSpPr>
        <p:sp>
          <p:nvSpPr>
            <p:cNvPr id="108" name="CaixaDeTexto 106"/>
            <p:cNvSpPr/>
            <p:nvPr/>
          </p:nvSpPr>
          <p:spPr>
            <a:xfrm>
              <a:off x="8055360" y="6533640"/>
              <a:ext cx="3599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spc="-1">
                <a:latin typeface="Arial"/>
              </a:endParaRPr>
            </a:p>
          </p:txBody>
        </p:sp>
        <p:sp>
          <p:nvSpPr>
            <p:cNvPr id="109" name="CaixaDeTexto 107"/>
            <p:cNvSpPr/>
            <p:nvPr/>
          </p:nvSpPr>
          <p:spPr>
            <a:xfrm>
              <a:off x="11522880" y="6478920"/>
              <a:ext cx="534960" cy="31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fld id="{88229404-7104-42B6-AFE7-7C881B7A7DED}" type="slidenum">
                <a:rPr lang="en-GB" sz="1100" b="0" strike="noStrike" spc="-1">
                  <a:solidFill>
                    <a:srgbClr val="000000"/>
                  </a:solidFill>
                  <a:latin typeface="Arial"/>
                  <a:ea typeface="DejaVu Sans"/>
                </a:rPr>
                <a:t>3</a:t>
              </a:fld>
              <a:r>
                <a:rPr lang="en-GB" sz="1100" b="0" strike="noStrike" spc="-1">
                  <a:solidFill>
                    <a:srgbClr val="000000"/>
                  </a:solidFill>
                  <a:latin typeface="Arial"/>
                  <a:ea typeface="DejaVu Sans"/>
                </a:rPr>
                <a:t>-</a:t>
              </a:r>
              <a:fld id="{A3BF8DBC-A414-42FD-B3D4-92195CFBEAC2}" type="slidecount">
                <a:rPr lang="en-GB" sz="1100" b="0" strike="noStrike" spc="-1">
                  <a:solidFill>
                    <a:srgbClr val="000000"/>
                  </a:solidFill>
                  <a:latin typeface="Arial"/>
                  <a:ea typeface="DejaVu Sans"/>
                </a:rPr>
                <a:t>8</a:t>
              </a:fld>
              <a:endParaRPr lang="en-GB" sz="1100" b="0" strike="noStrike" spc="-1">
                <a:latin typeface="Arial"/>
              </a:endParaRPr>
            </a:p>
          </p:txBody>
        </p:sp>
      </p:grpSp>
      <p:sp>
        <p:nvSpPr>
          <p:cNvPr id="110" name="Retângulo 2"/>
          <p:cNvSpPr/>
          <p:nvPr/>
        </p:nvSpPr>
        <p:spPr>
          <a:xfrm>
            <a:off x="4422240" y="4094640"/>
            <a:ext cx="3632760" cy="207000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403560" algn="l"/>
                <a:tab pos="699120" algn="l"/>
              </a:tabLst>
            </a:pPr>
            <a:r>
              <a:rPr lang="pt-PT" sz="1000" b="0" strike="noStrike" spc="-1">
                <a:solidFill>
                  <a:srgbClr val="000000"/>
                </a:solidFill>
                <a:latin typeface="Times New Roman"/>
                <a:ea typeface="DejaVu Sans"/>
              </a:rPr>
              <a:t>data += idx; // adjust pointer to the array to be ordered</a:t>
            </a:r>
            <a:endParaRPr lang="en-GB" sz="1000" b="0" strike="noStrike" spc="-1">
              <a:latin typeface="Arial"/>
            </a:endParaRPr>
          </a:p>
          <a:p>
            <a:pPr>
              <a:lnSpc>
                <a:spcPct val="100000"/>
              </a:lnSpc>
              <a:tabLst>
                <a:tab pos="403560" algn="l"/>
                <a:tab pos="699120" algn="l"/>
              </a:tabLst>
            </a:pP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for (i = 0; i &lt; length - 1; i++)</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 noSwap = true;</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for (j = length - 1; j &gt; i; j--)</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if (data[j*N_ARRAYS] &lt; data[(j-1)*N_ARRAYS])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 tmp = data[j*N_ARRAYS];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data[j*N_ARRAYS] = data[(j-1)*N_ARRAYS];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data[(j-1)*N_ARRAYS] = tmp;</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noSwap = false;</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if (noSwap) break;</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a:t>
            </a:r>
            <a:endParaRPr lang="en-GB" sz="1000" b="0" strike="noStrike" spc="-1">
              <a:latin typeface="Arial"/>
            </a:endParaRPr>
          </a:p>
        </p:txBody>
      </p:sp>
      <p:sp>
        <p:nvSpPr>
          <p:cNvPr id="111" name="CaixaDeTexto 1"/>
          <p:cNvSpPr/>
          <p:nvPr/>
        </p:nvSpPr>
        <p:spPr>
          <a:xfrm>
            <a:off x="4395240" y="3791880"/>
            <a:ext cx="203976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400" b="0" strike="noStrike" spc="-1">
                <a:solidFill>
                  <a:srgbClr val="000000"/>
                </a:solidFill>
                <a:latin typeface="Calibri"/>
                <a:ea typeface="DejaVu Sans"/>
              </a:rPr>
              <a:t>Column Sorting algorithm</a:t>
            </a:r>
            <a:endParaRPr lang="en-GB" sz="1400" b="0" strike="noStrike" spc="-1">
              <a:latin typeface="Arial"/>
            </a:endParaRPr>
          </a:p>
        </p:txBody>
      </p:sp>
      <p:sp>
        <p:nvSpPr>
          <p:cNvPr id="112" name="CaixaDeTexto 110"/>
          <p:cNvSpPr/>
          <p:nvPr/>
        </p:nvSpPr>
        <p:spPr>
          <a:xfrm>
            <a:off x="452160" y="1859760"/>
            <a:ext cx="5039640" cy="1266120"/>
          </a:xfrm>
          <a:prstGeom prst="rect">
            <a:avLst/>
          </a:prstGeom>
          <a:solidFill>
            <a:srgbClr val="EEEEEE"/>
          </a:solidFill>
          <a:ln w="6480">
            <a:solidFill>
              <a:srgbClr val="808080"/>
            </a:solidFill>
            <a:round/>
          </a:ln>
        </p:spPr>
        <p:style>
          <a:lnRef idx="0">
            <a:scrgbClr r="0" g="0" b="0"/>
          </a:lnRef>
          <a:fillRef idx="0">
            <a:scrgbClr r="0" g="0" b="0"/>
          </a:fillRef>
          <a:effectRef idx="0">
            <a:scrgbClr r="0" g="0" b="0"/>
          </a:effectRef>
          <a:fontRef idx="minor"/>
        </p:style>
        <p:txBody>
          <a:bodyPr lIns="93240" tIns="48240" rIns="93240" bIns="48240" anchor="t">
            <a:noAutofit/>
          </a:bodyPr>
          <a:lstStyle/>
          <a:p>
            <a:pPr>
              <a:lnSpc>
                <a:spcPct val="100000"/>
              </a:lnSpc>
            </a:pPr>
            <a:r>
              <a:rPr lang="en-GB" sz="1000" b="0" strike="noStrike" spc="-1">
                <a:solidFill>
                  <a:srgbClr val="000000"/>
                </a:solidFill>
                <a:latin typeface="Times New Roman"/>
                <a:ea typeface="DejaVu Sans"/>
              </a:rPr>
              <a:t>#ifndef ARRAY_LENGTH</a:t>
            </a:r>
            <a:endParaRPr lang="en-GB" sz="1000" b="0" strike="noStrike" spc="-1">
              <a:latin typeface="Arial"/>
            </a:endParaRPr>
          </a:p>
          <a:p>
            <a:pPr>
              <a:lnSpc>
                <a:spcPct val="100000"/>
              </a:lnSpc>
              <a:tabLst>
                <a:tab pos="2411640" algn="l"/>
              </a:tabLst>
            </a:pPr>
            <a:r>
              <a:rPr lang="en-GB" sz="1000" b="0" strike="noStrike" spc="-1">
                <a:solidFill>
                  <a:srgbClr val="000000"/>
                </a:solidFill>
                <a:latin typeface="Times New Roman"/>
                <a:ea typeface="Bitstream Vera Sans"/>
              </a:rPr>
              <a:t># define ARRAY_LENGTH  (1 &lt;&lt; 10)	</a:t>
            </a:r>
            <a:r>
              <a:rPr lang="pt-PT" sz="1000" b="0" strike="noStrike" spc="-1">
                <a:solidFill>
                  <a:srgbClr val="000000"/>
                </a:solidFill>
                <a:latin typeface="Times New Roman"/>
                <a:ea typeface="DejaVu Sans"/>
              </a:rPr>
              <a:t>//(2^10=1024)</a:t>
            </a:r>
            <a:endParaRPr lang="en-GB" sz="1000" b="0" strike="noStrike" spc="-1">
              <a:latin typeface="Arial"/>
            </a:endParaRPr>
          </a:p>
          <a:p>
            <a:pPr>
              <a:lnSpc>
                <a:spcPct val="100000"/>
              </a:lnSpc>
              <a:tabLst>
                <a:tab pos="2411640" algn="l"/>
              </a:tabLst>
            </a:pPr>
            <a:r>
              <a:rPr lang="en-GB" sz="1000" b="0" strike="noStrike" spc="-1">
                <a:solidFill>
                  <a:srgbClr val="000000"/>
                </a:solidFill>
                <a:latin typeface="Times New Roman"/>
                <a:ea typeface="DejaVu Sans"/>
              </a:rPr>
              <a:t>#endif</a:t>
            </a:r>
            <a:endParaRPr lang="en-GB" sz="1000" b="0" strike="noStrike" spc="-1">
              <a:latin typeface="Arial"/>
            </a:endParaRPr>
          </a:p>
          <a:p>
            <a:pPr>
              <a:lnSpc>
                <a:spcPct val="100000"/>
              </a:lnSpc>
              <a:tabLst>
                <a:tab pos="2411640" algn="l"/>
              </a:tabLst>
            </a:pPr>
            <a:r>
              <a:rPr lang="en-GB" sz="1000" b="0" strike="noStrike" spc="-1">
                <a:solidFill>
                  <a:srgbClr val="000000"/>
                </a:solidFill>
                <a:latin typeface="Times New Roman"/>
                <a:ea typeface="DejaVu Sans"/>
              </a:rPr>
              <a:t>#ifndef N_ARRAYS</a:t>
            </a:r>
            <a:endParaRPr lang="en-GB" sz="1000" b="0" strike="noStrike" spc="-1">
              <a:latin typeface="Arial"/>
            </a:endParaRPr>
          </a:p>
          <a:p>
            <a:pPr>
              <a:lnSpc>
                <a:spcPct val="100000"/>
              </a:lnSpc>
              <a:tabLst>
                <a:tab pos="2411640" algn="l"/>
              </a:tabLst>
            </a:pPr>
            <a:r>
              <a:rPr lang="en-GB" sz="1000" b="0" strike="noStrike" spc="-1">
                <a:solidFill>
                  <a:srgbClr val="000000"/>
                </a:solidFill>
                <a:latin typeface="Times New Roman"/>
                <a:ea typeface="Bitstream Vera Sans"/>
              </a:rPr>
              <a:t># define N_ARRAYS  (1 &lt;&lt; 10)	</a:t>
            </a:r>
            <a:r>
              <a:rPr lang="pt-PT" sz="1000" b="0" strike="noStrike" spc="-1">
                <a:solidFill>
                  <a:srgbClr val="000000"/>
                </a:solidFill>
                <a:latin typeface="Times New Roman"/>
                <a:ea typeface="DejaVu Sans"/>
              </a:rPr>
              <a:t>//(2^10=1024)</a:t>
            </a:r>
            <a:endParaRPr lang="en-GB" sz="1000" b="0" strike="noStrike" spc="-1">
              <a:latin typeface="Arial"/>
            </a:endParaRPr>
          </a:p>
          <a:p>
            <a:pPr>
              <a:lnSpc>
                <a:spcPct val="100000"/>
              </a:lnSpc>
              <a:tabLst>
                <a:tab pos="2411640" algn="l"/>
              </a:tabLst>
            </a:pPr>
            <a:r>
              <a:rPr lang="en-GB" sz="1000" b="0" strike="noStrike" spc="-1">
                <a:solidFill>
                  <a:srgbClr val="000000"/>
                </a:solidFill>
                <a:latin typeface="Times New Roman"/>
                <a:ea typeface="DejaVu Sans"/>
              </a:rPr>
              <a:t>#endif</a:t>
            </a:r>
            <a:endParaRPr lang="en-GB" sz="1000" b="0" strike="noStrike" spc="-1">
              <a:latin typeface="Arial"/>
            </a:endParaRPr>
          </a:p>
          <a:p>
            <a:pPr>
              <a:lnSpc>
                <a:spcPct val="100000"/>
              </a:lnSpc>
              <a:tabLst>
                <a:tab pos="2411640" algn="l"/>
              </a:tabLst>
            </a:pPr>
            <a:endParaRPr lang="en-GB" sz="1000" b="0" strike="noStrike" spc="-1">
              <a:latin typeface="Arial"/>
            </a:endParaRPr>
          </a:p>
          <a:p>
            <a:pPr>
              <a:lnSpc>
                <a:spcPct val="100000"/>
              </a:lnSpc>
              <a:tabLst>
                <a:tab pos="2411640" algn="l"/>
              </a:tabLst>
            </a:pPr>
            <a:r>
              <a:rPr lang="en-GB" sz="1000" b="0" strike="noStrike" spc="-1">
                <a:solidFill>
                  <a:srgbClr val="000000"/>
                </a:solidFill>
                <a:latin typeface="Times New Roman"/>
                <a:ea typeface="DejaVu Sans"/>
              </a:rPr>
              <a:t>data_size = (size_t) N_ARRAYS * (size_t) ARRAY_LENGTH * sizeof (unsigned int);</a:t>
            </a:r>
            <a:endParaRPr lang="en-GB" sz="1000" b="0" strike="noStrike" spc="-1">
              <a:latin typeface="Arial"/>
            </a:endParaRPr>
          </a:p>
        </p:txBody>
      </p:sp>
      <p:sp>
        <p:nvSpPr>
          <p:cNvPr id="113" name="CaixaDeTexto 111"/>
          <p:cNvSpPr/>
          <p:nvPr/>
        </p:nvSpPr>
        <p:spPr>
          <a:xfrm>
            <a:off x="452160" y="3200760"/>
            <a:ext cx="5401440" cy="431280"/>
          </a:xfrm>
          <a:prstGeom prst="rect">
            <a:avLst/>
          </a:prstGeom>
          <a:solidFill>
            <a:srgbClr val="FFFFFF"/>
          </a:solidFill>
          <a:ln w="0">
            <a:solidFill>
              <a:srgbClr val="000000"/>
            </a:solid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200" b="0" strike="noStrike" spc="-1" dirty="0" err="1">
                <a:solidFill>
                  <a:srgbClr val="000000"/>
                </a:solidFill>
                <a:latin typeface="Arial"/>
                <a:ea typeface="DejaVu Sans"/>
              </a:rPr>
              <a:t>Data_size</a:t>
            </a:r>
            <a:r>
              <a:rPr lang="en-GB" sz="1200" b="0" strike="noStrike" spc="-1" dirty="0">
                <a:solidFill>
                  <a:srgbClr val="000000"/>
                </a:solidFill>
                <a:latin typeface="Arial"/>
                <a:ea typeface="DejaVu Sans"/>
              </a:rPr>
              <a:t> = 2¹⁰ * 2¹⁰ * 2² bytes = 2²² bytes = 4 MB (4 194 304 bytes) &lt;=&gt;</a:t>
            </a:r>
            <a:endParaRPr lang="en-GB" sz="1200" b="0" strike="noStrike" spc="-1" dirty="0">
              <a:latin typeface="Arial"/>
            </a:endParaRPr>
          </a:p>
          <a:p>
            <a:pPr>
              <a:lnSpc>
                <a:spcPct val="100000"/>
              </a:lnSpc>
            </a:pPr>
            <a:r>
              <a:rPr lang="en-GB" sz="1200" b="0" strike="noStrike" spc="-1" dirty="0">
                <a:solidFill>
                  <a:srgbClr val="000000"/>
                </a:solidFill>
                <a:latin typeface="Arial"/>
                <a:ea typeface="DejaVu Sans"/>
              </a:rPr>
              <a:t>	2²² * 2³ bits = 2²⁵ bits = 33 554 432 bits</a:t>
            </a:r>
            <a:endParaRPr lang="en-GB" sz="1200" b="0" strike="noStrike" spc="-1" dirty="0">
              <a:latin typeface="Arial"/>
            </a:endParaRPr>
          </a:p>
        </p:txBody>
      </p:sp>
      <p:sp>
        <p:nvSpPr>
          <p:cNvPr id="114" name="CaixaDeTexto 2"/>
          <p:cNvSpPr/>
          <p:nvPr/>
        </p:nvSpPr>
        <p:spPr>
          <a:xfrm>
            <a:off x="408240" y="721440"/>
            <a:ext cx="5882040" cy="94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n-US" sz="1400" b="0" strike="noStrike" spc="-1">
                <a:solidFill>
                  <a:srgbClr val="000000"/>
                </a:solidFill>
                <a:latin typeface="Arial"/>
                <a:ea typeface="DejaVu Sans"/>
              </a:rPr>
              <a:t>On one version, the elements are seen as forming the rows of a matrix, each row corresponding to a different sequence to be sorted.</a:t>
            </a:r>
            <a:endParaRPr lang="en-GB" sz="1400" b="0" strike="noStrike" spc="-1">
              <a:latin typeface="Arial"/>
            </a:endParaRPr>
          </a:p>
          <a:p>
            <a:pPr algn="just">
              <a:lnSpc>
                <a:spcPct val="100000"/>
              </a:lnSpc>
            </a:pPr>
            <a:r>
              <a:rPr lang="en-US" sz="1400" b="0" strike="noStrike" spc="-1">
                <a:solidFill>
                  <a:srgbClr val="000000"/>
                </a:solidFill>
                <a:latin typeface="Arial"/>
                <a:ea typeface="DejaVu Sans"/>
              </a:rPr>
              <a:t>In the second, the elements are seen as forming the columns of a matrix, each column corresponding to a different sequence to be sorted.</a:t>
            </a:r>
            <a:endParaRPr lang="en-GB" sz="1400" b="0" strike="noStrike" spc="-1">
              <a:latin typeface="Arial"/>
            </a:endParaRPr>
          </a:p>
        </p:txBody>
      </p:sp>
      <p:sp>
        <p:nvSpPr>
          <p:cNvPr id="115" name="CaixaDeTexto 3"/>
          <p:cNvSpPr/>
          <p:nvPr/>
        </p:nvSpPr>
        <p:spPr>
          <a:xfrm>
            <a:off x="4673880" y="173880"/>
            <a:ext cx="284364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800" b="0" strike="noStrike" spc="-1">
                <a:solidFill>
                  <a:srgbClr val="000000"/>
                </a:solidFill>
                <a:latin typeface="Arial"/>
                <a:ea typeface="DejaVu Sans"/>
              </a:rPr>
              <a:t>The Bubble Sort Algorithm</a:t>
            </a:r>
            <a:endParaRPr lang="en-GB"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Imagem 112"/>
          <p:cNvPicPr/>
          <p:nvPr/>
        </p:nvPicPr>
        <p:blipFill>
          <a:blip r:embed="rId2"/>
          <a:stretch/>
        </p:blipFill>
        <p:spPr>
          <a:xfrm>
            <a:off x="7825680" y="360000"/>
            <a:ext cx="4054320" cy="2572560"/>
          </a:xfrm>
          <a:prstGeom prst="rect">
            <a:avLst/>
          </a:prstGeom>
          <a:ln w="0">
            <a:noFill/>
          </a:ln>
        </p:spPr>
      </p:pic>
      <p:pic>
        <p:nvPicPr>
          <p:cNvPr id="117" name="Imagem 115"/>
          <p:cNvPicPr/>
          <p:nvPr/>
        </p:nvPicPr>
        <p:blipFill>
          <a:blip r:embed="rId3"/>
          <a:stretch/>
        </p:blipFill>
        <p:spPr>
          <a:xfrm>
            <a:off x="324720" y="2891880"/>
            <a:ext cx="5075280" cy="3424320"/>
          </a:xfrm>
          <a:prstGeom prst="rect">
            <a:avLst/>
          </a:prstGeom>
          <a:ln w="0">
            <a:noFill/>
          </a:ln>
        </p:spPr>
      </p:pic>
      <p:grpSp>
        <p:nvGrpSpPr>
          <p:cNvPr id="118" name="Agrupar 116"/>
          <p:cNvGrpSpPr/>
          <p:nvPr/>
        </p:nvGrpSpPr>
        <p:grpSpPr>
          <a:xfrm>
            <a:off x="8055360" y="6478920"/>
            <a:ext cx="4002480" cy="440640"/>
            <a:chOff x="8055360" y="6478920"/>
            <a:chExt cx="4002480" cy="440640"/>
          </a:xfrm>
        </p:grpSpPr>
        <p:sp>
          <p:nvSpPr>
            <p:cNvPr id="119" name="CaixaDeTexto 117"/>
            <p:cNvSpPr/>
            <p:nvPr/>
          </p:nvSpPr>
          <p:spPr>
            <a:xfrm>
              <a:off x="8055360" y="6533640"/>
              <a:ext cx="3599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spc="-1">
                <a:latin typeface="Arial"/>
              </a:endParaRPr>
            </a:p>
          </p:txBody>
        </p:sp>
        <p:sp>
          <p:nvSpPr>
            <p:cNvPr id="120" name="CaixaDeTexto 118"/>
            <p:cNvSpPr/>
            <p:nvPr/>
          </p:nvSpPr>
          <p:spPr>
            <a:xfrm>
              <a:off x="11522880" y="6478920"/>
              <a:ext cx="534960" cy="31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fld id="{C47AEF87-FBC1-4F5C-AE57-818A8865FE08}" type="slidenum">
                <a:rPr lang="en-GB" sz="1100" b="0" strike="noStrike" spc="-1">
                  <a:solidFill>
                    <a:srgbClr val="000000"/>
                  </a:solidFill>
                  <a:latin typeface="Arial"/>
                  <a:ea typeface="DejaVu Sans"/>
                </a:rPr>
                <a:t>4</a:t>
              </a:fld>
              <a:r>
                <a:rPr lang="en-GB" sz="1100" b="0" strike="noStrike" spc="-1">
                  <a:solidFill>
                    <a:srgbClr val="000000"/>
                  </a:solidFill>
                  <a:latin typeface="Arial"/>
                  <a:ea typeface="DejaVu Sans"/>
                </a:rPr>
                <a:t>-</a:t>
              </a:r>
              <a:fld id="{CA600416-5597-44D2-B387-40CF9F9E0C98}" type="slidecount">
                <a:rPr lang="en-GB" sz="1100" b="0" strike="noStrike" spc="-1">
                  <a:solidFill>
                    <a:srgbClr val="000000"/>
                  </a:solidFill>
                  <a:latin typeface="Arial"/>
                  <a:ea typeface="DejaVu Sans"/>
                </a:rPr>
                <a:t>8</a:t>
              </a:fld>
              <a:endParaRPr lang="en-GB" sz="1100" b="0" strike="noStrike" spc="-1">
                <a:latin typeface="Arial"/>
              </a:endParaRPr>
            </a:p>
          </p:txBody>
        </p:sp>
      </p:grpSp>
      <p:pic>
        <p:nvPicPr>
          <p:cNvPr id="121" name="Imagem 119"/>
          <p:cNvPicPr/>
          <p:nvPr/>
        </p:nvPicPr>
        <p:blipFill>
          <a:blip r:embed="rId4"/>
          <a:stretch/>
        </p:blipFill>
        <p:spPr>
          <a:xfrm>
            <a:off x="431640" y="652320"/>
            <a:ext cx="6408360" cy="2227680"/>
          </a:xfrm>
          <a:prstGeom prst="rect">
            <a:avLst/>
          </a:prstGeom>
          <a:ln w="0">
            <a:noFill/>
          </a:ln>
        </p:spPr>
      </p:pic>
      <p:sp>
        <p:nvSpPr>
          <p:cNvPr id="122" name="CaixaDeTexto 1"/>
          <p:cNvSpPr/>
          <p:nvPr/>
        </p:nvSpPr>
        <p:spPr>
          <a:xfrm>
            <a:off x="3760200" y="123480"/>
            <a:ext cx="465876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800" b="0" strike="noStrike" spc="-1">
                <a:solidFill>
                  <a:srgbClr val="000000"/>
                </a:solidFill>
                <a:latin typeface="Arial"/>
                <a:ea typeface="DejaVu Sans"/>
              </a:rPr>
              <a:t>Time Execution Results for The Row Sorting</a:t>
            </a:r>
            <a:endParaRPr lang="en-GB" sz="1800" b="0" strike="noStrike" spc="-1">
              <a:latin typeface="Arial"/>
            </a:endParaRPr>
          </a:p>
        </p:txBody>
      </p:sp>
      <p:pic>
        <p:nvPicPr>
          <p:cNvPr id="123" name="Imagem 4"/>
          <p:cNvPicPr/>
          <p:nvPr/>
        </p:nvPicPr>
        <p:blipFill>
          <a:blip r:embed="rId5"/>
          <a:stretch/>
        </p:blipFill>
        <p:spPr>
          <a:xfrm>
            <a:off x="5580000" y="3780000"/>
            <a:ext cx="4369680" cy="1041840"/>
          </a:xfrm>
          <a:prstGeom prst="rect">
            <a:avLst/>
          </a:prstGeom>
          <a:ln w="0">
            <a:noFill/>
          </a:ln>
        </p:spPr>
      </p:pic>
      <p:pic>
        <p:nvPicPr>
          <p:cNvPr id="124" name="Imagem 6"/>
          <p:cNvPicPr/>
          <p:nvPr/>
        </p:nvPicPr>
        <p:blipFill>
          <a:blip r:embed="rId6"/>
          <a:stretch/>
        </p:blipFill>
        <p:spPr>
          <a:xfrm>
            <a:off x="5580000" y="5003280"/>
            <a:ext cx="4369680" cy="1041840"/>
          </a:xfrm>
          <a:prstGeom prst="rect">
            <a:avLst/>
          </a:prstGeom>
          <a:ln w="0">
            <a:noFill/>
          </a:ln>
        </p:spPr>
      </p:pic>
      <p:pic>
        <p:nvPicPr>
          <p:cNvPr id="125" name="Imagem 1"/>
          <p:cNvPicPr/>
          <p:nvPr/>
        </p:nvPicPr>
        <p:blipFill>
          <a:blip r:embed="rId7"/>
          <a:stretch/>
        </p:blipFill>
        <p:spPr>
          <a:xfrm>
            <a:off x="10000440" y="4860000"/>
            <a:ext cx="2059560" cy="1360440"/>
          </a:xfrm>
          <a:prstGeom prst="rect">
            <a:avLst/>
          </a:prstGeom>
          <a:ln w="0">
            <a:noFill/>
          </a:ln>
        </p:spPr>
      </p:pic>
      <p:pic>
        <p:nvPicPr>
          <p:cNvPr id="126" name="Imagem 2"/>
          <p:cNvPicPr/>
          <p:nvPr/>
        </p:nvPicPr>
        <p:blipFill>
          <a:blip r:embed="rId8"/>
          <a:stretch/>
        </p:blipFill>
        <p:spPr>
          <a:xfrm>
            <a:off x="10000440" y="3334680"/>
            <a:ext cx="2113560" cy="1540080"/>
          </a:xfrm>
          <a:prstGeom prst="rect">
            <a:avLst/>
          </a:prstGeom>
          <a:ln w="0">
            <a:noFill/>
          </a:ln>
        </p:spPr>
      </p:pic>
      <mc:AlternateContent xmlns:mc="http://schemas.openxmlformats.org/markup-compatibility/2006">
        <mc:Choice xmlns:a14="http://schemas.microsoft.com/office/drawing/2010/main" Requires="a14">
          <p:sp>
            <p:nvSpPr>
              <p:cNvPr id="127" name="CaixaDeTexto 4"/>
              <p:cNvSpPr/>
              <p:nvPr/>
            </p:nvSpPr>
            <p:spPr>
              <a:xfrm>
                <a:off x="5602680" y="2880000"/>
                <a:ext cx="6097320" cy="5777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200" b="0" strike="noStrike" spc="-1" dirty="0">
                    <a:solidFill>
                      <a:srgbClr val="000000"/>
                    </a:solidFill>
                    <a:latin typeface="Arial"/>
                    <a:ea typeface="DejaVu Sans"/>
                  </a:rPr>
                  <a:t>The average relative speedup execution time for the CPU and the best GPU configuration </a:t>
                </a:r>
                <a:r>
                  <a:rPr lang="en-US" sz="1200" dirty="0">
                    <a:effectLst/>
                    <a:cs typeface="Arial" panose="020B0604020202020204" pitchFamily="34" charset="0"/>
                  </a:rPr>
                  <a:t>is </a:t>
                </a:r>
                <a14:m>
                  <m:oMath xmlns:m="http://schemas.openxmlformats.org/officeDocument/2006/math">
                    <m:r>
                      <a:rPr lang="pt-PT" sz="1200" b="0" i="1" smtClean="0">
                        <a:effectLst/>
                        <a:latin typeface="Cambria Math" panose="02040503050406030204" pitchFamily="18" charset="0"/>
                        <a:cs typeface="Arial" panose="020B0604020202020204" pitchFamily="34" charset="0"/>
                      </a:rPr>
                      <m:t>𝑆</m:t>
                    </m:r>
                    <m:r>
                      <a:rPr lang="pt-PT" sz="1200" b="0" i="1" smtClean="0">
                        <a:effectLst/>
                        <a:latin typeface="Cambria Math" panose="02040503050406030204" pitchFamily="18" charset="0"/>
                        <a:cs typeface="Arial" panose="020B0604020202020204" pitchFamily="34" charset="0"/>
                      </a:rPr>
                      <m:t>=</m:t>
                    </m:r>
                    <m:f>
                      <m:fPr>
                        <m:ctrlPr>
                          <a:rPr lang="pt-PT" sz="1200" b="0" i="1" smtClean="0">
                            <a:effectLst/>
                            <a:latin typeface="Cambria Math" panose="02040503050406030204" pitchFamily="18" charset="0"/>
                            <a:cs typeface="Arial" panose="020B0604020202020204" pitchFamily="34" charset="0"/>
                          </a:rPr>
                        </m:ctrlPr>
                      </m:fPr>
                      <m:num>
                        <m:sSup>
                          <m:sSupPr>
                            <m:ctrlPr>
                              <a:rPr lang="pt-PT" sz="1200" b="0" i="1" smtClean="0">
                                <a:effectLst/>
                                <a:latin typeface="Cambria Math" panose="02040503050406030204" pitchFamily="18" charset="0"/>
                                <a:cs typeface="Arial" panose="020B0604020202020204" pitchFamily="34" charset="0"/>
                              </a:rPr>
                            </m:ctrlPr>
                          </m:sSupPr>
                          <m:e>
                            <m:r>
                              <a:rPr lang="pt-PT" sz="1200" b="0" i="1" smtClean="0">
                                <a:effectLst/>
                                <a:latin typeface="Cambria Math" panose="02040503050406030204" pitchFamily="18" charset="0"/>
                                <a:cs typeface="Arial" panose="020B0604020202020204" pitchFamily="34" charset="0"/>
                              </a:rPr>
                              <m:t>8,91</m:t>
                            </m:r>
                            <m:r>
                              <a:rPr lang="pt-PT" sz="1200" b="0" i="1" smtClean="0">
                                <a:effectLst/>
                                <a:latin typeface="Cambria Math" panose="02040503050406030204" pitchFamily="18" charset="0"/>
                                <a:cs typeface="Arial" panose="020B0604020202020204" pitchFamily="34" charset="0"/>
                              </a:rPr>
                              <m:t>𝑥</m:t>
                            </m:r>
                            <m:r>
                              <a:rPr lang="pt-PT" sz="1200" b="0" i="1" smtClean="0">
                                <a:effectLst/>
                                <a:latin typeface="Cambria Math" panose="02040503050406030204" pitchFamily="18" charset="0"/>
                                <a:cs typeface="Arial" panose="020B0604020202020204" pitchFamily="34" charset="0"/>
                              </a:rPr>
                              <m:t>10</m:t>
                            </m:r>
                          </m:e>
                          <m:sup>
                            <m:r>
                              <a:rPr lang="pt-PT" sz="1200" b="0" i="1" smtClean="0">
                                <a:effectLst/>
                                <a:latin typeface="Cambria Math" panose="02040503050406030204" pitchFamily="18" charset="0"/>
                                <a:cs typeface="Arial" panose="020B0604020202020204" pitchFamily="34" charset="0"/>
                              </a:rPr>
                              <m:t>0</m:t>
                            </m:r>
                          </m:sup>
                        </m:sSup>
                      </m:num>
                      <m:den>
                        <m:sSup>
                          <m:sSupPr>
                            <m:ctrlPr>
                              <a:rPr lang="pt-PT" sz="1200" b="0" i="1" smtClean="0">
                                <a:effectLst/>
                                <a:latin typeface="Cambria Math" panose="02040503050406030204" pitchFamily="18" charset="0"/>
                                <a:cs typeface="Arial" panose="020B0604020202020204" pitchFamily="34" charset="0"/>
                              </a:rPr>
                            </m:ctrlPr>
                          </m:sSupPr>
                          <m:e>
                            <m:r>
                              <a:rPr lang="pt-PT" sz="1200" b="0" i="1" smtClean="0">
                                <a:effectLst/>
                                <a:latin typeface="Cambria Math" panose="02040503050406030204" pitchFamily="18" charset="0"/>
                                <a:cs typeface="Arial" panose="020B0604020202020204" pitchFamily="34" charset="0"/>
                              </a:rPr>
                              <m:t>1,43</m:t>
                            </m:r>
                            <m:r>
                              <a:rPr lang="pt-PT" sz="1200" b="0" i="1" smtClean="0">
                                <a:effectLst/>
                                <a:latin typeface="Cambria Math" panose="02040503050406030204" pitchFamily="18" charset="0"/>
                                <a:cs typeface="Arial" panose="020B0604020202020204" pitchFamily="34" charset="0"/>
                              </a:rPr>
                              <m:t>𝑥</m:t>
                            </m:r>
                            <m:r>
                              <a:rPr lang="pt-PT" sz="1200" b="0" i="1" smtClean="0">
                                <a:effectLst/>
                                <a:latin typeface="Cambria Math" panose="02040503050406030204" pitchFamily="18" charset="0"/>
                                <a:cs typeface="Arial" panose="020B0604020202020204" pitchFamily="34" charset="0"/>
                              </a:rPr>
                              <m:t>10</m:t>
                            </m:r>
                          </m:e>
                          <m:sup>
                            <m:r>
                              <a:rPr lang="pt-PT" sz="1200" b="0" i="1" smtClean="0">
                                <a:effectLst/>
                                <a:latin typeface="Cambria Math" panose="02040503050406030204" pitchFamily="18" charset="0"/>
                                <a:cs typeface="Arial" panose="020B0604020202020204" pitchFamily="34" charset="0"/>
                              </a:rPr>
                              <m:t>−1</m:t>
                            </m:r>
                          </m:sup>
                        </m:sSup>
                      </m:den>
                    </m:f>
                  </m:oMath>
                </a14:m>
                <a:r>
                  <a:rPr lang="pt-PT" sz="1200" dirty="0">
                    <a:cs typeface="Arial" panose="020B0604020202020204" pitchFamily="34" charset="0"/>
                  </a:rPr>
                  <a:t> = 62,30 </a:t>
                </a:r>
                <a:r>
                  <a:rPr lang="pt-PT" sz="1200" dirty="0">
                    <a:cs typeface="Arial" panose="020B0604020202020204" pitchFamily="34" charset="0"/>
                    <a:sym typeface="Wingdings" panose="05000000000000000000" pitchFamily="2" charset="2"/>
                  </a:rPr>
                  <a:t> 6.230%</a:t>
                </a:r>
                <a:endParaRPr lang="en-GB" sz="1200" b="0" strike="noStrike" spc="-1" dirty="0">
                  <a:latin typeface="Arial"/>
                </a:endParaRPr>
              </a:p>
            </p:txBody>
          </p:sp>
        </mc:Choice>
        <mc:Fallback>
          <p:sp>
            <p:nvSpPr>
              <p:cNvPr id="127" name="CaixaDeTexto 4"/>
              <p:cNvSpPr>
                <a:spLocks noRot="1" noChangeAspect="1" noMove="1" noResize="1" noEditPoints="1" noAdjustHandles="1" noChangeArrowheads="1" noChangeShapeType="1" noTextEdit="1"/>
              </p:cNvSpPr>
              <p:nvPr/>
            </p:nvSpPr>
            <p:spPr>
              <a:xfrm>
                <a:off x="5602680" y="2880000"/>
                <a:ext cx="6097320" cy="577743"/>
              </a:xfrm>
              <a:prstGeom prst="rect">
                <a:avLst/>
              </a:prstGeom>
              <a:blipFill>
                <a:blip r:embed="rId9"/>
                <a:stretch>
                  <a:fillRect l="-100" t="-1053"/>
                </a:stretch>
              </a:blipFill>
              <a:ln w="0">
                <a:noFill/>
              </a:ln>
            </p:spPr>
            <p:txBody>
              <a:bodyPr/>
              <a:lstStyle/>
              <a:p>
                <a:r>
                  <a:rPr lang="pt-PT">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Agrupar 122"/>
          <p:cNvGrpSpPr/>
          <p:nvPr/>
        </p:nvGrpSpPr>
        <p:grpSpPr>
          <a:xfrm>
            <a:off x="8055360" y="6478920"/>
            <a:ext cx="4002480" cy="440640"/>
            <a:chOff x="8055360" y="6478920"/>
            <a:chExt cx="4002480" cy="440640"/>
          </a:xfrm>
        </p:grpSpPr>
        <p:sp>
          <p:nvSpPr>
            <p:cNvPr id="129" name="CaixaDeTexto 123"/>
            <p:cNvSpPr/>
            <p:nvPr/>
          </p:nvSpPr>
          <p:spPr>
            <a:xfrm>
              <a:off x="8055360" y="6533640"/>
              <a:ext cx="3599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spc="-1">
                <a:latin typeface="Arial"/>
              </a:endParaRPr>
            </a:p>
          </p:txBody>
        </p:sp>
        <p:sp>
          <p:nvSpPr>
            <p:cNvPr id="130" name="CaixaDeTexto 124"/>
            <p:cNvSpPr/>
            <p:nvPr/>
          </p:nvSpPr>
          <p:spPr>
            <a:xfrm>
              <a:off x="11522880" y="6478920"/>
              <a:ext cx="534960" cy="31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fld id="{081A8752-4AFE-460B-8ABE-ADFE31280B73}" type="slidenum">
                <a:rPr lang="en-GB" sz="1100" b="0" strike="noStrike" spc="-1">
                  <a:solidFill>
                    <a:srgbClr val="000000"/>
                  </a:solidFill>
                  <a:latin typeface="Arial"/>
                  <a:ea typeface="DejaVu Sans"/>
                </a:rPr>
                <a:t>5</a:t>
              </a:fld>
              <a:r>
                <a:rPr lang="en-GB" sz="1100" b="0" strike="noStrike" spc="-1">
                  <a:solidFill>
                    <a:srgbClr val="000000"/>
                  </a:solidFill>
                  <a:latin typeface="Arial"/>
                  <a:ea typeface="DejaVu Sans"/>
                </a:rPr>
                <a:t>-</a:t>
              </a:r>
              <a:fld id="{E67C1D7A-6B15-486A-B6AE-2FFFA28504C9}" type="slidecount">
                <a:rPr lang="en-GB" sz="1100" b="0" strike="noStrike" spc="-1">
                  <a:solidFill>
                    <a:srgbClr val="000000"/>
                  </a:solidFill>
                  <a:latin typeface="Arial"/>
                  <a:ea typeface="DejaVu Sans"/>
                </a:rPr>
                <a:t>8</a:t>
              </a:fld>
              <a:endParaRPr lang="en-GB" sz="1100" b="0" strike="noStrike" spc="-1">
                <a:latin typeface="Arial"/>
              </a:endParaRPr>
            </a:p>
          </p:txBody>
        </p:sp>
      </p:grpSp>
      <p:sp>
        <p:nvSpPr>
          <p:cNvPr id="131" name="CaixaDeTexto 5"/>
          <p:cNvSpPr/>
          <p:nvPr/>
        </p:nvSpPr>
        <p:spPr>
          <a:xfrm>
            <a:off x="376228" y="5467608"/>
            <a:ext cx="1182600" cy="3034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pt-PT" sz="1200" b="0" strike="noStrike" spc="-1" dirty="0" err="1">
                <a:solidFill>
                  <a:srgbClr val="000000"/>
                </a:solidFill>
                <a:latin typeface="Arial"/>
                <a:ea typeface="DejaVu Sans"/>
              </a:rPr>
              <a:t>Conclusions</a:t>
            </a:r>
            <a:r>
              <a:rPr lang="pt-PT" sz="1400" b="0" strike="noStrike" spc="-1" dirty="0">
                <a:solidFill>
                  <a:srgbClr val="000000"/>
                </a:solidFill>
                <a:latin typeface="Arial"/>
                <a:ea typeface="DejaVu Sans"/>
              </a:rPr>
              <a:t>:</a:t>
            </a:r>
            <a:endParaRPr lang="en-GB" sz="1400" b="0" strike="noStrike" spc="-1" dirty="0">
              <a:latin typeface="Arial"/>
            </a:endParaRPr>
          </a:p>
        </p:txBody>
      </p:sp>
      <p:sp>
        <p:nvSpPr>
          <p:cNvPr id="132" name="CaixaDeTexto 6"/>
          <p:cNvSpPr/>
          <p:nvPr/>
        </p:nvSpPr>
        <p:spPr>
          <a:xfrm>
            <a:off x="3596760" y="123480"/>
            <a:ext cx="498636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800" b="0" strike="noStrike" spc="-1">
                <a:solidFill>
                  <a:srgbClr val="000000"/>
                </a:solidFill>
                <a:latin typeface="Arial"/>
                <a:ea typeface="DejaVu Sans"/>
              </a:rPr>
              <a:t>Time Execution Results for The Column Sorting</a:t>
            </a:r>
            <a:endParaRPr lang="en-GB" sz="1800" b="0" strike="noStrike" spc="-1">
              <a:latin typeface="Arial"/>
            </a:endParaRPr>
          </a:p>
        </p:txBody>
      </p:sp>
      <p:pic>
        <p:nvPicPr>
          <p:cNvPr id="133" name="Imagem 132"/>
          <p:cNvPicPr/>
          <p:nvPr/>
        </p:nvPicPr>
        <p:blipFill>
          <a:blip r:embed="rId2"/>
          <a:stretch/>
        </p:blipFill>
        <p:spPr>
          <a:xfrm>
            <a:off x="454127" y="3051460"/>
            <a:ext cx="3542748" cy="2327118"/>
          </a:xfrm>
          <a:prstGeom prst="rect">
            <a:avLst/>
          </a:prstGeom>
          <a:ln w="0">
            <a:noFill/>
          </a:ln>
        </p:spPr>
      </p:pic>
      <p:pic>
        <p:nvPicPr>
          <p:cNvPr id="134" name="Imagem 133"/>
          <p:cNvPicPr/>
          <p:nvPr/>
        </p:nvPicPr>
        <p:blipFill>
          <a:blip r:embed="rId3"/>
          <a:stretch/>
        </p:blipFill>
        <p:spPr>
          <a:xfrm>
            <a:off x="7814467" y="520010"/>
            <a:ext cx="3430957" cy="2004192"/>
          </a:xfrm>
          <a:prstGeom prst="rect">
            <a:avLst/>
          </a:prstGeom>
          <a:ln w="0">
            <a:noFill/>
          </a:ln>
        </p:spPr>
      </p:pic>
      <p:pic>
        <p:nvPicPr>
          <p:cNvPr id="135" name="Imagem 134"/>
          <p:cNvPicPr/>
          <p:nvPr/>
        </p:nvPicPr>
        <p:blipFill>
          <a:blip r:embed="rId4"/>
          <a:stretch/>
        </p:blipFill>
        <p:spPr>
          <a:xfrm>
            <a:off x="9701678" y="4238310"/>
            <a:ext cx="2269762" cy="1515268"/>
          </a:xfrm>
          <a:prstGeom prst="rect">
            <a:avLst/>
          </a:prstGeom>
          <a:ln w="0">
            <a:noFill/>
          </a:ln>
        </p:spPr>
      </p:pic>
      <p:pic>
        <p:nvPicPr>
          <p:cNvPr id="136" name="Imagem 135"/>
          <p:cNvPicPr/>
          <p:nvPr/>
        </p:nvPicPr>
        <p:blipFill>
          <a:blip r:embed="rId5"/>
          <a:stretch/>
        </p:blipFill>
        <p:spPr>
          <a:xfrm>
            <a:off x="9595800" y="2877140"/>
            <a:ext cx="2375640" cy="1440000"/>
          </a:xfrm>
          <a:prstGeom prst="rect">
            <a:avLst/>
          </a:prstGeom>
          <a:ln w="0">
            <a:noFill/>
          </a:ln>
        </p:spPr>
      </p:pic>
      <p:pic>
        <p:nvPicPr>
          <p:cNvPr id="7" name="Imagem 6">
            <a:extLst>
              <a:ext uri="{FF2B5EF4-FFF2-40B4-BE49-F238E27FC236}">
                <a16:creationId xmlns:a16="http://schemas.microsoft.com/office/drawing/2014/main" id="{E2968815-79A6-AFE5-87DA-B398A632E815}"/>
              </a:ext>
            </a:extLst>
          </p:cNvPr>
          <p:cNvPicPr>
            <a:picLocks noChangeAspect="1"/>
          </p:cNvPicPr>
          <p:nvPr/>
        </p:nvPicPr>
        <p:blipFill>
          <a:blip r:embed="rId6"/>
          <a:stretch>
            <a:fillRect/>
          </a:stretch>
        </p:blipFill>
        <p:spPr>
          <a:xfrm>
            <a:off x="454127" y="533456"/>
            <a:ext cx="5921274" cy="2007482"/>
          </a:xfrm>
          <a:prstGeom prst="rect">
            <a:avLst/>
          </a:prstGeom>
        </p:spPr>
      </p:pic>
      <p:pic>
        <p:nvPicPr>
          <p:cNvPr id="12" name="Imagem 11">
            <a:extLst>
              <a:ext uri="{FF2B5EF4-FFF2-40B4-BE49-F238E27FC236}">
                <a16:creationId xmlns:a16="http://schemas.microsoft.com/office/drawing/2014/main" id="{7A3BFE16-B29B-D776-8733-7D2432682D8B}"/>
              </a:ext>
            </a:extLst>
          </p:cNvPr>
          <p:cNvPicPr>
            <a:picLocks noChangeAspect="1"/>
          </p:cNvPicPr>
          <p:nvPr/>
        </p:nvPicPr>
        <p:blipFill>
          <a:blip r:embed="rId7"/>
          <a:stretch>
            <a:fillRect/>
          </a:stretch>
        </p:blipFill>
        <p:spPr>
          <a:xfrm>
            <a:off x="4704574" y="3144921"/>
            <a:ext cx="4574893" cy="1125136"/>
          </a:xfrm>
          <a:prstGeom prst="rect">
            <a:avLst/>
          </a:prstGeom>
        </p:spPr>
      </p:pic>
      <p:pic>
        <p:nvPicPr>
          <p:cNvPr id="14" name="Imagem 13">
            <a:extLst>
              <a:ext uri="{FF2B5EF4-FFF2-40B4-BE49-F238E27FC236}">
                <a16:creationId xmlns:a16="http://schemas.microsoft.com/office/drawing/2014/main" id="{3BD03474-85E4-9F97-A7F3-6556B317A3CD}"/>
              </a:ext>
            </a:extLst>
          </p:cNvPr>
          <p:cNvPicPr>
            <a:picLocks noChangeAspect="1"/>
          </p:cNvPicPr>
          <p:nvPr/>
        </p:nvPicPr>
        <p:blipFill>
          <a:blip r:embed="rId8"/>
          <a:stretch>
            <a:fillRect/>
          </a:stretch>
        </p:blipFill>
        <p:spPr>
          <a:xfrm>
            <a:off x="4704574" y="4422524"/>
            <a:ext cx="4595323" cy="1125284"/>
          </a:xfrm>
          <a:prstGeom prst="rect">
            <a:avLst/>
          </a:prstGeom>
        </p:spPr>
      </p:pic>
      <mc:AlternateContent xmlns:mc="http://schemas.openxmlformats.org/markup-compatibility/2006">
        <mc:Choice xmlns:a14="http://schemas.microsoft.com/office/drawing/2010/main" Requires="a14">
          <p:sp>
            <p:nvSpPr>
              <p:cNvPr id="15" name="CaixaDeTexto 4">
                <a:extLst>
                  <a:ext uri="{FF2B5EF4-FFF2-40B4-BE49-F238E27FC236}">
                    <a16:creationId xmlns:a16="http://schemas.microsoft.com/office/drawing/2014/main" id="{8E237AB6-9298-5E5D-9704-A43F20EEF0CE}"/>
                  </a:ext>
                </a:extLst>
              </p:cNvPr>
              <p:cNvSpPr/>
              <p:nvPr/>
            </p:nvSpPr>
            <p:spPr>
              <a:xfrm>
                <a:off x="400181" y="2492435"/>
                <a:ext cx="11337692" cy="5777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1200" b="0" strike="noStrike" spc="-1" dirty="0">
                    <a:solidFill>
                      <a:srgbClr val="000000"/>
                    </a:solidFill>
                    <a:latin typeface="Arial"/>
                    <a:ea typeface="DejaVu Sans"/>
                  </a:rPr>
                  <a:t>The average relative speedup execution time </a:t>
                </a:r>
                <a:r>
                  <a:rPr lang="en-US" sz="1200" spc="-1" dirty="0">
                    <a:solidFill>
                      <a:srgbClr val="000000"/>
                    </a:solidFill>
                  </a:rPr>
                  <a:t>for the best GPU configuration, against the </a:t>
                </a:r>
                <a:r>
                  <a:rPr lang="en-US" sz="1200" b="0" strike="noStrike" spc="-1" dirty="0">
                    <a:solidFill>
                      <a:srgbClr val="000000"/>
                    </a:solidFill>
                    <a:latin typeface="Arial"/>
                    <a:ea typeface="DejaVu Sans"/>
                  </a:rPr>
                  <a:t>CPU, </a:t>
                </a:r>
                <a:r>
                  <a:rPr lang="en-US" sz="1200" dirty="0">
                    <a:effectLst/>
                    <a:cs typeface="Arial" panose="020B0604020202020204" pitchFamily="34" charset="0"/>
                  </a:rPr>
                  <a:t>is </a:t>
                </a:r>
                <a14:m>
                  <m:oMath xmlns:m="http://schemas.openxmlformats.org/officeDocument/2006/math">
                    <m:r>
                      <a:rPr lang="pt-PT" sz="1200" b="0" i="1" smtClean="0">
                        <a:effectLst/>
                        <a:latin typeface="Cambria Math" panose="02040503050406030204" pitchFamily="18" charset="0"/>
                        <a:cs typeface="Arial" panose="020B0604020202020204" pitchFamily="34" charset="0"/>
                      </a:rPr>
                      <m:t>𝑆</m:t>
                    </m:r>
                    <m:r>
                      <a:rPr lang="pt-PT" sz="1200" b="0" i="1" smtClean="0">
                        <a:effectLst/>
                        <a:latin typeface="Cambria Math" panose="02040503050406030204" pitchFamily="18" charset="0"/>
                        <a:cs typeface="Arial" panose="020B0604020202020204" pitchFamily="34" charset="0"/>
                      </a:rPr>
                      <m:t>=</m:t>
                    </m:r>
                    <m:f>
                      <m:fPr>
                        <m:ctrlPr>
                          <a:rPr lang="pt-PT" sz="1200" b="0" i="1" smtClean="0">
                            <a:effectLst/>
                            <a:latin typeface="Cambria Math" panose="02040503050406030204" pitchFamily="18" charset="0"/>
                            <a:cs typeface="Arial" panose="020B0604020202020204" pitchFamily="34" charset="0"/>
                          </a:rPr>
                        </m:ctrlPr>
                      </m:fPr>
                      <m:num>
                        <m:sSup>
                          <m:sSupPr>
                            <m:ctrlPr>
                              <a:rPr lang="pt-PT" sz="1200" b="0" i="1" smtClean="0">
                                <a:effectLst/>
                                <a:latin typeface="Cambria Math" panose="02040503050406030204" pitchFamily="18" charset="0"/>
                                <a:cs typeface="Arial" panose="020B0604020202020204" pitchFamily="34" charset="0"/>
                              </a:rPr>
                            </m:ctrlPr>
                          </m:sSupPr>
                          <m:e>
                            <m:r>
                              <a:rPr lang="pt-PT" sz="1200" b="0" i="1" smtClean="0">
                                <a:effectLst/>
                                <a:latin typeface="Cambria Math" panose="02040503050406030204" pitchFamily="18" charset="0"/>
                                <a:cs typeface="Arial" panose="020B0604020202020204" pitchFamily="34" charset="0"/>
                              </a:rPr>
                              <m:t>8,970</m:t>
                            </m:r>
                            <m:r>
                              <a:rPr lang="pt-PT" sz="1200" b="0" i="1" smtClean="0">
                                <a:effectLst/>
                                <a:latin typeface="Cambria Math" panose="02040503050406030204" pitchFamily="18" charset="0"/>
                                <a:cs typeface="Arial" panose="020B0604020202020204" pitchFamily="34" charset="0"/>
                              </a:rPr>
                              <m:t>𝑥</m:t>
                            </m:r>
                            <m:r>
                              <a:rPr lang="pt-PT" sz="1200" b="0" i="1" smtClean="0">
                                <a:effectLst/>
                                <a:latin typeface="Cambria Math" panose="02040503050406030204" pitchFamily="18" charset="0"/>
                                <a:cs typeface="Arial" panose="020B0604020202020204" pitchFamily="34" charset="0"/>
                              </a:rPr>
                              <m:t>10</m:t>
                            </m:r>
                          </m:e>
                          <m:sup>
                            <m:r>
                              <a:rPr lang="pt-PT" sz="1200" b="0" i="1" smtClean="0">
                                <a:effectLst/>
                                <a:latin typeface="Cambria Math" panose="02040503050406030204" pitchFamily="18" charset="0"/>
                                <a:cs typeface="Arial" panose="020B0604020202020204" pitchFamily="34" charset="0"/>
                              </a:rPr>
                              <m:t>0</m:t>
                            </m:r>
                          </m:sup>
                        </m:sSup>
                      </m:num>
                      <m:den>
                        <m:sSup>
                          <m:sSupPr>
                            <m:ctrlPr>
                              <a:rPr lang="pt-PT" sz="1200" b="0" i="1" smtClean="0">
                                <a:effectLst/>
                                <a:latin typeface="Cambria Math" panose="02040503050406030204" pitchFamily="18" charset="0"/>
                                <a:cs typeface="Arial" panose="020B0604020202020204" pitchFamily="34" charset="0"/>
                              </a:rPr>
                            </m:ctrlPr>
                          </m:sSupPr>
                          <m:e>
                            <m:r>
                              <a:rPr lang="pt-PT" sz="1200" b="0" i="1" smtClean="0">
                                <a:effectLst/>
                                <a:latin typeface="Cambria Math" panose="02040503050406030204" pitchFamily="18" charset="0"/>
                                <a:cs typeface="Arial" panose="020B0604020202020204" pitchFamily="34" charset="0"/>
                              </a:rPr>
                              <m:t>1,</m:t>
                            </m:r>
                            <m:r>
                              <a:rPr lang="pt-PT" sz="1200" b="0" i="1" smtClean="0">
                                <a:effectLst/>
                                <a:latin typeface="Cambria Math" panose="02040503050406030204" pitchFamily="18" charset="0"/>
                                <a:cs typeface="Arial" panose="020B0604020202020204" pitchFamily="34" charset="0"/>
                              </a:rPr>
                              <m:t>466</m:t>
                            </m:r>
                            <m:r>
                              <a:rPr lang="pt-PT" sz="1200" b="0" i="1" smtClean="0">
                                <a:effectLst/>
                                <a:latin typeface="Cambria Math" panose="02040503050406030204" pitchFamily="18" charset="0"/>
                                <a:cs typeface="Arial" panose="020B0604020202020204" pitchFamily="34" charset="0"/>
                              </a:rPr>
                              <m:t>𝑥</m:t>
                            </m:r>
                            <m:r>
                              <a:rPr lang="pt-PT" sz="1200" b="0" i="1" smtClean="0">
                                <a:effectLst/>
                                <a:latin typeface="Cambria Math" panose="02040503050406030204" pitchFamily="18" charset="0"/>
                                <a:cs typeface="Arial" panose="020B0604020202020204" pitchFamily="34" charset="0"/>
                              </a:rPr>
                              <m:t>10</m:t>
                            </m:r>
                          </m:e>
                          <m:sup>
                            <m:r>
                              <a:rPr lang="pt-PT" sz="1200" b="0" i="1" smtClean="0">
                                <a:effectLst/>
                                <a:latin typeface="Cambria Math" panose="02040503050406030204" pitchFamily="18" charset="0"/>
                                <a:cs typeface="Arial" panose="020B0604020202020204" pitchFamily="34" charset="0"/>
                              </a:rPr>
                              <m:t>−1</m:t>
                            </m:r>
                          </m:sup>
                        </m:sSup>
                      </m:den>
                    </m:f>
                  </m:oMath>
                </a14:m>
                <a:r>
                  <a:rPr lang="pt-PT" sz="1200" dirty="0">
                    <a:cs typeface="Arial" panose="020B0604020202020204" pitchFamily="34" charset="0"/>
                  </a:rPr>
                  <a:t> = 61,19 </a:t>
                </a:r>
                <a:r>
                  <a:rPr lang="pt-PT" sz="1200" dirty="0">
                    <a:cs typeface="Arial" panose="020B0604020202020204" pitchFamily="34" charset="0"/>
                    <a:sym typeface="Wingdings" panose="05000000000000000000" pitchFamily="2" charset="2"/>
                  </a:rPr>
                  <a:t> 6.119%, </a:t>
                </a:r>
                <a:r>
                  <a:rPr lang="pt-PT" sz="1200" dirty="0" err="1">
                    <a:cs typeface="Arial" panose="020B0604020202020204" pitchFamily="34" charset="0"/>
                    <a:sym typeface="Wingdings" panose="05000000000000000000" pitchFamily="2" charset="2"/>
                  </a:rPr>
                  <a:t>wich</a:t>
                </a:r>
                <a:r>
                  <a:rPr lang="pt-PT" sz="1200" dirty="0">
                    <a:cs typeface="Arial" panose="020B0604020202020204" pitchFamily="34" charset="0"/>
                    <a:sym typeface="Wingdings" panose="05000000000000000000" pitchFamily="2" charset="2"/>
                  </a:rPr>
                  <a:t> </a:t>
                </a:r>
                <a:r>
                  <a:rPr lang="pt-PT" sz="1200" dirty="0" err="1">
                    <a:cs typeface="Arial" panose="020B0604020202020204" pitchFamily="34" charset="0"/>
                    <a:sym typeface="Wingdings" panose="05000000000000000000" pitchFamily="2" charset="2"/>
                  </a:rPr>
                  <a:t>clearly</a:t>
                </a:r>
                <a:r>
                  <a:rPr lang="pt-PT" sz="1200" dirty="0">
                    <a:cs typeface="Arial" panose="020B0604020202020204" pitchFamily="34" charset="0"/>
                    <a:sym typeface="Wingdings" panose="05000000000000000000" pitchFamily="2" charset="2"/>
                  </a:rPr>
                  <a:t> shows the </a:t>
                </a:r>
                <a:r>
                  <a:rPr lang="pt-PT" sz="1200" dirty="0" err="1">
                    <a:cs typeface="Arial" panose="020B0604020202020204" pitchFamily="34" charset="0"/>
                    <a:sym typeface="Wingdings" panose="05000000000000000000" pitchFamily="2" charset="2"/>
                  </a:rPr>
                  <a:t>advantage</a:t>
                </a:r>
                <a:r>
                  <a:rPr lang="pt-PT" sz="1200" dirty="0">
                    <a:cs typeface="Arial" panose="020B0604020202020204" pitchFamily="34" charset="0"/>
                    <a:sym typeface="Wingdings" panose="05000000000000000000" pitchFamily="2" charset="2"/>
                  </a:rPr>
                  <a:t> </a:t>
                </a:r>
                <a:r>
                  <a:rPr lang="pt-PT" sz="1200" dirty="0" err="1">
                    <a:cs typeface="Arial" panose="020B0604020202020204" pitchFamily="34" charset="0"/>
                    <a:sym typeface="Wingdings" panose="05000000000000000000" pitchFamily="2" charset="2"/>
                  </a:rPr>
                  <a:t>of</a:t>
                </a:r>
                <a:r>
                  <a:rPr lang="pt-PT" sz="1200" dirty="0">
                    <a:cs typeface="Arial" panose="020B0604020202020204" pitchFamily="34" charset="0"/>
                    <a:sym typeface="Wingdings" panose="05000000000000000000" pitchFamily="2" charset="2"/>
                  </a:rPr>
                  <a:t> </a:t>
                </a:r>
                <a:r>
                  <a:rPr lang="pt-PT" sz="1200" dirty="0" err="1">
                    <a:cs typeface="Arial" panose="020B0604020202020204" pitchFamily="34" charset="0"/>
                    <a:sym typeface="Wingdings" panose="05000000000000000000" pitchFamily="2" charset="2"/>
                  </a:rPr>
                  <a:t>using</a:t>
                </a:r>
                <a:r>
                  <a:rPr lang="pt-PT" sz="1200" dirty="0">
                    <a:cs typeface="Arial" panose="020B0604020202020204" pitchFamily="34" charset="0"/>
                    <a:sym typeface="Wingdings" panose="05000000000000000000" pitchFamily="2" charset="2"/>
                  </a:rPr>
                  <a:t> the GPU.</a:t>
                </a:r>
                <a:endParaRPr lang="en-GB" sz="1200" b="0" strike="noStrike" spc="-1" dirty="0">
                  <a:latin typeface="Arial"/>
                </a:endParaRPr>
              </a:p>
            </p:txBody>
          </p:sp>
        </mc:Choice>
        <mc:Fallback>
          <p:sp>
            <p:nvSpPr>
              <p:cNvPr id="15" name="CaixaDeTexto 4">
                <a:extLst>
                  <a:ext uri="{FF2B5EF4-FFF2-40B4-BE49-F238E27FC236}">
                    <a16:creationId xmlns:a16="http://schemas.microsoft.com/office/drawing/2014/main" id="{8E237AB6-9298-5E5D-9704-A43F20EEF0CE}"/>
                  </a:ext>
                </a:extLst>
              </p:cNvPr>
              <p:cNvSpPr>
                <a:spLocks noRot="1" noChangeAspect="1" noMove="1" noResize="1" noEditPoints="1" noAdjustHandles="1" noChangeArrowheads="1" noChangeShapeType="1" noTextEdit="1"/>
              </p:cNvSpPr>
              <p:nvPr/>
            </p:nvSpPr>
            <p:spPr>
              <a:xfrm>
                <a:off x="400181" y="2492435"/>
                <a:ext cx="11337692" cy="577743"/>
              </a:xfrm>
              <a:prstGeom prst="rect">
                <a:avLst/>
              </a:prstGeom>
              <a:blipFill>
                <a:blip r:embed="rId9"/>
                <a:stretch>
                  <a:fillRect l="-54" b="-6316"/>
                </a:stretch>
              </a:blipFill>
              <a:ln w="0">
                <a:noFill/>
              </a:ln>
            </p:spPr>
            <p:txBody>
              <a:bodyPr/>
              <a:lstStyle/>
              <a:p>
                <a:r>
                  <a:rPr lang="pt-PT">
                    <a:noFill/>
                  </a:rPr>
                  <a:t> </a:t>
                </a:r>
              </a:p>
            </p:txBody>
          </p:sp>
        </mc:Fallback>
      </mc:AlternateContent>
      <p:sp>
        <p:nvSpPr>
          <p:cNvPr id="16" name="CaixaDeTexto 15">
            <a:extLst>
              <a:ext uri="{FF2B5EF4-FFF2-40B4-BE49-F238E27FC236}">
                <a16:creationId xmlns:a16="http://schemas.microsoft.com/office/drawing/2014/main" id="{C73E4D17-B122-AFFD-9538-1E9C61FBC569}"/>
              </a:ext>
            </a:extLst>
          </p:cNvPr>
          <p:cNvSpPr txBox="1"/>
          <p:nvPr/>
        </p:nvSpPr>
        <p:spPr>
          <a:xfrm>
            <a:off x="376228" y="5725869"/>
            <a:ext cx="11085480" cy="1031051"/>
          </a:xfrm>
          <a:prstGeom prst="rect">
            <a:avLst/>
          </a:prstGeom>
          <a:noFill/>
        </p:spPr>
        <p:txBody>
          <a:bodyPr wrap="square" rtlCol="0">
            <a:spAutoFit/>
          </a:bodyPr>
          <a:lstStyle/>
          <a:p>
            <a:r>
              <a:rPr lang="pt-PT" sz="1000" dirty="0" err="1"/>
              <a:t>On</a:t>
            </a:r>
            <a:r>
              <a:rPr lang="pt-PT" sz="1000" dirty="0"/>
              <a:t> </a:t>
            </a:r>
            <a:r>
              <a:rPr lang="pt-PT" sz="1000" dirty="0" err="1"/>
              <a:t>both</a:t>
            </a:r>
            <a:r>
              <a:rPr lang="pt-PT" sz="1000" dirty="0"/>
              <a:t> cases the </a:t>
            </a:r>
            <a:r>
              <a:rPr lang="pt-PT" sz="1000" dirty="0" err="1"/>
              <a:t>speedup</a:t>
            </a:r>
            <a:r>
              <a:rPr lang="pt-PT" sz="1000" dirty="0"/>
              <a:t> </a:t>
            </a:r>
            <a:r>
              <a:rPr lang="pt-PT" sz="1000" dirty="0" err="1"/>
              <a:t>gains</a:t>
            </a:r>
            <a:r>
              <a:rPr lang="pt-PT" sz="1000" dirty="0"/>
              <a:t> </a:t>
            </a:r>
            <a:r>
              <a:rPr lang="pt-PT" sz="1000" dirty="0" err="1"/>
              <a:t>resulting</a:t>
            </a:r>
            <a:r>
              <a:rPr lang="pt-PT" sz="1000" dirty="0"/>
              <a:t> from the </a:t>
            </a:r>
            <a:r>
              <a:rPr lang="pt-PT" sz="1000" dirty="0" err="1"/>
              <a:t>multithreading</a:t>
            </a:r>
            <a:r>
              <a:rPr lang="pt-PT" sz="1000" dirty="0"/>
              <a:t> </a:t>
            </a:r>
            <a:r>
              <a:rPr lang="pt-PT" sz="1000" dirty="0" err="1"/>
              <a:t>on</a:t>
            </a:r>
            <a:r>
              <a:rPr lang="pt-PT" sz="1000" dirty="0"/>
              <a:t> the </a:t>
            </a:r>
            <a:r>
              <a:rPr lang="pt-PT" sz="1000" dirty="0" err="1"/>
              <a:t>block</a:t>
            </a:r>
            <a:r>
              <a:rPr lang="pt-PT" sz="1000" dirty="0"/>
              <a:t> </a:t>
            </a:r>
            <a:r>
              <a:rPr lang="pt-PT" sz="1000" dirty="0" err="1"/>
              <a:t>axis</a:t>
            </a:r>
            <a:r>
              <a:rPr lang="pt-PT" sz="1000" dirty="0"/>
              <a:t> </a:t>
            </a:r>
            <a:r>
              <a:rPr lang="pt-PT" sz="1000" dirty="0" err="1"/>
              <a:t>is</a:t>
            </a:r>
            <a:r>
              <a:rPr lang="pt-PT" sz="1000" dirty="0"/>
              <a:t> </a:t>
            </a:r>
            <a:r>
              <a:rPr lang="pt-PT" sz="1000" dirty="0" err="1"/>
              <a:t>far</a:t>
            </a:r>
            <a:r>
              <a:rPr lang="pt-PT" sz="1000" dirty="0"/>
              <a:t> from </a:t>
            </a:r>
            <a:r>
              <a:rPr lang="pt-PT" sz="1000" dirty="0" err="1"/>
              <a:t>what</a:t>
            </a:r>
            <a:r>
              <a:rPr lang="pt-PT" sz="1000" dirty="0"/>
              <a:t> </a:t>
            </a:r>
            <a:r>
              <a:rPr lang="pt-PT" sz="1000" dirty="0" err="1"/>
              <a:t>was</a:t>
            </a:r>
            <a:r>
              <a:rPr lang="pt-PT" sz="1000" dirty="0"/>
              <a:t> </a:t>
            </a:r>
            <a:r>
              <a:rPr lang="pt-PT" sz="1000" dirty="0" err="1"/>
              <a:t>expected</a:t>
            </a:r>
            <a:r>
              <a:rPr lang="pt-PT" sz="1000" dirty="0"/>
              <a:t> </a:t>
            </a:r>
            <a:r>
              <a:rPr lang="pt-PT" sz="1000" dirty="0" err="1"/>
              <a:t>on</a:t>
            </a:r>
            <a:r>
              <a:rPr lang="pt-PT" sz="1000" dirty="0"/>
              <a:t> </a:t>
            </a:r>
            <a:r>
              <a:rPr lang="pt-PT" sz="1000" dirty="0" err="1"/>
              <a:t>theoric</a:t>
            </a:r>
            <a:r>
              <a:rPr lang="pt-PT" sz="1000" dirty="0"/>
              <a:t>.</a:t>
            </a:r>
          </a:p>
          <a:p>
            <a:r>
              <a:rPr lang="pt-PT" sz="1000" dirty="0" err="1"/>
              <a:t>Up</a:t>
            </a:r>
            <a:r>
              <a:rPr lang="pt-PT" sz="1000" dirty="0"/>
              <a:t> to 32 (2</a:t>
            </a:r>
            <a:r>
              <a:rPr lang="pt-PT" sz="1000" baseline="30000" dirty="0"/>
              <a:t>5</a:t>
            </a:r>
            <a:r>
              <a:rPr lang="pt-PT" sz="1000" dirty="0"/>
              <a:t>) </a:t>
            </a:r>
            <a:r>
              <a:rPr lang="pt-PT" sz="1000" dirty="0" err="1"/>
              <a:t>threads</a:t>
            </a:r>
            <a:r>
              <a:rPr lang="pt-PT" sz="1000" dirty="0"/>
              <a:t> per </a:t>
            </a:r>
            <a:r>
              <a:rPr lang="pt-PT" sz="1000" dirty="0" err="1"/>
              <a:t>block</a:t>
            </a:r>
            <a:r>
              <a:rPr lang="pt-PT" sz="1000" dirty="0"/>
              <a:t> a speed </a:t>
            </a:r>
            <a:r>
              <a:rPr lang="pt-PT" sz="1000" dirty="0" err="1"/>
              <a:t>up</a:t>
            </a:r>
            <a:r>
              <a:rPr lang="pt-PT" sz="1000" dirty="0"/>
              <a:t> </a:t>
            </a:r>
            <a:r>
              <a:rPr lang="pt-PT" sz="1000" dirty="0" err="1"/>
              <a:t>of</a:t>
            </a:r>
            <a:r>
              <a:rPr lang="pt-PT" sz="1000" dirty="0"/>
              <a:t> 2 (200%) </a:t>
            </a:r>
            <a:r>
              <a:rPr lang="pt-PT" sz="1000" dirty="0" err="1"/>
              <a:t>was</a:t>
            </a:r>
            <a:r>
              <a:rPr lang="pt-PT" sz="1000" dirty="0"/>
              <a:t> </a:t>
            </a:r>
            <a:r>
              <a:rPr lang="pt-PT" sz="1000" dirty="0" err="1"/>
              <a:t>espected</a:t>
            </a:r>
            <a:r>
              <a:rPr lang="pt-PT" sz="1000" dirty="0"/>
              <a:t> </a:t>
            </a:r>
            <a:r>
              <a:rPr lang="pt-PT" sz="1000" dirty="0" err="1"/>
              <a:t>each</a:t>
            </a:r>
            <a:r>
              <a:rPr lang="pt-PT" sz="1000" dirty="0"/>
              <a:t> time the </a:t>
            </a:r>
            <a:r>
              <a:rPr lang="pt-PT" sz="1000" dirty="0" err="1"/>
              <a:t>number</a:t>
            </a:r>
            <a:r>
              <a:rPr lang="pt-PT" sz="1000" dirty="0"/>
              <a:t> </a:t>
            </a:r>
            <a:r>
              <a:rPr lang="pt-PT" sz="1000" dirty="0" err="1"/>
              <a:t>of</a:t>
            </a:r>
            <a:r>
              <a:rPr lang="pt-PT" sz="1000" dirty="0"/>
              <a:t> </a:t>
            </a:r>
            <a:r>
              <a:rPr lang="pt-PT" sz="1000" dirty="0" err="1"/>
              <a:t>threads</a:t>
            </a:r>
            <a:r>
              <a:rPr lang="pt-PT" sz="1000" dirty="0"/>
              <a:t> per </a:t>
            </a:r>
            <a:r>
              <a:rPr lang="pt-PT" sz="1000" dirty="0" err="1"/>
              <a:t>block</a:t>
            </a:r>
            <a:r>
              <a:rPr lang="pt-PT" sz="1000" dirty="0"/>
              <a:t> </a:t>
            </a:r>
            <a:r>
              <a:rPr lang="pt-PT" sz="1000" dirty="0" err="1"/>
              <a:t>doubles</a:t>
            </a:r>
            <a:r>
              <a:rPr lang="pt-PT" sz="1000" dirty="0"/>
              <a:t>, </a:t>
            </a:r>
            <a:r>
              <a:rPr lang="pt-PT" sz="1000" dirty="0" err="1"/>
              <a:t>wich</a:t>
            </a:r>
            <a:r>
              <a:rPr lang="pt-PT" sz="1000" dirty="0"/>
              <a:t> </a:t>
            </a:r>
            <a:r>
              <a:rPr lang="pt-PT" sz="1000" dirty="0" err="1"/>
              <a:t>did</a:t>
            </a:r>
            <a:r>
              <a:rPr lang="pt-PT" sz="1000" dirty="0"/>
              <a:t> not </a:t>
            </a:r>
            <a:r>
              <a:rPr lang="pt-PT" sz="1000" dirty="0" err="1"/>
              <a:t>verified</a:t>
            </a:r>
            <a:r>
              <a:rPr lang="pt-PT" sz="1000" dirty="0"/>
              <a:t>.</a:t>
            </a:r>
          </a:p>
          <a:p>
            <a:r>
              <a:rPr lang="pt-PT" sz="1000" dirty="0" err="1"/>
              <a:t>This</a:t>
            </a:r>
            <a:r>
              <a:rPr lang="pt-PT" sz="1000" dirty="0"/>
              <a:t> can </a:t>
            </a:r>
            <a:r>
              <a:rPr lang="pt-PT" sz="1000" dirty="0" err="1"/>
              <a:t>be</a:t>
            </a:r>
            <a:r>
              <a:rPr lang="pt-PT" sz="1000" dirty="0"/>
              <a:t> </a:t>
            </a:r>
            <a:r>
              <a:rPr lang="pt-PT" sz="1000" dirty="0" err="1"/>
              <a:t>explained</a:t>
            </a:r>
            <a:r>
              <a:rPr lang="pt-PT" sz="1000" dirty="0"/>
              <a:t> </a:t>
            </a:r>
            <a:r>
              <a:rPr lang="pt-PT" sz="1000" dirty="0" err="1"/>
              <a:t>with</a:t>
            </a:r>
            <a:r>
              <a:rPr lang="pt-PT" sz="1000" dirty="0"/>
              <a:t> the </a:t>
            </a:r>
            <a:r>
              <a:rPr lang="pt-PT" sz="1000" dirty="0" err="1"/>
              <a:t>poor</a:t>
            </a:r>
            <a:r>
              <a:rPr lang="pt-PT" sz="1000" dirty="0"/>
              <a:t> </a:t>
            </a:r>
            <a:r>
              <a:rPr lang="pt-PT" sz="1000" dirty="0" err="1"/>
              <a:t>mapping</a:t>
            </a:r>
            <a:r>
              <a:rPr lang="pt-PT" sz="1000" dirty="0"/>
              <a:t> </a:t>
            </a:r>
            <a:r>
              <a:rPr lang="pt-PT" sz="1000" dirty="0" err="1"/>
              <a:t>between</a:t>
            </a:r>
            <a:r>
              <a:rPr lang="pt-PT" sz="1000" dirty="0"/>
              <a:t> </a:t>
            </a:r>
            <a:r>
              <a:rPr lang="pt-PT" sz="1000" dirty="0" err="1"/>
              <a:t>each</a:t>
            </a:r>
            <a:r>
              <a:rPr lang="pt-PT" sz="1000" dirty="0"/>
              <a:t> </a:t>
            </a:r>
            <a:r>
              <a:rPr lang="pt-PT" sz="1000" dirty="0" err="1"/>
              <a:t>specific</a:t>
            </a:r>
            <a:r>
              <a:rPr lang="pt-PT" sz="1000" dirty="0"/>
              <a:t> </a:t>
            </a:r>
            <a:r>
              <a:rPr lang="pt-PT" sz="1000" dirty="0" err="1"/>
              <a:t>thread</a:t>
            </a:r>
            <a:r>
              <a:rPr lang="pt-PT" sz="1000" dirty="0"/>
              <a:t> </a:t>
            </a:r>
            <a:r>
              <a:rPr lang="pt-PT" sz="1000" dirty="0" err="1"/>
              <a:t>and</a:t>
            </a:r>
            <a:r>
              <a:rPr lang="pt-PT" sz="1000" dirty="0"/>
              <a:t> the </a:t>
            </a:r>
            <a:r>
              <a:rPr lang="pt-PT" sz="1000" dirty="0" err="1"/>
              <a:t>values</a:t>
            </a:r>
            <a:r>
              <a:rPr lang="pt-PT" sz="1000" dirty="0"/>
              <a:t> in </a:t>
            </a:r>
            <a:r>
              <a:rPr lang="pt-PT" sz="1000" dirty="0" err="1"/>
              <a:t>rows</a:t>
            </a:r>
            <a:r>
              <a:rPr lang="pt-PT" sz="1000" dirty="0"/>
              <a:t> </a:t>
            </a:r>
            <a:r>
              <a:rPr lang="pt-PT" sz="1000" dirty="0" err="1"/>
              <a:t>or</a:t>
            </a:r>
            <a:r>
              <a:rPr lang="pt-PT" sz="1000" dirty="0"/>
              <a:t> </a:t>
            </a:r>
            <a:r>
              <a:rPr lang="pt-PT" sz="1000" dirty="0" err="1"/>
              <a:t>columns</a:t>
            </a:r>
            <a:r>
              <a:rPr lang="pt-PT" sz="1000" dirty="0"/>
              <a:t> to </a:t>
            </a:r>
            <a:r>
              <a:rPr lang="pt-PT" sz="1000" dirty="0" err="1"/>
              <a:t>be</a:t>
            </a:r>
            <a:r>
              <a:rPr lang="pt-PT" sz="1000" dirty="0"/>
              <a:t> </a:t>
            </a:r>
            <a:r>
              <a:rPr lang="pt-PT" sz="1000" dirty="0" err="1"/>
              <a:t>read</a:t>
            </a:r>
            <a:r>
              <a:rPr lang="pt-PT" sz="1000" dirty="0"/>
              <a:t> </a:t>
            </a:r>
            <a:r>
              <a:rPr lang="pt-PT" sz="1000" dirty="0" err="1"/>
              <a:t>and</a:t>
            </a:r>
            <a:r>
              <a:rPr lang="pt-PT" sz="1000" dirty="0"/>
              <a:t> </a:t>
            </a:r>
            <a:r>
              <a:rPr lang="pt-PT" sz="1000" dirty="0" err="1"/>
              <a:t>written</a:t>
            </a:r>
            <a:r>
              <a:rPr lang="pt-PT" sz="1000" dirty="0"/>
              <a:t>, </a:t>
            </a:r>
            <a:r>
              <a:rPr lang="pt-PT" sz="1000" dirty="0" err="1"/>
              <a:t>causing</a:t>
            </a:r>
            <a:r>
              <a:rPr lang="pt-PT" sz="1000" dirty="0"/>
              <a:t> a data </a:t>
            </a:r>
            <a:r>
              <a:rPr lang="pt-PT" sz="1000" dirty="0" err="1"/>
              <a:t>hazard</a:t>
            </a:r>
            <a:r>
              <a:rPr lang="pt-PT" sz="1000" dirty="0"/>
              <a:t>.</a:t>
            </a:r>
            <a:endParaRPr lang="en-US" sz="1000" dirty="0"/>
          </a:p>
          <a:p>
            <a:r>
              <a:rPr lang="en-US" sz="1000" dirty="0"/>
              <a:t>Current graphics processors do not support scatter operations i.e., the fragment processor cannot write to arbitrary memory locations. This restriction avoids a write-after-a-read hazard between multiple fragment processors accessing the same memory location. Therefore, most sorting algorithms cannot be efﬁciently implemented on GPUs.</a:t>
            </a:r>
            <a:endParaRPr lang="pt-PT" sz="1000" dirty="0"/>
          </a:p>
          <a:p>
            <a:endParaRPr lang="pt-PT"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Agrupar 125"/>
          <p:cNvGrpSpPr/>
          <p:nvPr/>
        </p:nvGrpSpPr>
        <p:grpSpPr>
          <a:xfrm>
            <a:off x="8055360" y="6478920"/>
            <a:ext cx="4002480" cy="440640"/>
            <a:chOff x="8055360" y="6478920"/>
            <a:chExt cx="4002480" cy="440640"/>
          </a:xfrm>
        </p:grpSpPr>
        <p:sp>
          <p:nvSpPr>
            <p:cNvPr id="138" name="CaixaDeTexto 126"/>
            <p:cNvSpPr/>
            <p:nvPr/>
          </p:nvSpPr>
          <p:spPr>
            <a:xfrm>
              <a:off x="8055360" y="6533640"/>
              <a:ext cx="3599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spc="-1">
                <a:latin typeface="Arial"/>
              </a:endParaRPr>
            </a:p>
          </p:txBody>
        </p:sp>
        <p:sp>
          <p:nvSpPr>
            <p:cNvPr id="139" name="CaixaDeTexto 127"/>
            <p:cNvSpPr/>
            <p:nvPr/>
          </p:nvSpPr>
          <p:spPr>
            <a:xfrm>
              <a:off x="11522880" y="6478920"/>
              <a:ext cx="534960" cy="31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fld id="{72FA42B2-BEE6-4046-8B19-49C4F6B56E06}" type="slidenum">
                <a:rPr lang="en-GB" sz="1100" b="0" strike="noStrike" spc="-1">
                  <a:solidFill>
                    <a:srgbClr val="000000"/>
                  </a:solidFill>
                  <a:latin typeface="Arial"/>
                  <a:ea typeface="DejaVu Sans"/>
                </a:rPr>
                <a:t>6</a:t>
              </a:fld>
              <a:r>
                <a:rPr lang="en-GB" sz="1100" b="0" strike="noStrike" spc="-1">
                  <a:solidFill>
                    <a:srgbClr val="000000"/>
                  </a:solidFill>
                  <a:latin typeface="Arial"/>
                  <a:ea typeface="DejaVu Sans"/>
                </a:rPr>
                <a:t>-</a:t>
              </a:r>
              <a:fld id="{3684999B-E5B8-41D3-BDCC-9F3CC3C149F0}" type="slidecount">
                <a:rPr lang="en-GB" sz="1100" b="0" strike="noStrike" spc="-1">
                  <a:solidFill>
                    <a:srgbClr val="000000"/>
                  </a:solidFill>
                  <a:latin typeface="Arial"/>
                  <a:ea typeface="DejaVu Sans"/>
                </a:rPr>
                <a:t>8</a:t>
              </a:fld>
              <a:endParaRPr lang="en-GB" sz="1100" b="0" strike="noStrike" spc="-1">
                <a:latin typeface="Arial"/>
              </a:endParaRPr>
            </a:p>
          </p:txBody>
        </p:sp>
      </p:grpSp>
      <p:pic>
        <p:nvPicPr>
          <p:cNvPr id="140" name="Imagem 121"/>
          <p:cNvPicPr/>
          <p:nvPr/>
        </p:nvPicPr>
        <p:blipFill>
          <a:blip r:embed="rId2"/>
          <a:stretch/>
        </p:blipFill>
        <p:spPr>
          <a:xfrm>
            <a:off x="1148760" y="1182600"/>
            <a:ext cx="2076840" cy="5107680"/>
          </a:xfrm>
          <a:prstGeom prst="rect">
            <a:avLst/>
          </a:prstGeom>
          <a:ln w="0">
            <a:noFill/>
          </a:ln>
        </p:spPr>
      </p:pic>
      <p:cxnSp>
        <p:nvCxnSpPr>
          <p:cNvPr id="141" name="Conexão reta unidirecional 23"/>
          <p:cNvCxnSpPr/>
          <p:nvPr/>
        </p:nvCxnSpPr>
        <p:spPr>
          <a:xfrm>
            <a:off x="3557880" y="1182600"/>
            <a:ext cx="360" cy="5108400"/>
          </a:xfrm>
          <a:prstGeom prst="straightConnector1">
            <a:avLst/>
          </a:prstGeom>
          <a:ln w="9360">
            <a:solidFill>
              <a:srgbClr val="5597D3"/>
            </a:solidFill>
            <a:miter/>
            <a:tailEnd type="triangle" w="med" len="med"/>
          </a:ln>
        </p:spPr>
      </p:cxnSp>
      <p:grpSp>
        <p:nvGrpSpPr>
          <p:cNvPr id="142" name="Agrupar 36"/>
          <p:cNvGrpSpPr/>
          <p:nvPr/>
        </p:nvGrpSpPr>
        <p:grpSpPr>
          <a:xfrm>
            <a:off x="203760" y="1138320"/>
            <a:ext cx="3156120" cy="5183640"/>
            <a:chOff x="203760" y="1138320"/>
            <a:chExt cx="3156120" cy="5183640"/>
          </a:xfrm>
        </p:grpSpPr>
        <p:grpSp>
          <p:nvGrpSpPr>
            <p:cNvPr id="143" name="Agrupar 33"/>
            <p:cNvGrpSpPr/>
            <p:nvPr/>
          </p:nvGrpSpPr>
          <p:grpSpPr>
            <a:xfrm>
              <a:off x="377280" y="1138320"/>
              <a:ext cx="2982600" cy="4856040"/>
              <a:chOff x="377280" y="1138320"/>
              <a:chExt cx="2982600" cy="4856040"/>
            </a:xfrm>
          </p:grpSpPr>
          <p:sp>
            <p:nvSpPr>
              <p:cNvPr id="144" name="Retângulo 28"/>
              <p:cNvSpPr/>
              <p:nvPr/>
            </p:nvSpPr>
            <p:spPr>
              <a:xfrm>
                <a:off x="1014840" y="3558240"/>
                <a:ext cx="2345040" cy="2436120"/>
              </a:xfrm>
              <a:prstGeom prst="rect">
                <a:avLst/>
              </a:prstGeom>
              <a:noFill/>
              <a:ln w="19080">
                <a:solidFill>
                  <a:srgbClr val="ED7D31"/>
                </a:solidFill>
                <a:prstDash val="dash"/>
                <a:miter/>
              </a:ln>
            </p:spPr>
            <p:style>
              <a:lnRef idx="0">
                <a:scrgbClr r="0" g="0" b="0"/>
              </a:lnRef>
              <a:fillRef idx="0">
                <a:scrgbClr r="0" g="0" b="0"/>
              </a:fillRef>
              <a:effectRef idx="0">
                <a:scrgbClr r="0" g="0" b="0"/>
              </a:effectRef>
              <a:fontRef idx="minor"/>
            </p:style>
          </p:sp>
          <p:grpSp>
            <p:nvGrpSpPr>
              <p:cNvPr id="145" name="Agrupar 32"/>
              <p:cNvGrpSpPr/>
              <p:nvPr/>
            </p:nvGrpSpPr>
            <p:grpSpPr>
              <a:xfrm>
                <a:off x="377280" y="1138320"/>
                <a:ext cx="2982600" cy="3772800"/>
                <a:chOff x="377280" y="1138320"/>
                <a:chExt cx="2982600" cy="3772800"/>
              </a:xfrm>
            </p:grpSpPr>
            <p:sp>
              <p:nvSpPr>
                <p:cNvPr id="146" name="Retângulo 26"/>
                <p:cNvSpPr/>
                <p:nvPr/>
              </p:nvSpPr>
              <p:spPr>
                <a:xfrm>
                  <a:off x="1014840" y="1947960"/>
                  <a:ext cx="2345040" cy="1557360"/>
                </a:xfrm>
                <a:prstGeom prst="rect">
                  <a:avLst/>
                </a:prstGeom>
                <a:noFill/>
                <a:ln w="19080">
                  <a:solidFill>
                    <a:srgbClr val="ED7D31"/>
                  </a:solidFill>
                  <a:prstDash val="dash"/>
                  <a:miter/>
                </a:ln>
              </p:spPr>
              <p:style>
                <a:lnRef idx="0">
                  <a:scrgbClr r="0" g="0" b="0"/>
                </a:lnRef>
                <a:fillRef idx="0">
                  <a:scrgbClr r="0" g="0" b="0"/>
                </a:fillRef>
                <a:effectRef idx="0">
                  <a:scrgbClr r="0" g="0" b="0"/>
                </a:effectRef>
                <a:fontRef idx="minor"/>
              </p:style>
            </p:sp>
            <p:sp>
              <p:nvSpPr>
                <p:cNvPr id="147" name="Retângulo 27"/>
                <p:cNvSpPr/>
                <p:nvPr/>
              </p:nvSpPr>
              <p:spPr>
                <a:xfrm>
                  <a:off x="1014840" y="1138320"/>
                  <a:ext cx="2345040" cy="757080"/>
                </a:xfrm>
                <a:prstGeom prst="rect">
                  <a:avLst/>
                </a:prstGeom>
                <a:noFill/>
                <a:ln w="19080">
                  <a:solidFill>
                    <a:srgbClr val="ED7D31"/>
                  </a:solidFill>
                  <a:prstDash val="dash"/>
                  <a:miter/>
                </a:ln>
              </p:spPr>
              <p:style>
                <a:lnRef idx="0">
                  <a:scrgbClr r="0" g="0" b="0"/>
                </a:lnRef>
                <a:fillRef idx="0">
                  <a:scrgbClr r="0" g="0" b="0"/>
                </a:fillRef>
                <a:effectRef idx="0">
                  <a:scrgbClr r="0" g="0" b="0"/>
                </a:effectRef>
                <a:fontRef idx="minor"/>
              </p:style>
            </p:sp>
            <p:sp>
              <p:nvSpPr>
                <p:cNvPr id="148" name="CaixaDeTexto 29"/>
                <p:cNvSpPr/>
                <p:nvPr/>
              </p:nvSpPr>
              <p:spPr>
                <a:xfrm>
                  <a:off x="383400" y="1401840"/>
                  <a:ext cx="627480" cy="2728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200" b="1" strike="noStrike" spc="-1">
                      <a:solidFill>
                        <a:schemeClr val="accent1"/>
                      </a:solidFill>
                      <a:latin typeface="Arial Narrow"/>
                      <a:ea typeface="DejaVu Sans"/>
                    </a:rPr>
                    <a:t>Stage 1</a:t>
                  </a:r>
                  <a:endParaRPr lang="en-GB" sz="1200" b="0" strike="noStrike" spc="-1">
                    <a:latin typeface="Arial"/>
                  </a:endParaRPr>
                </a:p>
              </p:txBody>
            </p:sp>
            <p:sp>
              <p:nvSpPr>
                <p:cNvPr id="149" name="CaixaDeTexto 30"/>
                <p:cNvSpPr/>
                <p:nvPr/>
              </p:nvSpPr>
              <p:spPr>
                <a:xfrm>
                  <a:off x="383400" y="2588400"/>
                  <a:ext cx="627480" cy="2728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200" b="1" strike="noStrike" spc="-1">
                      <a:solidFill>
                        <a:schemeClr val="accent1"/>
                      </a:solidFill>
                      <a:latin typeface="Arial Narrow"/>
                      <a:ea typeface="DejaVu Sans"/>
                    </a:rPr>
                    <a:t>Stage 2</a:t>
                  </a:r>
                  <a:endParaRPr lang="en-GB" sz="1200" b="0" strike="noStrike" spc="-1">
                    <a:latin typeface="Arial"/>
                  </a:endParaRPr>
                </a:p>
              </p:txBody>
            </p:sp>
            <p:sp>
              <p:nvSpPr>
                <p:cNvPr id="150" name="CaixaDeTexto 31"/>
                <p:cNvSpPr/>
                <p:nvPr/>
              </p:nvSpPr>
              <p:spPr>
                <a:xfrm>
                  <a:off x="377280" y="4638240"/>
                  <a:ext cx="627480" cy="2728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200" b="1" strike="noStrike" spc="-1">
                      <a:solidFill>
                        <a:schemeClr val="accent1"/>
                      </a:solidFill>
                      <a:latin typeface="Arial Narrow"/>
                      <a:ea typeface="DejaVu Sans"/>
                    </a:rPr>
                    <a:t>Stage 3</a:t>
                  </a:r>
                  <a:endParaRPr lang="en-GB" sz="1200" b="0" strike="noStrike" spc="-1">
                    <a:latin typeface="Arial"/>
                  </a:endParaRPr>
                </a:p>
              </p:txBody>
            </p:sp>
          </p:grpSp>
        </p:grpSp>
        <p:sp>
          <p:nvSpPr>
            <p:cNvPr id="151" name="Retângulo 34"/>
            <p:cNvSpPr/>
            <p:nvPr/>
          </p:nvSpPr>
          <p:spPr>
            <a:xfrm>
              <a:off x="1014840" y="6026400"/>
              <a:ext cx="2345040" cy="295560"/>
            </a:xfrm>
            <a:prstGeom prst="rect">
              <a:avLst/>
            </a:prstGeom>
            <a:noFill/>
            <a:ln w="19080">
              <a:solidFill>
                <a:srgbClr val="ED7D31"/>
              </a:solidFill>
              <a:prstDash val="dash"/>
              <a:miter/>
            </a:ln>
          </p:spPr>
          <p:style>
            <a:lnRef idx="0">
              <a:scrgbClr r="0" g="0" b="0"/>
            </a:lnRef>
            <a:fillRef idx="0">
              <a:scrgbClr r="0" g="0" b="0"/>
            </a:fillRef>
            <a:effectRef idx="0">
              <a:scrgbClr r="0" g="0" b="0"/>
            </a:effectRef>
            <a:fontRef idx="minor"/>
          </p:style>
        </p:sp>
        <p:sp>
          <p:nvSpPr>
            <p:cNvPr id="152" name="CaixaDeTexto 35"/>
            <p:cNvSpPr/>
            <p:nvPr/>
          </p:nvSpPr>
          <p:spPr>
            <a:xfrm>
              <a:off x="203760" y="6035760"/>
              <a:ext cx="1014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200" b="1" strike="noStrike" spc="-1">
                  <a:solidFill>
                    <a:schemeClr val="accent1"/>
                  </a:solidFill>
                  <a:latin typeface="Arial Narrow"/>
                  <a:ea typeface="DejaVu Sans"/>
                </a:rPr>
                <a:t>Sorted List</a:t>
              </a:r>
              <a:endParaRPr lang="en-GB" sz="1200" b="0" strike="noStrike" spc="-1">
                <a:latin typeface="Arial"/>
              </a:endParaRPr>
            </a:p>
          </p:txBody>
        </p:sp>
      </p:grpSp>
      <p:grpSp>
        <p:nvGrpSpPr>
          <p:cNvPr id="153" name="Agrupar 82"/>
          <p:cNvGrpSpPr/>
          <p:nvPr/>
        </p:nvGrpSpPr>
        <p:grpSpPr>
          <a:xfrm>
            <a:off x="4169880" y="1138320"/>
            <a:ext cx="3085560" cy="5183640"/>
            <a:chOff x="4169880" y="1138320"/>
            <a:chExt cx="3085560" cy="5183640"/>
          </a:xfrm>
        </p:grpSpPr>
        <p:grpSp>
          <p:nvGrpSpPr>
            <p:cNvPr id="154" name="Agrupar 76"/>
            <p:cNvGrpSpPr/>
            <p:nvPr/>
          </p:nvGrpSpPr>
          <p:grpSpPr>
            <a:xfrm>
              <a:off x="4170960" y="1138320"/>
              <a:ext cx="3084480" cy="5183640"/>
              <a:chOff x="4170960" y="1138320"/>
              <a:chExt cx="3084480" cy="5183640"/>
            </a:xfrm>
          </p:grpSpPr>
          <p:pic>
            <p:nvPicPr>
              <p:cNvPr id="155" name="Imagem 70"/>
              <p:cNvPicPr/>
              <p:nvPr/>
            </p:nvPicPr>
            <p:blipFill>
              <a:blip r:embed="rId3"/>
              <a:stretch/>
            </p:blipFill>
            <p:spPr>
              <a:xfrm>
                <a:off x="4195440" y="4203000"/>
                <a:ext cx="3047760" cy="619920"/>
              </a:xfrm>
              <a:prstGeom prst="rect">
                <a:avLst/>
              </a:prstGeom>
              <a:ln w="0">
                <a:noFill/>
              </a:ln>
            </p:spPr>
          </p:pic>
          <p:pic>
            <p:nvPicPr>
              <p:cNvPr id="156" name="Imagem 54"/>
              <p:cNvPicPr/>
              <p:nvPr/>
            </p:nvPicPr>
            <p:blipFill>
              <a:blip r:embed="rId4"/>
              <a:stretch/>
            </p:blipFill>
            <p:spPr>
              <a:xfrm>
                <a:off x="4189320" y="1334880"/>
                <a:ext cx="3060000" cy="624600"/>
              </a:xfrm>
              <a:prstGeom prst="rect">
                <a:avLst/>
              </a:prstGeom>
              <a:ln w="0">
                <a:noFill/>
              </a:ln>
            </p:spPr>
          </p:pic>
          <p:pic>
            <p:nvPicPr>
              <p:cNvPr id="157" name="Imagem 16"/>
              <p:cNvPicPr/>
              <p:nvPr/>
            </p:nvPicPr>
            <p:blipFill>
              <a:blip r:embed="rId5"/>
              <a:stretch/>
            </p:blipFill>
            <p:spPr>
              <a:xfrm>
                <a:off x="4189320" y="2003400"/>
                <a:ext cx="3066120" cy="619920"/>
              </a:xfrm>
              <a:prstGeom prst="rect">
                <a:avLst/>
              </a:prstGeom>
              <a:ln w="0">
                <a:noFill/>
              </a:ln>
            </p:spPr>
          </p:pic>
          <p:pic>
            <p:nvPicPr>
              <p:cNvPr id="158" name="Imagem 19"/>
              <p:cNvPicPr/>
              <p:nvPr/>
            </p:nvPicPr>
            <p:blipFill>
              <a:blip r:embed="rId6"/>
              <a:stretch/>
            </p:blipFill>
            <p:spPr>
              <a:xfrm>
                <a:off x="4170960" y="5702040"/>
                <a:ext cx="3072240" cy="619920"/>
              </a:xfrm>
              <a:prstGeom prst="rect">
                <a:avLst/>
              </a:prstGeom>
              <a:ln w="0">
                <a:noFill/>
              </a:ln>
            </p:spPr>
          </p:pic>
          <p:pic>
            <p:nvPicPr>
              <p:cNvPr id="159" name="Imagem 45"/>
              <p:cNvPicPr/>
              <p:nvPr/>
            </p:nvPicPr>
            <p:blipFill>
              <a:blip r:embed="rId7"/>
              <a:stretch/>
            </p:blipFill>
            <p:spPr>
              <a:xfrm>
                <a:off x="4189320" y="2661840"/>
                <a:ext cx="3053880" cy="619920"/>
              </a:xfrm>
              <a:prstGeom prst="rect">
                <a:avLst/>
              </a:prstGeom>
              <a:ln w="0">
                <a:noFill/>
              </a:ln>
            </p:spPr>
          </p:pic>
          <p:cxnSp>
            <p:nvCxnSpPr>
              <p:cNvPr id="160" name="Conexão reta 39"/>
              <p:cNvCxnSpPr/>
              <p:nvPr/>
            </p:nvCxnSpPr>
            <p:spPr>
              <a:xfrm>
                <a:off x="5193000" y="1230840"/>
                <a:ext cx="360" cy="2094840"/>
              </a:xfrm>
              <a:prstGeom prst="straightConnector1">
                <a:avLst/>
              </a:prstGeom>
              <a:ln w="9360">
                <a:solidFill>
                  <a:srgbClr val="FFC000"/>
                </a:solidFill>
                <a:prstDash val="sysDash"/>
                <a:miter/>
              </a:ln>
            </p:spPr>
          </p:cxnSp>
          <p:pic>
            <p:nvPicPr>
              <p:cNvPr id="161" name="Imagem 49"/>
              <p:cNvPicPr/>
              <p:nvPr/>
            </p:nvPicPr>
            <p:blipFill>
              <a:blip r:embed="rId8"/>
              <a:stretch/>
            </p:blipFill>
            <p:spPr>
              <a:xfrm>
                <a:off x="4189320" y="3526560"/>
                <a:ext cx="3053880" cy="624600"/>
              </a:xfrm>
              <a:prstGeom prst="rect">
                <a:avLst/>
              </a:prstGeom>
              <a:ln w="0">
                <a:noFill/>
              </a:ln>
            </p:spPr>
          </p:pic>
          <p:cxnSp>
            <p:nvCxnSpPr>
              <p:cNvPr id="162" name="Conexão reta 41"/>
              <p:cNvCxnSpPr/>
              <p:nvPr/>
            </p:nvCxnSpPr>
            <p:spPr>
              <a:xfrm>
                <a:off x="5866200" y="1230840"/>
                <a:ext cx="360" cy="3632400"/>
              </a:xfrm>
              <a:prstGeom prst="straightConnector1">
                <a:avLst/>
              </a:prstGeom>
              <a:ln w="9360">
                <a:solidFill>
                  <a:srgbClr val="FFC000"/>
                </a:solidFill>
                <a:prstDash val="sysDash"/>
                <a:miter/>
              </a:ln>
            </p:spPr>
          </p:cxnSp>
          <p:cxnSp>
            <p:nvCxnSpPr>
              <p:cNvPr id="163" name="Conexão reta 57"/>
              <p:cNvCxnSpPr/>
              <p:nvPr/>
            </p:nvCxnSpPr>
            <p:spPr>
              <a:xfrm>
                <a:off x="6549480" y="1230840"/>
                <a:ext cx="360" cy="2094840"/>
              </a:xfrm>
              <a:prstGeom prst="straightConnector1">
                <a:avLst/>
              </a:prstGeom>
              <a:ln w="9360">
                <a:solidFill>
                  <a:srgbClr val="FFC000"/>
                </a:solidFill>
                <a:prstDash val="sysDash"/>
                <a:miter/>
              </a:ln>
            </p:spPr>
          </p:cxnSp>
          <p:sp>
            <p:nvSpPr>
              <p:cNvPr id="164" name="CaixaDeTexto 58"/>
              <p:cNvSpPr/>
              <p:nvPr/>
            </p:nvSpPr>
            <p:spPr>
              <a:xfrm>
                <a:off x="4464360" y="1140120"/>
                <a:ext cx="601560" cy="242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000" b="0" strike="noStrike" spc="-1">
                    <a:solidFill>
                      <a:schemeClr val="accent1">
                        <a:lumMod val="50000"/>
                      </a:schemeClr>
                    </a:solidFill>
                    <a:latin typeface="Arial"/>
                    <a:ea typeface="DejaVu Sans"/>
                  </a:rPr>
                  <a:t>Sub-list</a:t>
                </a:r>
                <a:endParaRPr lang="en-GB" sz="1000" b="0" strike="noStrike" spc="-1">
                  <a:latin typeface="Arial"/>
                </a:endParaRPr>
              </a:p>
            </p:txBody>
          </p:sp>
          <p:sp>
            <p:nvSpPr>
              <p:cNvPr id="165" name="CaixaDeTexto 59"/>
              <p:cNvSpPr/>
              <p:nvPr/>
            </p:nvSpPr>
            <p:spPr>
              <a:xfrm>
                <a:off x="5239800" y="1138320"/>
                <a:ext cx="601560" cy="242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000" b="0" strike="noStrike" spc="-1">
                    <a:solidFill>
                      <a:schemeClr val="accent1">
                        <a:lumMod val="50000"/>
                      </a:schemeClr>
                    </a:solidFill>
                    <a:latin typeface="Arial"/>
                    <a:ea typeface="DejaVu Sans"/>
                  </a:rPr>
                  <a:t>Sub-list</a:t>
                </a:r>
                <a:endParaRPr lang="en-GB" sz="1000" b="0" strike="noStrike" spc="-1">
                  <a:latin typeface="Arial"/>
                </a:endParaRPr>
              </a:p>
            </p:txBody>
          </p:sp>
          <p:sp>
            <p:nvSpPr>
              <p:cNvPr id="166" name="CaixaDeTexto 60"/>
              <p:cNvSpPr/>
              <p:nvPr/>
            </p:nvSpPr>
            <p:spPr>
              <a:xfrm>
                <a:off x="5928480" y="1138320"/>
                <a:ext cx="601560" cy="242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000" b="0" strike="noStrike" spc="-1">
                    <a:solidFill>
                      <a:schemeClr val="accent1">
                        <a:lumMod val="50000"/>
                      </a:schemeClr>
                    </a:solidFill>
                    <a:latin typeface="Arial"/>
                    <a:ea typeface="DejaVu Sans"/>
                  </a:rPr>
                  <a:t>Sub-list</a:t>
                </a:r>
                <a:endParaRPr lang="en-GB" sz="1000" b="0" strike="noStrike" spc="-1">
                  <a:latin typeface="Arial"/>
                </a:endParaRPr>
              </a:p>
            </p:txBody>
          </p:sp>
          <p:sp>
            <p:nvSpPr>
              <p:cNvPr id="167" name="CaixaDeTexto 61"/>
              <p:cNvSpPr/>
              <p:nvPr/>
            </p:nvSpPr>
            <p:spPr>
              <a:xfrm>
                <a:off x="6620040" y="1138320"/>
                <a:ext cx="601560" cy="242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000" b="0" strike="noStrike" spc="-1">
                    <a:solidFill>
                      <a:schemeClr val="accent1">
                        <a:lumMod val="50000"/>
                      </a:schemeClr>
                    </a:solidFill>
                    <a:latin typeface="Arial"/>
                    <a:ea typeface="DejaVu Sans"/>
                  </a:rPr>
                  <a:t>Sub-list</a:t>
                </a:r>
                <a:endParaRPr lang="en-GB" sz="1000" b="0" strike="noStrike" spc="-1">
                  <a:latin typeface="Arial"/>
                </a:endParaRPr>
              </a:p>
            </p:txBody>
          </p:sp>
          <p:sp>
            <p:nvSpPr>
              <p:cNvPr id="168" name="CaixaDeTexto 67"/>
              <p:cNvSpPr/>
              <p:nvPr/>
            </p:nvSpPr>
            <p:spPr>
              <a:xfrm>
                <a:off x="4830120" y="3331080"/>
                <a:ext cx="601560" cy="242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000" b="0" strike="noStrike" spc="-1">
                    <a:solidFill>
                      <a:schemeClr val="accent1">
                        <a:lumMod val="50000"/>
                      </a:schemeClr>
                    </a:solidFill>
                    <a:latin typeface="Arial"/>
                    <a:ea typeface="DejaVu Sans"/>
                  </a:rPr>
                  <a:t>Sub-list</a:t>
                </a:r>
                <a:endParaRPr lang="en-GB" sz="1000" b="0" strike="noStrike" spc="-1">
                  <a:latin typeface="Arial"/>
                </a:endParaRPr>
              </a:p>
            </p:txBody>
          </p:sp>
          <p:sp>
            <p:nvSpPr>
              <p:cNvPr id="169" name="CaixaDeTexto 69"/>
              <p:cNvSpPr/>
              <p:nvPr/>
            </p:nvSpPr>
            <p:spPr>
              <a:xfrm>
                <a:off x="6260040" y="3331080"/>
                <a:ext cx="601560" cy="242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000" b="0" strike="noStrike" spc="-1">
                    <a:solidFill>
                      <a:schemeClr val="accent1">
                        <a:lumMod val="50000"/>
                      </a:schemeClr>
                    </a:solidFill>
                    <a:latin typeface="Arial"/>
                    <a:ea typeface="DejaVu Sans"/>
                  </a:rPr>
                  <a:t>Sub-list</a:t>
                </a:r>
                <a:endParaRPr lang="en-GB" sz="1000" b="0" strike="noStrike" spc="-1">
                  <a:latin typeface="Arial"/>
                </a:endParaRPr>
              </a:p>
            </p:txBody>
          </p:sp>
          <p:pic>
            <p:nvPicPr>
              <p:cNvPr id="170" name="Imagem 71"/>
              <p:cNvPicPr/>
              <p:nvPr/>
            </p:nvPicPr>
            <p:blipFill>
              <a:blip r:embed="rId9"/>
              <a:stretch/>
            </p:blipFill>
            <p:spPr>
              <a:xfrm>
                <a:off x="4189320" y="5030280"/>
                <a:ext cx="3053880" cy="619920"/>
              </a:xfrm>
              <a:prstGeom prst="rect">
                <a:avLst/>
              </a:prstGeom>
              <a:ln w="0">
                <a:noFill/>
              </a:ln>
            </p:spPr>
          </p:pic>
          <p:sp>
            <p:nvSpPr>
              <p:cNvPr id="171" name="CaixaDeTexto 72"/>
              <p:cNvSpPr/>
              <p:nvPr/>
            </p:nvSpPr>
            <p:spPr>
              <a:xfrm>
                <a:off x="5587200" y="4847400"/>
                <a:ext cx="615240" cy="242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000" b="0" strike="noStrike" spc="-1">
                    <a:solidFill>
                      <a:schemeClr val="accent1">
                        <a:lumMod val="50000"/>
                      </a:schemeClr>
                    </a:solidFill>
                    <a:latin typeface="Arial"/>
                    <a:ea typeface="DejaVu Sans"/>
                  </a:rPr>
                  <a:t>Full</a:t>
                </a:r>
                <a:r>
                  <a:rPr lang="pt-PT" sz="1000" b="0" strike="noStrike" spc="-1">
                    <a:solidFill>
                      <a:schemeClr val="accent4">
                        <a:lumMod val="75000"/>
                      </a:schemeClr>
                    </a:solidFill>
                    <a:latin typeface="Arial"/>
                    <a:ea typeface="DejaVu Sans"/>
                  </a:rPr>
                  <a:t> </a:t>
                </a:r>
                <a:r>
                  <a:rPr lang="pt-PT" sz="1000" b="0" strike="noStrike" spc="-1">
                    <a:solidFill>
                      <a:schemeClr val="accent1">
                        <a:lumMod val="50000"/>
                      </a:schemeClr>
                    </a:solidFill>
                    <a:latin typeface="Arial"/>
                    <a:ea typeface="DejaVu Sans"/>
                  </a:rPr>
                  <a:t>List</a:t>
                </a:r>
                <a:endParaRPr lang="en-GB" sz="1000" b="0" strike="noStrike" spc="-1">
                  <a:latin typeface="Arial"/>
                </a:endParaRPr>
              </a:p>
            </p:txBody>
          </p:sp>
          <p:cxnSp>
            <p:nvCxnSpPr>
              <p:cNvPr id="172" name="Conexão reta 74"/>
              <p:cNvCxnSpPr/>
              <p:nvPr/>
            </p:nvCxnSpPr>
            <p:spPr>
              <a:xfrm>
                <a:off x="4511520" y="3331080"/>
                <a:ext cx="2732400" cy="360"/>
              </a:xfrm>
              <a:prstGeom prst="straightConnector1">
                <a:avLst/>
              </a:prstGeom>
              <a:ln w="9360">
                <a:solidFill>
                  <a:srgbClr val="FFC000"/>
                </a:solidFill>
                <a:prstDash val="sysDash"/>
                <a:miter/>
              </a:ln>
            </p:spPr>
          </p:cxnSp>
          <p:cxnSp>
            <p:nvCxnSpPr>
              <p:cNvPr id="173" name="Conexão reta 75"/>
              <p:cNvCxnSpPr/>
              <p:nvPr/>
            </p:nvCxnSpPr>
            <p:spPr>
              <a:xfrm>
                <a:off x="4511520" y="4862880"/>
                <a:ext cx="2732400" cy="360"/>
              </a:xfrm>
              <a:prstGeom prst="straightConnector1">
                <a:avLst/>
              </a:prstGeom>
              <a:ln w="9360">
                <a:solidFill>
                  <a:srgbClr val="FFC000"/>
                </a:solidFill>
                <a:prstDash val="sysDash"/>
                <a:miter/>
              </a:ln>
            </p:spPr>
          </p:cxnSp>
        </p:grpSp>
        <p:sp>
          <p:nvSpPr>
            <p:cNvPr id="174" name="Retângulo 77"/>
            <p:cNvSpPr/>
            <p:nvPr/>
          </p:nvSpPr>
          <p:spPr>
            <a:xfrm>
              <a:off x="4169880" y="1170720"/>
              <a:ext cx="1021680" cy="2157120"/>
            </a:xfrm>
            <a:prstGeom prst="rect">
              <a:avLst/>
            </a:prstGeom>
            <a:solidFill>
              <a:schemeClr val="accent6"/>
            </a:solidFill>
            <a:ln w="25560">
              <a:noFill/>
            </a:ln>
          </p:spPr>
          <p:style>
            <a:lnRef idx="0">
              <a:scrgbClr r="0" g="0" b="0"/>
            </a:lnRef>
            <a:fillRef idx="0">
              <a:scrgbClr r="0" g="0" b="0"/>
            </a:fillRef>
            <a:effectRef idx="0">
              <a:scrgbClr r="0" g="0" b="0"/>
            </a:effectRef>
            <a:fontRef idx="minor"/>
          </p:style>
        </p:sp>
        <p:sp>
          <p:nvSpPr>
            <p:cNvPr id="175" name="Retângulo 79"/>
            <p:cNvSpPr/>
            <p:nvPr/>
          </p:nvSpPr>
          <p:spPr>
            <a:xfrm>
              <a:off x="4169880" y="3331080"/>
              <a:ext cx="1694880" cy="1525680"/>
            </a:xfrm>
            <a:prstGeom prst="rect">
              <a:avLst/>
            </a:prstGeom>
            <a:solidFill>
              <a:schemeClr val="accent6"/>
            </a:solidFill>
            <a:ln w="25560">
              <a:noFill/>
            </a:ln>
          </p:spPr>
          <p:style>
            <a:lnRef idx="0">
              <a:scrgbClr r="0" g="0" b="0"/>
            </a:lnRef>
            <a:fillRef idx="0">
              <a:scrgbClr r="0" g="0" b="0"/>
            </a:fillRef>
            <a:effectRef idx="0">
              <a:scrgbClr r="0" g="0" b="0"/>
            </a:effectRef>
            <a:fontRef idx="minor"/>
          </p:style>
        </p:sp>
        <p:sp>
          <p:nvSpPr>
            <p:cNvPr id="176" name="Retângulo 80"/>
            <p:cNvSpPr/>
            <p:nvPr/>
          </p:nvSpPr>
          <p:spPr>
            <a:xfrm>
              <a:off x="4169880" y="4868640"/>
              <a:ext cx="3085560" cy="1441440"/>
            </a:xfrm>
            <a:prstGeom prst="rect">
              <a:avLst/>
            </a:prstGeom>
            <a:solidFill>
              <a:schemeClr val="accent6"/>
            </a:solidFill>
            <a:ln w="25560">
              <a:noFill/>
            </a:ln>
          </p:spPr>
          <p:style>
            <a:lnRef idx="0">
              <a:scrgbClr r="0" g="0" b="0"/>
            </a:lnRef>
            <a:fillRef idx="0">
              <a:scrgbClr r="0" g="0" b="0"/>
            </a:fillRef>
            <a:effectRef idx="0">
              <a:scrgbClr r="0" g="0" b="0"/>
            </a:effectRef>
            <a:fontRef idx="minor"/>
          </p:style>
        </p:sp>
      </p:grpSp>
      <p:sp>
        <p:nvSpPr>
          <p:cNvPr id="177" name="Retângulo 81"/>
          <p:cNvSpPr/>
          <p:nvPr/>
        </p:nvSpPr>
        <p:spPr>
          <a:xfrm>
            <a:off x="1022760" y="1947960"/>
            <a:ext cx="2336760" cy="1557360"/>
          </a:xfrm>
          <a:prstGeom prst="rect">
            <a:avLst/>
          </a:prstGeom>
          <a:solidFill>
            <a:schemeClr val="accent6"/>
          </a:solidFill>
          <a:ln w="25560">
            <a:noFill/>
          </a:ln>
        </p:spPr>
        <p:style>
          <a:lnRef idx="0">
            <a:scrgbClr r="0" g="0" b="0"/>
          </a:lnRef>
          <a:fillRef idx="0">
            <a:scrgbClr r="0" g="0" b="0"/>
          </a:fillRef>
          <a:effectRef idx="0">
            <a:scrgbClr r="0" g="0" b="0"/>
          </a:effectRef>
          <a:fontRef idx="minor"/>
        </p:style>
      </p:sp>
      <p:sp>
        <p:nvSpPr>
          <p:cNvPr id="178" name="CaixaDeTexto 2"/>
          <p:cNvSpPr/>
          <p:nvPr/>
        </p:nvSpPr>
        <p:spPr>
          <a:xfrm>
            <a:off x="4878360" y="165960"/>
            <a:ext cx="243540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800" b="0" strike="noStrike" spc="-1">
                <a:solidFill>
                  <a:srgbClr val="000000"/>
                </a:solidFill>
                <a:latin typeface="Arial"/>
                <a:ea typeface="DejaVu Sans"/>
              </a:rPr>
              <a:t>Bitonic Sort Algorithm</a:t>
            </a:r>
            <a:endParaRPr lang="en-GB"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aixaDeTexto 1"/>
          <p:cNvSpPr/>
          <p:nvPr/>
        </p:nvSpPr>
        <p:spPr>
          <a:xfrm>
            <a:off x="871920" y="914760"/>
            <a:ext cx="10783080" cy="286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spcAft>
                <a:spcPts val="601"/>
              </a:spcAft>
              <a:buClr>
                <a:srgbClr val="000000"/>
              </a:buClr>
              <a:buFont typeface="StarSymbol"/>
              <a:buChar char="-"/>
            </a:pPr>
            <a:r>
              <a:rPr lang="pt-PT" sz="1400" b="0" strike="noStrike" spc="-1">
                <a:solidFill>
                  <a:srgbClr val="000000"/>
                </a:solidFill>
                <a:latin typeface="Arial"/>
                <a:ea typeface="DejaVu Sans"/>
              </a:rPr>
              <a:t>For a N x N matrix, the number of the initial sub-list would be </a:t>
            </a:r>
            <a:endParaRPr lang="en-GB" sz="1400" b="0" strike="noStrike" spc="-1">
              <a:latin typeface="Arial"/>
            </a:endParaRPr>
          </a:p>
          <a:p>
            <a:pPr marL="285840" indent="-285840">
              <a:lnSpc>
                <a:spcPct val="100000"/>
              </a:lnSpc>
              <a:spcAft>
                <a:spcPts val="601"/>
              </a:spcAft>
              <a:buClr>
                <a:srgbClr val="000000"/>
              </a:buClr>
              <a:buFont typeface="StarSymbol"/>
              <a:buChar char="-"/>
            </a:pPr>
            <a:r>
              <a:rPr lang="pt-PT" sz="1400" b="0" strike="noStrike" spc="-1">
                <a:solidFill>
                  <a:srgbClr val="000000"/>
                </a:solidFill>
                <a:latin typeface="Arial"/>
                <a:ea typeface="Calibri"/>
              </a:rPr>
              <a:t>Each (sub)list sorting is comprised of 3 stages</a:t>
            </a:r>
            <a:endParaRPr lang="en-GB" sz="1400" b="0" strike="noStrike" spc="-1">
              <a:latin typeface="Arial"/>
            </a:endParaRPr>
          </a:p>
          <a:p>
            <a:pPr marL="285840" indent="-285840">
              <a:lnSpc>
                <a:spcPct val="100000"/>
              </a:lnSpc>
              <a:spcAft>
                <a:spcPts val="601"/>
              </a:spcAft>
              <a:buClr>
                <a:srgbClr val="000000"/>
              </a:buClr>
              <a:buFont typeface="StarSymbol"/>
              <a:buChar char="-"/>
            </a:pPr>
            <a:r>
              <a:rPr lang="pt-PT" sz="1400" b="0" strike="noStrike" spc="-1">
                <a:solidFill>
                  <a:srgbClr val="000000"/>
                </a:solidFill>
                <a:latin typeface="Arial"/>
                <a:ea typeface="Calibri"/>
              </a:rPr>
              <a:t>Being the number of elements to be ordered “m”, the number of independent threads for Stage 1 would be m/2, having only one pass.</a:t>
            </a:r>
            <a:endParaRPr lang="en-GB" sz="1400" b="0" strike="noStrike" spc="-1">
              <a:latin typeface="Arial"/>
            </a:endParaRPr>
          </a:p>
          <a:p>
            <a:pPr marL="285840" indent="-285840">
              <a:lnSpc>
                <a:spcPct val="100000"/>
              </a:lnSpc>
              <a:spcAft>
                <a:spcPts val="601"/>
              </a:spcAft>
              <a:buClr>
                <a:srgbClr val="000000"/>
              </a:buClr>
              <a:buFont typeface="StarSymbol"/>
              <a:buChar char="-"/>
            </a:pPr>
            <a:r>
              <a:rPr lang="pt-PT" sz="1400" b="0" strike="noStrike" spc="-1">
                <a:solidFill>
                  <a:srgbClr val="000000"/>
                </a:solidFill>
                <a:latin typeface="Arial"/>
                <a:ea typeface="Calibri"/>
              </a:rPr>
              <a:t>For Stage 2, the number of independent threads would also be m/2, but this fase needs 2 passes.</a:t>
            </a:r>
            <a:endParaRPr lang="en-GB" sz="1400" b="0" strike="noStrike" spc="-1">
              <a:latin typeface="Arial"/>
            </a:endParaRPr>
          </a:p>
          <a:p>
            <a:pPr marL="285840" indent="-285840">
              <a:lnSpc>
                <a:spcPct val="100000"/>
              </a:lnSpc>
              <a:spcAft>
                <a:spcPts val="601"/>
              </a:spcAft>
              <a:buClr>
                <a:srgbClr val="000000"/>
              </a:buClr>
              <a:buFont typeface="StarSymbol"/>
              <a:buChar char="-"/>
            </a:pPr>
            <a:r>
              <a:rPr lang="pt-PT" sz="1400" b="0" strike="noStrike" spc="-1">
                <a:solidFill>
                  <a:srgbClr val="000000"/>
                </a:solidFill>
                <a:latin typeface="Arial"/>
                <a:ea typeface="Calibri"/>
              </a:rPr>
              <a:t>For Stage 3, the number of independent threads would once more be m/2, with 3 passes nedded.</a:t>
            </a:r>
            <a:endParaRPr lang="en-GB" sz="1400" b="0" strike="noStrike" spc="-1">
              <a:latin typeface="Arial"/>
            </a:endParaRPr>
          </a:p>
          <a:p>
            <a:pPr marL="285840" indent="-285840">
              <a:lnSpc>
                <a:spcPct val="100000"/>
              </a:lnSpc>
              <a:spcAft>
                <a:spcPts val="601"/>
              </a:spcAft>
              <a:buClr>
                <a:srgbClr val="000000"/>
              </a:buClr>
              <a:buFont typeface="StarSymbol"/>
              <a:buChar char="-"/>
            </a:pPr>
            <a:r>
              <a:rPr lang="pt-PT" sz="1400" b="0" strike="noStrike" spc="-1">
                <a:solidFill>
                  <a:srgbClr val="000000"/>
                </a:solidFill>
                <a:latin typeface="Arial"/>
                <a:ea typeface="Calibri"/>
              </a:rPr>
              <a:t>Total space complexity = O(</a:t>
            </a:r>
            <a:r>
              <a:rPr lang="pt-PT" sz="1400" b="0" strike="noStrike" spc="-1">
                <a:solidFill>
                  <a:srgbClr val="000000"/>
                </a:solidFill>
                <a:latin typeface="Arial"/>
                <a:ea typeface="DejaVu Sans"/>
              </a:rPr>
              <a:t>n.log</a:t>
            </a:r>
            <a:r>
              <a:rPr lang="pt-PT" sz="1400" b="0" strike="noStrike" spc="-1" baseline="30000">
                <a:solidFill>
                  <a:srgbClr val="000000"/>
                </a:solidFill>
                <a:latin typeface="Arial"/>
                <a:ea typeface="DejaVu Sans"/>
              </a:rPr>
              <a:t>2</a:t>
            </a:r>
            <a:r>
              <a:rPr lang="pt-PT" sz="1400" b="0" strike="noStrike" spc="-1">
                <a:solidFill>
                  <a:srgbClr val="000000"/>
                </a:solidFill>
                <a:latin typeface="Arial"/>
                <a:ea typeface="DejaVu Sans"/>
              </a:rPr>
              <a:t>n</a:t>
            </a:r>
            <a:r>
              <a:rPr lang="pt-PT" sz="1400" b="0" strike="noStrike" spc="-1">
                <a:solidFill>
                  <a:srgbClr val="000000"/>
                </a:solidFill>
                <a:latin typeface="Arial"/>
                <a:ea typeface="Calibri"/>
              </a:rPr>
              <a:t>). For n=1024x1024 </a:t>
            </a:r>
            <a:r>
              <a:rPr lang="pt-PT" sz="1400" b="0" strike="noStrike" spc="-1">
                <a:solidFill>
                  <a:srgbClr val="000000"/>
                </a:solidFill>
                <a:latin typeface="Wingdings"/>
                <a:ea typeface="Calibri"/>
              </a:rPr>
              <a:t></a:t>
            </a:r>
            <a:r>
              <a:rPr lang="pt-PT" sz="1400" b="0" strike="noStrike" spc="-1">
                <a:solidFill>
                  <a:srgbClr val="000000"/>
                </a:solidFill>
                <a:latin typeface="Arial"/>
                <a:ea typeface="Calibri"/>
              </a:rPr>
              <a:t> 1024</a:t>
            </a:r>
            <a:r>
              <a:rPr lang="pt-PT" sz="1400" b="0" strike="noStrike" spc="-1" baseline="30000">
                <a:solidFill>
                  <a:srgbClr val="000000"/>
                </a:solidFill>
                <a:latin typeface="Arial"/>
                <a:ea typeface="DejaVu Sans"/>
              </a:rPr>
              <a:t>2</a:t>
            </a:r>
            <a:r>
              <a:rPr lang="pt-PT" sz="1400" b="0" strike="noStrike" spc="-1">
                <a:solidFill>
                  <a:srgbClr val="000000"/>
                </a:solidFill>
                <a:latin typeface="Arial"/>
                <a:ea typeface="Calibri"/>
              </a:rPr>
              <a:t>x(</a:t>
            </a:r>
            <a:r>
              <a:rPr lang="pt-PT" sz="1400" b="0" strike="noStrike" spc="-1">
                <a:solidFill>
                  <a:srgbClr val="000000"/>
                </a:solidFill>
                <a:latin typeface="Arial"/>
                <a:ea typeface="DejaVu Sans"/>
              </a:rPr>
              <a:t>log</a:t>
            </a:r>
            <a:r>
              <a:rPr lang="pt-PT" sz="1400" b="0" strike="noStrike" spc="-1">
                <a:solidFill>
                  <a:srgbClr val="000000"/>
                </a:solidFill>
                <a:latin typeface="Arial"/>
                <a:ea typeface="Calibri"/>
              </a:rPr>
              <a:t>1024</a:t>
            </a:r>
            <a:r>
              <a:rPr lang="pt-PT" sz="1400" b="0" strike="noStrike" spc="-1" baseline="30000">
                <a:solidFill>
                  <a:srgbClr val="000000"/>
                </a:solidFill>
                <a:latin typeface="Arial"/>
                <a:ea typeface="DejaVu Sans"/>
              </a:rPr>
              <a:t>2</a:t>
            </a:r>
            <a:r>
              <a:rPr lang="pt-PT" sz="1400" b="0" strike="noStrike" spc="-1">
                <a:solidFill>
                  <a:srgbClr val="000000"/>
                </a:solidFill>
                <a:latin typeface="Arial"/>
                <a:ea typeface="Calibri"/>
              </a:rPr>
              <a:t>)</a:t>
            </a:r>
            <a:r>
              <a:rPr lang="pt-PT" sz="1400" b="0" strike="noStrike" spc="-1" baseline="30000">
                <a:solidFill>
                  <a:srgbClr val="000000"/>
                </a:solidFill>
                <a:latin typeface="Arial"/>
                <a:ea typeface="DejaVu Sans"/>
              </a:rPr>
              <a:t> 2</a:t>
            </a:r>
            <a:r>
              <a:rPr lang="pt-PT" sz="1400" b="0" strike="noStrike" spc="-1">
                <a:solidFill>
                  <a:srgbClr val="000000"/>
                </a:solidFill>
                <a:latin typeface="Arial"/>
                <a:ea typeface="Calibri"/>
              </a:rPr>
              <a:t> </a:t>
            </a:r>
            <a:r>
              <a:rPr lang="pt-PT" sz="1400" b="0" strike="noStrike" spc="-1">
                <a:solidFill>
                  <a:srgbClr val="000000"/>
                </a:solidFill>
                <a:latin typeface="Wingdings"/>
                <a:ea typeface="Calibri"/>
              </a:rPr>
              <a:t></a:t>
            </a:r>
            <a:r>
              <a:rPr lang="pt-PT" sz="1400" b="0" strike="noStrike" spc="-1">
                <a:solidFill>
                  <a:srgbClr val="000000"/>
                </a:solidFill>
                <a:latin typeface="Arial"/>
                <a:ea typeface="Calibri"/>
              </a:rPr>
              <a:t> 1024</a:t>
            </a:r>
            <a:r>
              <a:rPr lang="pt-PT" sz="1400" b="0" strike="noStrike" spc="-1" baseline="30000">
                <a:solidFill>
                  <a:srgbClr val="000000"/>
                </a:solidFill>
                <a:latin typeface="Arial"/>
                <a:ea typeface="DejaVu Sans"/>
              </a:rPr>
              <a:t>2</a:t>
            </a:r>
            <a:r>
              <a:rPr lang="pt-PT" sz="1400" b="0" strike="noStrike" spc="-1">
                <a:solidFill>
                  <a:srgbClr val="000000"/>
                </a:solidFill>
                <a:latin typeface="Arial"/>
                <a:ea typeface="Calibri"/>
              </a:rPr>
              <a:t>x(2</a:t>
            </a:r>
            <a:r>
              <a:rPr lang="pt-PT" sz="1400" b="0" strike="noStrike" spc="-1">
                <a:solidFill>
                  <a:srgbClr val="000000"/>
                </a:solidFill>
                <a:latin typeface="Arial"/>
                <a:ea typeface="DejaVu Sans"/>
              </a:rPr>
              <a:t>log</a:t>
            </a:r>
            <a:r>
              <a:rPr lang="pt-PT" sz="1400" b="0" strike="noStrike" spc="-1">
                <a:solidFill>
                  <a:srgbClr val="000000"/>
                </a:solidFill>
                <a:latin typeface="Arial"/>
                <a:ea typeface="Calibri"/>
              </a:rPr>
              <a:t>1024)</a:t>
            </a:r>
            <a:r>
              <a:rPr lang="pt-PT" sz="1400" b="0" strike="noStrike" spc="-1" baseline="30000">
                <a:solidFill>
                  <a:srgbClr val="000000"/>
                </a:solidFill>
                <a:latin typeface="Arial"/>
                <a:ea typeface="DejaVu Sans"/>
              </a:rPr>
              <a:t> 2</a:t>
            </a:r>
            <a:r>
              <a:rPr lang="pt-PT" sz="1400" b="0" strike="noStrike" spc="-1">
                <a:solidFill>
                  <a:srgbClr val="000000"/>
                </a:solidFill>
                <a:latin typeface="Arial"/>
                <a:ea typeface="Calibri"/>
              </a:rPr>
              <a:t> = 38,008x10</a:t>
            </a:r>
            <a:r>
              <a:rPr lang="pt-PT" sz="1400" b="0" strike="noStrike" spc="-1" baseline="30000">
                <a:solidFill>
                  <a:srgbClr val="000000"/>
                </a:solidFill>
                <a:latin typeface="Arial"/>
                <a:ea typeface="Calibri"/>
              </a:rPr>
              <a:t>6 </a:t>
            </a:r>
            <a:r>
              <a:rPr lang="pt-PT" sz="1400" b="0" strike="noStrike" spc="-1">
                <a:solidFill>
                  <a:srgbClr val="000000"/>
                </a:solidFill>
                <a:latin typeface="Arial"/>
                <a:ea typeface="DejaVu Sans"/>
              </a:rPr>
              <a:t>comparisons.</a:t>
            </a:r>
            <a:endParaRPr lang="en-GB" sz="1400" b="0" strike="noStrike" spc="-1">
              <a:latin typeface="Arial"/>
            </a:endParaRPr>
          </a:p>
          <a:p>
            <a:pPr marL="285840" indent="-285840">
              <a:lnSpc>
                <a:spcPct val="100000"/>
              </a:lnSpc>
              <a:spcAft>
                <a:spcPts val="601"/>
              </a:spcAft>
              <a:buClr>
                <a:srgbClr val="000000"/>
              </a:buClr>
              <a:buFont typeface="StarSymbol"/>
              <a:buChar char="-"/>
            </a:pPr>
            <a:r>
              <a:rPr lang="pt-PT" sz="1400" b="0" strike="noStrike" spc="-1">
                <a:solidFill>
                  <a:srgbClr val="000000"/>
                </a:solidFill>
                <a:latin typeface="Arial"/>
                <a:ea typeface="DejaVu Sans"/>
              </a:rPr>
              <a:t>Total time complexity is O(log</a:t>
            </a:r>
            <a:r>
              <a:rPr lang="pt-PT" sz="1400" b="0" strike="noStrike" spc="-1" baseline="30000">
                <a:solidFill>
                  <a:srgbClr val="000000"/>
                </a:solidFill>
                <a:latin typeface="Arial"/>
                <a:ea typeface="DejaVu Sans"/>
              </a:rPr>
              <a:t>2</a:t>
            </a:r>
            <a:r>
              <a:rPr lang="pt-PT" sz="1400" b="0" strike="noStrike" spc="-1">
                <a:solidFill>
                  <a:srgbClr val="000000"/>
                </a:solidFill>
                <a:latin typeface="Arial"/>
                <a:ea typeface="DejaVu Sans"/>
              </a:rPr>
              <a:t>n). For </a:t>
            </a:r>
            <a:r>
              <a:rPr lang="pt-PT" sz="1400" b="0" strike="noStrike" spc="-1">
                <a:solidFill>
                  <a:srgbClr val="000000"/>
                </a:solidFill>
                <a:latin typeface="Arial"/>
                <a:ea typeface="Calibri"/>
              </a:rPr>
              <a:t>n=1024</a:t>
            </a:r>
            <a:r>
              <a:rPr lang="pt-PT" sz="1400" b="0" strike="noStrike" spc="-1" baseline="30000">
                <a:solidFill>
                  <a:srgbClr val="000000"/>
                </a:solidFill>
                <a:latin typeface="Arial"/>
                <a:ea typeface="DejaVu Sans"/>
              </a:rPr>
              <a:t>2</a:t>
            </a:r>
            <a:r>
              <a:rPr lang="pt-PT" sz="1400" b="0" strike="noStrike" spc="-1">
                <a:solidFill>
                  <a:srgbClr val="000000"/>
                </a:solidFill>
                <a:latin typeface="Arial"/>
                <a:ea typeface="Calibri"/>
              </a:rPr>
              <a:t> </a:t>
            </a:r>
            <a:r>
              <a:rPr lang="pt-PT" sz="1400" b="0" strike="noStrike" spc="-1">
                <a:solidFill>
                  <a:srgbClr val="000000"/>
                </a:solidFill>
                <a:latin typeface="Wingdings"/>
                <a:ea typeface="Calibri"/>
              </a:rPr>
              <a:t></a:t>
            </a:r>
            <a:r>
              <a:rPr lang="pt-PT" sz="1400" b="0" strike="noStrike" spc="-1">
                <a:solidFill>
                  <a:srgbClr val="000000"/>
                </a:solidFill>
                <a:latin typeface="Arial"/>
                <a:ea typeface="Calibri"/>
              </a:rPr>
              <a:t> </a:t>
            </a:r>
            <a:r>
              <a:rPr lang="pt-PT" sz="1400" b="0" strike="noStrike" spc="-1">
                <a:solidFill>
                  <a:srgbClr val="000000"/>
                </a:solidFill>
                <a:latin typeface="Arial"/>
                <a:ea typeface="DejaVu Sans"/>
              </a:rPr>
              <a:t>(log</a:t>
            </a:r>
            <a:r>
              <a:rPr lang="pt-PT" sz="1400" b="0" strike="noStrike" spc="-1">
                <a:solidFill>
                  <a:srgbClr val="000000"/>
                </a:solidFill>
                <a:latin typeface="Arial"/>
                <a:ea typeface="Calibri"/>
              </a:rPr>
              <a:t>1024</a:t>
            </a:r>
            <a:r>
              <a:rPr lang="pt-PT" sz="1400" b="0" strike="noStrike" spc="-1" baseline="30000">
                <a:solidFill>
                  <a:srgbClr val="000000"/>
                </a:solidFill>
                <a:latin typeface="Arial"/>
                <a:ea typeface="DejaVu Sans"/>
              </a:rPr>
              <a:t>2</a:t>
            </a:r>
            <a:r>
              <a:rPr lang="pt-PT" sz="1400" b="0" strike="noStrike" spc="-1">
                <a:solidFill>
                  <a:srgbClr val="000000"/>
                </a:solidFill>
                <a:latin typeface="Arial"/>
                <a:ea typeface="DejaVu Sans"/>
              </a:rPr>
              <a:t>)</a:t>
            </a:r>
            <a:r>
              <a:rPr lang="pt-PT" sz="1400" b="0" strike="noStrike" spc="-1" baseline="30000">
                <a:solidFill>
                  <a:srgbClr val="000000"/>
                </a:solidFill>
                <a:latin typeface="Arial"/>
                <a:ea typeface="DejaVu Sans"/>
              </a:rPr>
              <a:t>2</a:t>
            </a:r>
            <a:r>
              <a:rPr lang="pt-PT" sz="1400" b="0" strike="noStrike" spc="-1">
                <a:solidFill>
                  <a:srgbClr val="000000"/>
                </a:solidFill>
                <a:latin typeface="Arial"/>
                <a:ea typeface="DejaVu Sans"/>
              </a:rPr>
              <a:t> = (2log1024)</a:t>
            </a:r>
            <a:r>
              <a:rPr lang="pt-PT" sz="1400" b="0" strike="noStrike" spc="-1" baseline="30000">
                <a:solidFill>
                  <a:srgbClr val="000000"/>
                </a:solidFill>
                <a:latin typeface="Arial"/>
                <a:ea typeface="DejaVu Sans"/>
              </a:rPr>
              <a:t>2</a:t>
            </a:r>
            <a:r>
              <a:rPr lang="pt-PT" sz="1400" b="0" strike="noStrike" spc="-1" baseline="-25000">
                <a:solidFill>
                  <a:srgbClr val="000000"/>
                </a:solidFill>
                <a:latin typeface="Arial"/>
                <a:ea typeface="DejaVu Sans"/>
              </a:rPr>
              <a:t> </a:t>
            </a:r>
            <a:r>
              <a:rPr lang="pt-PT" sz="1400" b="0" strike="noStrike" spc="-1">
                <a:solidFill>
                  <a:srgbClr val="000000"/>
                </a:solidFill>
                <a:latin typeface="Arial"/>
                <a:ea typeface="DejaVu Sans"/>
              </a:rPr>
              <a:t>= 3,625x10</a:t>
            </a:r>
            <a:r>
              <a:rPr lang="pt-PT" sz="1400" b="0" strike="noStrike" spc="-1" baseline="30000">
                <a:solidFill>
                  <a:srgbClr val="000000"/>
                </a:solidFill>
                <a:latin typeface="Arial"/>
                <a:ea typeface="DejaVu Sans"/>
              </a:rPr>
              <a:t>1</a:t>
            </a:r>
            <a:endParaRPr lang="en-GB" sz="1400" b="0" strike="noStrike" spc="-1">
              <a:latin typeface="Arial"/>
            </a:endParaRPr>
          </a:p>
          <a:p>
            <a:pPr marL="285840" indent="-285840">
              <a:lnSpc>
                <a:spcPct val="100000"/>
              </a:lnSpc>
              <a:spcAft>
                <a:spcPts val="601"/>
              </a:spcAft>
              <a:buClr>
                <a:srgbClr val="000000"/>
              </a:buClr>
              <a:buFont typeface="StarSymbol"/>
              <a:buChar char="-"/>
            </a:pPr>
            <a:r>
              <a:rPr lang="pt-PT" sz="1400" b="0" strike="noStrike" spc="-1">
                <a:solidFill>
                  <a:srgbClr val="000000"/>
                </a:solidFill>
                <a:latin typeface="Arial"/>
                <a:ea typeface="DejaVu Sans"/>
              </a:rPr>
              <a:t>The time complexity of the buble sort is for the worst case is O(n²), runed in sequencial, wich is worst than the basic bitonic sort.</a:t>
            </a:r>
            <a:endParaRPr lang="en-GB" sz="1400" b="0" strike="noStrike" spc="-1">
              <a:latin typeface="Arial"/>
            </a:endParaRPr>
          </a:p>
          <a:p>
            <a:pPr>
              <a:lnSpc>
                <a:spcPct val="100000"/>
              </a:lnSpc>
            </a:pPr>
            <a:r>
              <a:rPr lang="pt-PT" sz="1400" b="0" strike="noStrike" spc="-1">
                <a:solidFill>
                  <a:srgbClr val="000000"/>
                </a:solidFill>
                <a:latin typeface="Arial"/>
                <a:ea typeface="DejaVu Sans"/>
              </a:rPr>
              <a:t> </a:t>
            </a:r>
            <a:endParaRPr lang="en-GB" sz="1400" b="0" strike="noStrike" spc="-1">
              <a:latin typeface="Arial"/>
            </a:endParaRPr>
          </a:p>
        </p:txBody>
      </p:sp>
      <p:sp>
        <p:nvSpPr>
          <p:cNvPr id="180" name="CaixaDeTexto 3"/>
          <p:cNvSpPr/>
          <p:nvPr/>
        </p:nvSpPr>
        <p:spPr>
          <a:xfrm>
            <a:off x="2134440" y="4036866"/>
            <a:ext cx="9520560" cy="1369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n-US" sz="1400" b="0" strike="noStrike" spc="-1" dirty="0">
                <a:solidFill>
                  <a:srgbClr val="000000"/>
                </a:solidFill>
                <a:latin typeface="Arial"/>
                <a:ea typeface="DejaVu Sans"/>
              </a:rPr>
              <a:t>Current graphics processors do not support scatter operations i.e., the fragment processor cannot write to arbitrary memory locations. This restriction avoids a write-after-a-read hazard between multiple fragment processors accessing the same memory location. Therefore, most sorting algorithms such as Quicksort cannot be efﬁciently implemented on GPUs. On the other hand, sorting network algorithms are a class of algorithms that map well to the GPUs.</a:t>
            </a:r>
            <a:endParaRPr lang="en-GB" sz="1400" b="0" strike="noStrike" spc="-1" dirty="0">
              <a:latin typeface="Arial"/>
            </a:endParaRPr>
          </a:p>
          <a:p>
            <a:pPr algn="just">
              <a:lnSpc>
                <a:spcPct val="100000"/>
              </a:lnSpc>
            </a:pPr>
            <a:r>
              <a:rPr lang="pt-PT" sz="1400" b="0" strike="noStrike" spc="-1" dirty="0">
                <a:solidFill>
                  <a:srgbClr val="000000"/>
                </a:solidFill>
                <a:latin typeface="Arial"/>
                <a:ea typeface="DejaVu Sans"/>
              </a:rPr>
              <a:t>https://www.researchgate.net/publication/228359315_A_cache-efficient_sorting_algorithm_for_database_and_data_mining_computations_using_graphics_processors</a:t>
            </a:r>
            <a:endParaRPr lang="en-GB" sz="14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 name="Agrupar 128"/>
          <p:cNvGrpSpPr/>
          <p:nvPr/>
        </p:nvGrpSpPr>
        <p:grpSpPr>
          <a:xfrm>
            <a:off x="8055360" y="6478920"/>
            <a:ext cx="4002480" cy="440640"/>
            <a:chOff x="8055360" y="6478920"/>
            <a:chExt cx="4002480" cy="440640"/>
          </a:xfrm>
        </p:grpSpPr>
        <p:sp>
          <p:nvSpPr>
            <p:cNvPr id="182" name="CaixaDeTexto 129"/>
            <p:cNvSpPr/>
            <p:nvPr/>
          </p:nvSpPr>
          <p:spPr>
            <a:xfrm>
              <a:off x="8055360" y="6533640"/>
              <a:ext cx="3599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spc="-1">
                <a:latin typeface="Arial"/>
              </a:endParaRPr>
            </a:p>
          </p:txBody>
        </p:sp>
        <p:sp>
          <p:nvSpPr>
            <p:cNvPr id="183" name="CaixaDeTexto 130"/>
            <p:cNvSpPr/>
            <p:nvPr/>
          </p:nvSpPr>
          <p:spPr>
            <a:xfrm>
              <a:off x="11522880" y="6478920"/>
              <a:ext cx="534960" cy="31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fld id="{5A078DED-8044-4D3A-A6B5-23BDBD2B7392}" type="slidenum">
                <a:rPr lang="en-GB" sz="1100" b="0" strike="noStrike" spc="-1">
                  <a:solidFill>
                    <a:srgbClr val="000000"/>
                  </a:solidFill>
                  <a:latin typeface="Arial"/>
                  <a:ea typeface="DejaVu Sans"/>
                </a:rPr>
                <a:t>8</a:t>
              </a:fld>
              <a:r>
                <a:rPr lang="en-GB" sz="1100" b="0" strike="noStrike" spc="-1">
                  <a:solidFill>
                    <a:srgbClr val="000000"/>
                  </a:solidFill>
                  <a:latin typeface="Arial"/>
                  <a:ea typeface="DejaVu Sans"/>
                </a:rPr>
                <a:t>-</a:t>
              </a:r>
              <a:fld id="{298BC7DC-93CA-4B55-A734-F594838D8969}" type="slidecount">
                <a:rPr lang="en-GB" sz="1100" b="0" strike="noStrike" spc="-1">
                  <a:solidFill>
                    <a:srgbClr val="000000"/>
                  </a:solidFill>
                  <a:latin typeface="Arial"/>
                  <a:ea typeface="DejaVu Sans"/>
                </a:rPr>
                <a:t>8</a:t>
              </a:fld>
              <a:endParaRPr lang="en-GB" sz="1100" b="0" strike="noStrike" spc="-1">
                <a:latin typeface="Arial"/>
              </a:endParaRPr>
            </a:p>
          </p:txBody>
        </p:sp>
      </p:grpSp>
      <p:graphicFrame>
        <p:nvGraphicFramePr>
          <p:cNvPr id="184" name="Tabela 2"/>
          <p:cNvGraphicFramePr/>
          <p:nvPr/>
        </p:nvGraphicFramePr>
        <p:xfrm>
          <a:off x="2042640" y="313200"/>
          <a:ext cx="2592000" cy="8232480"/>
        </p:xfrm>
        <a:graphic>
          <a:graphicData uri="http://schemas.openxmlformats.org/drawingml/2006/table">
            <a:tbl>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324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tblGrid>
              <a:tr h="288000">
                <a:tc>
                  <a:txBody>
                    <a:bodyPr/>
                    <a:lstStyle/>
                    <a:p>
                      <a:pPr algn="ctr">
                        <a:lnSpc>
                          <a:spcPct val="100000"/>
                        </a:lnSpc>
                      </a:pPr>
                      <a:r>
                        <a:rPr lang="pt-PT" sz="1000" b="0" strike="noStrike" spc="-1">
                          <a:solidFill>
                            <a:srgbClr val="000000"/>
                          </a:solidFill>
                          <a:latin typeface="Arial Narrow"/>
                          <a:ea typeface="DejaVu Sans"/>
                        </a:rPr>
                        <a:t>d[i]</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d[i+1]</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d[i+2]</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d[i+3]</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d[i+n]</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720000">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88000">
                <a:tc>
                  <a:txBody>
                    <a:bodyPr/>
                    <a:lstStyle/>
                    <a:p>
                      <a:pPr algn="ctr">
                        <a:lnSpc>
                          <a:spcPct val="100000"/>
                        </a:lnSpc>
                      </a:pPr>
                      <a:r>
                        <a:rPr lang="pt-PT" sz="1000" b="0" strike="noStrike" spc="-1">
                          <a:solidFill>
                            <a:srgbClr val="000000"/>
                          </a:solidFill>
                          <a:latin typeface="Arial Narrow"/>
                          <a:ea typeface="DejaVu Sans"/>
                        </a:rPr>
                        <a:t>d[i]</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d[i+1]</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d[i+2]</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d[i+3]</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d[i+n]</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756000">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288000">
                <a:tc>
                  <a:txBody>
                    <a:bodyPr/>
                    <a:lstStyle/>
                    <a:p>
                      <a:pPr algn="ctr">
                        <a:lnSpc>
                          <a:spcPct val="100000"/>
                        </a:lnSpc>
                      </a:pPr>
                      <a:r>
                        <a:rPr lang="pt-PT" sz="1000" b="0" strike="noStrike" spc="-1">
                          <a:solidFill>
                            <a:srgbClr val="000000"/>
                          </a:solidFill>
                          <a:latin typeface="Arial Narrow"/>
                          <a:ea typeface="DejaVu Sans"/>
                        </a:rPr>
                        <a:t>d[i]</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d[i+1]</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d[i+2]</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d[i+3]</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d[i+n]</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684000">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288000">
                <a:tc>
                  <a:txBody>
                    <a:bodyPr/>
                    <a:lstStyle/>
                    <a:p>
                      <a:pPr algn="ctr">
                        <a:lnSpc>
                          <a:spcPct val="100000"/>
                        </a:lnSpc>
                      </a:pPr>
                      <a:r>
                        <a:rPr lang="pt-PT" sz="1000" b="0" strike="noStrike" spc="-1">
                          <a:solidFill>
                            <a:srgbClr val="000000"/>
                          </a:solidFill>
                          <a:latin typeface="Arial Narrow"/>
                          <a:ea typeface="DejaVu Sans"/>
                        </a:rPr>
                        <a:t>d[i]</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d[i+1]</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d[i+2]</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d[i+3]</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d[i+n]</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828000">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r h="288000">
                <a:tc>
                  <a:txBody>
                    <a:bodyPr/>
                    <a:lstStyle/>
                    <a:p>
                      <a:pPr algn="ctr">
                        <a:lnSpc>
                          <a:spcPct val="100000"/>
                        </a:lnSpc>
                      </a:pPr>
                      <a:r>
                        <a:rPr lang="pt-PT" sz="1000" b="0" strike="noStrike" spc="-1">
                          <a:solidFill>
                            <a:srgbClr val="000000"/>
                          </a:solidFill>
                          <a:latin typeface="Arial Narrow"/>
                          <a:ea typeface="DejaVu Sans"/>
                        </a:rPr>
                        <a:t>d[i]</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d[i+1]</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d[i+2]</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d[i+3]</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d[i+n]</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8"/>
                  </a:ext>
                </a:extLst>
              </a:tr>
              <a:tr h="756000">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extLst>
                  <a:ext uri="{0D108BD9-81ED-4DB2-BD59-A6C34878D82A}">
                    <a16:rowId xmlns:a16="http://schemas.microsoft.com/office/drawing/2014/main" val="10009"/>
                  </a:ext>
                </a:extLst>
              </a:tr>
              <a:tr h="288000">
                <a:tc>
                  <a:txBody>
                    <a:bodyPr/>
                    <a:lstStyle/>
                    <a:p>
                      <a:pPr algn="ctr">
                        <a:lnSpc>
                          <a:spcPct val="100000"/>
                        </a:lnSpc>
                      </a:pPr>
                      <a:r>
                        <a:rPr lang="pt-PT" sz="1000" b="0" strike="noStrike" spc="-1">
                          <a:solidFill>
                            <a:srgbClr val="000000"/>
                          </a:solidFill>
                          <a:latin typeface="Arial Narrow"/>
                          <a:ea typeface="DejaVu Sans"/>
                        </a:rPr>
                        <a:t>d[i]</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d[i+1]</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d[i+2]</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d[i+3]</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d[i+n]</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10"/>
                  </a:ext>
                </a:extLst>
              </a:tr>
              <a:tr h="648000">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tc>
                  <a:txBody>
                    <a:bodyPr/>
                    <a:lstStyle/>
                    <a:p>
                      <a:endParaRPr lang="pt-PT"/>
                    </a:p>
                  </a:txBody>
                  <a:tcPr anchor="ctr">
                    <a:lnL w="12240">
                      <a:solidFill>
                        <a:srgbClr val="FFFFFF"/>
                      </a:solidFill>
                    </a:lnL>
                    <a:lnR w="12240">
                      <a:solidFill>
                        <a:srgbClr val="FFFFFF"/>
                      </a:solidFill>
                    </a:lnR>
                    <a:lnT w="12240">
                      <a:solidFill>
                        <a:srgbClr val="000000"/>
                      </a:solidFill>
                    </a:lnT>
                    <a:lnB w="12240">
                      <a:solidFill>
                        <a:srgbClr val="000000"/>
                      </a:solidFill>
                    </a:lnB>
                    <a:noFill/>
                  </a:tcPr>
                </a:tc>
                <a:extLst>
                  <a:ext uri="{0D108BD9-81ED-4DB2-BD59-A6C34878D82A}">
                    <a16:rowId xmlns:a16="http://schemas.microsoft.com/office/drawing/2014/main" val="10011"/>
                  </a:ext>
                </a:extLst>
              </a:tr>
              <a:tr h="288000">
                <a:tc>
                  <a:txBody>
                    <a:bodyPr/>
                    <a:lstStyle/>
                    <a:p>
                      <a:pPr algn="ctr">
                        <a:lnSpc>
                          <a:spcPct val="100000"/>
                        </a:lnSpc>
                      </a:pPr>
                      <a:r>
                        <a:rPr lang="pt-PT" sz="1000" b="0" strike="noStrike" spc="-1">
                          <a:solidFill>
                            <a:srgbClr val="000000"/>
                          </a:solidFill>
                          <a:latin typeface="Arial Narrow"/>
                          <a:ea typeface="DejaVu Sans"/>
                        </a:rPr>
                        <a:t>d[i]</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d[i+1]</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d[i+2]</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d[i+3]</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000" b="0" strike="noStrike" spc="-1">
                          <a:solidFill>
                            <a:srgbClr val="000000"/>
                          </a:solidFill>
                          <a:latin typeface="Arial Narrow"/>
                          <a:ea typeface="DejaVu Sans"/>
                        </a:rPr>
                        <a:t>d[i+n]</a:t>
                      </a:r>
                      <a:endParaRPr lang="en-GB" sz="1000" b="0" strike="noStrike" spc="-1">
                        <a:latin typeface="Arial"/>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12"/>
                  </a:ext>
                </a:extLst>
              </a:tr>
            </a:tbl>
          </a:graphicData>
        </a:graphic>
      </p:graphicFrame>
      <p:grpSp>
        <p:nvGrpSpPr>
          <p:cNvPr id="185" name="Agrupar 132"/>
          <p:cNvGrpSpPr/>
          <p:nvPr/>
        </p:nvGrpSpPr>
        <p:grpSpPr>
          <a:xfrm>
            <a:off x="1211040" y="222120"/>
            <a:ext cx="3539160" cy="6151680"/>
            <a:chOff x="1211040" y="222120"/>
            <a:chExt cx="3539160" cy="6151680"/>
          </a:xfrm>
        </p:grpSpPr>
        <p:sp>
          <p:nvSpPr>
            <p:cNvPr id="186" name="Retângulo 133"/>
            <p:cNvSpPr/>
            <p:nvPr/>
          </p:nvSpPr>
          <p:spPr>
            <a:xfrm>
              <a:off x="1915920" y="3287880"/>
              <a:ext cx="2834280" cy="3085920"/>
            </a:xfrm>
            <a:prstGeom prst="rect">
              <a:avLst/>
            </a:prstGeom>
            <a:noFill/>
            <a:ln w="19080">
              <a:solidFill>
                <a:srgbClr val="ED7D31"/>
              </a:solidFill>
              <a:prstDash val="dash"/>
              <a:miter/>
            </a:ln>
          </p:spPr>
          <p:style>
            <a:lnRef idx="0">
              <a:scrgbClr r="0" g="0" b="0"/>
            </a:lnRef>
            <a:fillRef idx="0">
              <a:scrgbClr r="0" g="0" b="0"/>
            </a:fillRef>
            <a:effectRef idx="0">
              <a:scrgbClr r="0" g="0" b="0"/>
            </a:effectRef>
            <a:fontRef idx="minor"/>
          </p:style>
        </p:sp>
        <p:grpSp>
          <p:nvGrpSpPr>
            <p:cNvPr id="187" name="Agrupar 134"/>
            <p:cNvGrpSpPr/>
            <p:nvPr/>
          </p:nvGrpSpPr>
          <p:grpSpPr>
            <a:xfrm>
              <a:off x="1211040" y="222120"/>
              <a:ext cx="3539160" cy="4706280"/>
              <a:chOff x="1211040" y="222120"/>
              <a:chExt cx="3539160" cy="4706280"/>
            </a:xfrm>
          </p:grpSpPr>
          <p:sp>
            <p:nvSpPr>
              <p:cNvPr id="188" name="Retângulo 135"/>
              <p:cNvSpPr/>
              <p:nvPr/>
            </p:nvSpPr>
            <p:spPr>
              <a:xfrm>
                <a:off x="1915920" y="1248120"/>
                <a:ext cx="2834280" cy="1972800"/>
              </a:xfrm>
              <a:prstGeom prst="rect">
                <a:avLst/>
              </a:prstGeom>
              <a:noFill/>
              <a:ln w="19080">
                <a:solidFill>
                  <a:srgbClr val="ED7D31"/>
                </a:solidFill>
                <a:prstDash val="dash"/>
                <a:miter/>
              </a:ln>
            </p:spPr>
            <p:style>
              <a:lnRef idx="0">
                <a:scrgbClr r="0" g="0" b="0"/>
              </a:lnRef>
              <a:fillRef idx="0">
                <a:scrgbClr r="0" g="0" b="0"/>
              </a:fillRef>
              <a:effectRef idx="0">
                <a:scrgbClr r="0" g="0" b="0"/>
              </a:effectRef>
              <a:fontRef idx="minor"/>
            </p:style>
          </p:sp>
          <p:sp>
            <p:nvSpPr>
              <p:cNvPr id="189" name="Retângulo 136"/>
              <p:cNvSpPr/>
              <p:nvPr/>
            </p:nvSpPr>
            <p:spPr>
              <a:xfrm>
                <a:off x="1915920" y="222120"/>
                <a:ext cx="2834280" cy="958680"/>
              </a:xfrm>
              <a:prstGeom prst="rect">
                <a:avLst/>
              </a:prstGeom>
              <a:noFill/>
              <a:ln w="19080">
                <a:solidFill>
                  <a:srgbClr val="ED7D31"/>
                </a:solidFill>
                <a:prstDash val="dash"/>
                <a:miter/>
              </a:ln>
            </p:spPr>
            <p:style>
              <a:lnRef idx="0">
                <a:scrgbClr r="0" g="0" b="0"/>
              </a:lnRef>
              <a:fillRef idx="0">
                <a:scrgbClr r="0" g="0" b="0"/>
              </a:fillRef>
              <a:effectRef idx="0">
                <a:scrgbClr r="0" g="0" b="0"/>
              </a:effectRef>
              <a:fontRef idx="minor"/>
            </p:style>
          </p:sp>
          <p:sp>
            <p:nvSpPr>
              <p:cNvPr id="190" name="CaixaDeTexto 137"/>
              <p:cNvSpPr/>
              <p:nvPr/>
            </p:nvSpPr>
            <p:spPr>
              <a:xfrm>
                <a:off x="1217880" y="556560"/>
                <a:ext cx="627480" cy="2728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200" b="1" strike="noStrike" spc="-1">
                    <a:solidFill>
                      <a:schemeClr val="accent1"/>
                    </a:solidFill>
                    <a:latin typeface="Arial Narrow"/>
                    <a:ea typeface="DejaVu Sans"/>
                  </a:rPr>
                  <a:t>Stage 1</a:t>
                </a:r>
                <a:endParaRPr lang="en-GB" sz="1200" b="0" strike="noStrike" spc="-1">
                  <a:latin typeface="Arial"/>
                </a:endParaRPr>
              </a:p>
            </p:txBody>
          </p:sp>
          <p:sp>
            <p:nvSpPr>
              <p:cNvPr id="191" name="CaixaDeTexto 138"/>
              <p:cNvSpPr/>
              <p:nvPr/>
            </p:nvSpPr>
            <p:spPr>
              <a:xfrm>
                <a:off x="1217880" y="2059200"/>
                <a:ext cx="627480" cy="2728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200" b="1" strike="noStrike" spc="-1">
                    <a:solidFill>
                      <a:schemeClr val="accent1"/>
                    </a:solidFill>
                    <a:latin typeface="Arial Narrow"/>
                    <a:ea typeface="DejaVu Sans"/>
                  </a:rPr>
                  <a:t>Stage 2</a:t>
                </a:r>
                <a:endParaRPr lang="en-GB" sz="1200" b="0" strike="noStrike" spc="-1">
                  <a:latin typeface="Arial"/>
                </a:endParaRPr>
              </a:p>
            </p:txBody>
          </p:sp>
          <p:sp>
            <p:nvSpPr>
              <p:cNvPr id="192" name="CaixaDeTexto 139"/>
              <p:cNvSpPr/>
              <p:nvPr/>
            </p:nvSpPr>
            <p:spPr>
              <a:xfrm>
                <a:off x="1211040" y="4655520"/>
                <a:ext cx="627480" cy="2728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200" b="1" strike="noStrike" spc="-1">
                    <a:solidFill>
                      <a:schemeClr val="accent1"/>
                    </a:solidFill>
                    <a:latin typeface="Arial Narrow"/>
                    <a:ea typeface="DejaVu Sans"/>
                  </a:rPr>
                  <a:t>Stage 3</a:t>
                </a:r>
                <a:endParaRPr lang="en-GB" sz="1200" b="0" strike="noStrike" spc="-1">
                  <a:latin typeface="Arial"/>
                </a:endParaRPr>
              </a:p>
            </p:txBody>
          </p:sp>
        </p:grpSp>
      </p:grpSp>
      <p:grpSp>
        <p:nvGrpSpPr>
          <p:cNvPr id="193" name="Agrupar 2"/>
          <p:cNvGrpSpPr/>
          <p:nvPr/>
        </p:nvGrpSpPr>
        <p:grpSpPr>
          <a:xfrm>
            <a:off x="2105280" y="626400"/>
            <a:ext cx="2518560" cy="5748120"/>
            <a:chOff x="2105280" y="626400"/>
            <a:chExt cx="2518560" cy="5748120"/>
          </a:xfrm>
        </p:grpSpPr>
        <p:grpSp>
          <p:nvGrpSpPr>
            <p:cNvPr id="194" name="Agrupar 3"/>
            <p:cNvGrpSpPr/>
            <p:nvPr/>
          </p:nvGrpSpPr>
          <p:grpSpPr>
            <a:xfrm>
              <a:off x="2105280" y="626400"/>
              <a:ext cx="2472840" cy="564120"/>
              <a:chOff x="2105280" y="626400"/>
              <a:chExt cx="2472840" cy="564120"/>
            </a:xfrm>
          </p:grpSpPr>
          <p:grpSp>
            <p:nvGrpSpPr>
              <p:cNvPr id="195" name="Agrupar 53"/>
              <p:cNvGrpSpPr/>
              <p:nvPr/>
            </p:nvGrpSpPr>
            <p:grpSpPr>
              <a:xfrm>
                <a:off x="4074840" y="626400"/>
                <a:ext cx="503280" cy="554760"/>
                <a:chOff x="4074840" y="626400"/>
                <a:chExt cx="503280" cy="554760"/>
              </a:xfrm>
            </p:grpSpPr>
            <p:sp>
              <p:nvSpPr>
                <p:cNvPr id="196" name="Seta: Curvada Para Cima 127"/>
                <p:cNvSpPr/>
                <p:nvPr/>
              </p:nvSpPr>
              <p:spPr>
                <a:xfrm flipH="1">
                  <a:off x="4150080" y="626400"/>
                  <a:ext cx="350280" cy="15192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197" name="CaixaDeTexto 131"/>
                <p:cNvSpPr/>
                <p:nvPr/>
              </p:nvSpPr>
              <p:spPr>
                <a:xfrm>
                  <a:off x="4074840" y="743400"/>
                  <a:ext cx="50328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grpSp>
          <p:grpSp>
            <p:nvGrpSpPr>
              <p:cNvPr id="198" name="Agrupar 54"/>
              <p:cNvGrpSpPr/>
              <p:nvPr/>
            </p:nvGrpSpPr>
            <p:grpSpPr>
              <a:xfrm>
                <a:off x="2105280" y="632520"/>
                <a:ext cx="503280" cy="549360"/>
                <a:chOff x="2105280" y="632520"/>
                <a:chExt cx="503280" cy="549360"/>
              </a:xfrm>
            </p:grpSpPr>
            <p:sp>
              <p:nvSpPr>
                <p:cNvPr id="199" name="Seta: Curvada Para Cima 61"/>
                <p:cNvSpPr/>
                <p:nvPr/>
              </p:nvSpPr>
              <p:spPr>
                <a:xfrm>
                  <a:off x="2169360" y="632520"/>
                  <a:ext cx="375480" cy="15696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00" name="CaixaDeTexto 62"/>
                <p:cNvSpPr/>
                <p:nvPr/>
              </p:nvSpPr>
              <p:spPr>
                <a:xfrm>
                  <a:off x="2105280" y="744120"/>
                  <a:ext cx="50328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grpSp>
          <p:grpSp>
            <p:nvGrpSpPr>
              <p:cNvPr id="201" name="Agrupar 55"/>
              <p:cNvGrpSpPr/>
              <p:nvPr/>
            </p:nvGrpSpPr>
            <p:grpSpPr>
              <a:xfrm>
                <a:off x="2764440" y="641160"/>
                <a:ext cx="503280" cy="549360"/>
                <a:chOff x="2764440" y="641160"/>
                <a:chExt cx="503280" cy="549360"/>
              </a:xfrm>
            </p:grpSpPr>
            <p:sp>
              <p:nvSpPr>
                <p:cNvPr id="202" name="Seta: Curvada Para Cima 59"/>
                <p:cNvSpPr/>
                <p:nvPr/>
              </p:nvSpPr>
              <p:spPr>
                <a:xfrm flipH="1">
                  <a:off x="2826000" y="641160"/>
                  <a:ext cx="350280" cy="15192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03" name="CaixaDeTexto 60"/>
                <p:cNvSpPr/>
                <p:nvPr/>
              </p:nvSpPr>
              <p:spPr>
                <a:xfrm>
                  <a:off x="2764440" y="752760"/>
                  <a:ext cx="50328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grpSp>
          <p:grpSp>
            <p:nvGrpSpPr>
              <p:cNvPr id="204" name="Agrupar 56"/>
              <p:cNvGrpSpPr/>
              <p:nvPr/>
            </p:nvGrpSpPr>
            <p:grpSpPr>
              <a:xfrm>
                <a:off x="3439080" y="635760"/>
                <a:ext cx="503280" cy="554760"/>
                <a:chOff x="3439080" y="635760"/>
                <a:chExt cx="503280" cy="554760"/>
              </a:xfrm>
            </p:grpSpPr>
            <p:sp>
              <p:nvSpPr>
                <p:cNvPr id="205" name="Seta: Curvada Para Cima 57"/>
                <p:cNvSpPr/>
                <p:nvPr/>
              </p:nvSpPr>
              <p:spPr>
                <a:xfrm>
                  <a:off x="3491280" y="635760"/>
                  <a:ext cx="375480" cy="15696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06" name="CaixaDeTexto 58"/>
                <p:cNvSpPr/>
                <p:nvPr/>
              </p:nvSpPr>
              <p:spPr>
                <a:xfrm>
                  <a:off x="3439080" y="752760"/>
                  <a:ext cx="50328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grpSp>
        </p:grpSp>
        <p:grpSp>
          <p:nvGrpSpPr>
            <p:cNvPr id="207" name="Agrupar 4"/>
            <p:cNvGrpSpPr/>
            <p:nvPr/>
          </p:nvGrpSpPr>
          <p:grpSpPr>
            <a:xfrm>
              <a:off x="2183400" y="3660480"/>
              <a:ext cx="2369160" cy="696600"/>
              <a:chOff x="2183400" y="3660480"/>
              <a:chExt cx="2369160" cy="696600"/>
            </a:xfrm>
          </p:grpSpPr>
          <p:sp>
            <p:nvSpPr>
              <p:cNvPr id="208" name="Seta: Curvada Para Cima 48"/>
              <p:cNvSpPr/>
              <p:nvPr/>
            </p:nvSpPr>
            <p:spPr>
              <a:xfrm>
                <a:off x="2183400" y="3660480"/>
                <a:ext cx="1404720" cy="28152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09" name="Seta: Curvada Para Cima 49"/>
              <p:cNvSpPr/>
              <p:nvPr/>
            </p:nvSpPr>
            <p:spPr>
              <a:xfrm>
                <a:off x="2496960" y="3665160"/>
                <a:ext cx="1404720" cy="28152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10" name="Seta: Curvada Para Cima 50"/>
              <p:cNvSpPr/>
              <p:nvPr/>
            </p:nvSpPr>
            <p:spPr>
              <a:xfrm>
                <a:off x="2829240" y="3665880"/>
                <a:ext cx="1404720" cy="28152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11" name="Seta: Curvada Para Cima 51"/>
              <p:cNvSpPr/>
              <p:nvPr/>
            </p:nvSpPr>
            <p:spPr>
              <a:xfrm>
                <a:off x="3147840" y="3669120"/>
                <a:ext cx="1404720" cy="28152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12" name="CaixaDeTexto 52"/>
              <p:cNvSpPr/>
              <p:nvPr/>
            </p:nvSpPr>
            <p:spPr>
              <a:xfrm>
                <a:off x="3147840" y="3919320"/>
                <a:ext cx="45936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grpSp>
        <p:grpSp>
          <p:nvGrpSpPr>
            <p:cNvPr id="213" name="Agrupar 5"/>
            <p:cNvGrpSpPr/>
            <p:nvPr/>
          </p:nvGrpSpPr>
          <p:grpSpPr>
            <a:xfrm>
              <a:off x="2167560" y="1652400"/>
              <a:ext cx="2332800" cy="607680"/>
              <a:chOff x="2167560" y="1652400"/>
              <a:chExt cx="2332800" cy="607680"/>
            </a:xfrm>
          </p:grpSpPr>
          <p:grpSp>
            <p:nvGrpSpPr>
              <p:cNvPr id="214" name="Agrupar 39"/>
              <p:cNvGrpSpPr/>
              <p:nvPr/>
            </p:nvGrpSpPr>
            <p:grpSpPr>
              <a:xfrm>
                <a:off x="2167560" y="1656360"/>
                <a:ext cx="1035720" cy="197640"/>
                <a:chOff x="2167560" y="1656360"/>
                <a:chExt cx="1035720" cy="197640"/>
              </a:xfrm>
            </p:grpSpPr>
            <p:sp>
              <p:nvSpPr>
                <p:cNvPr id="215" name="Seta: Curvada Para Cima 46"/>
                <p:cNvSpPr/>
                <p:nvPr/>
              </p:nvSpPr>
              <p:spPr>
                <a:xfrm>
                  <a:off x="2167560" y="1656360"/>
                  <a:ext cx="690120" cy="19764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16" name="Seta: Curvada Para Cima 47"/>
                <p:cNvSpPr/>
                <p:nvPr/>
              </p:nvSpPr>
              <p:spPr>
                <a:xfrm>
                  <a:off x="2513160" y="1656360"/>
                  <a:ext cx="690120" cy="19764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grpSp>
          <p:sp>
            <p:nvSpPr>
              <p:cNvPr id="217" name="CaixaDeTexto 40"/>
              <p:cNvSpPr/>
              <p:nvPr/>
            </p:nvSpPr>
            <p:spPr>
              <a:xfrm>
                <a:off x="2244600" y="1818720"/>
                <a:ext cx="45936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sp>
            <p:nvSpPr>
              <p:cNvPr id="218" name="CaixaDeTexto 41"/>
              <p:cNvSpPr/>
              <p:nvPr/>
            </p:nvSpPr>
            <p:spPr>
              <a:xfrm>
                <a:off x="2652120" y="1818720"/>
                <a:ext cx="45936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sp>
            <p:nvSpPr>
              <p:cNvPr id="219" name="CaixaDeTexto 42"/>
              <p:cNvSpPr/>
              <p:nvPr/>
            </p:nvSpPr>
            <p:spPr>
              <a:xfrm>
                <a:off x="3552840" y="1820880"/>
                <a:ext cx="45936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sp>
            <p:nvSpPr>
              <p:cNvPr id="220" name="CaixaDeTexto 43"/>
              <p:cNvSpPr/>
              <p:nvPr/>
            </p:nvSpPr>
            <p:spPr>
              <a:xfrm>
                <a:off x="3929760" y="1822320"/>
                <a:ext cx="45936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sp>
            <p:nvSpPr>
              <p:cNvPr id="221" name="Seta: Curvada para Baixo 44"/>
              <p:cNvSpPr/>
              <p:nvPr/>
            </p:nvSpPr>
            <p:spPr>
              <a:xfrm rot="10800000">
                <a:off x="3778560" y="1657080"/>
                <a:ext cx="721800" cy="197640"/>
              </a:xfrm>
              <a:prstGeom prst="curvedDown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22" name="Seta: Curvada para Baixo 45"/>
              <p:cNvSpPr/>
              <p:nvPr/>
            </p:nvSpPr>
            <p:spPr>
              <a:xfrm rot="10800000">
                <a:off x="3456720" y="1652400"/>
                <a:ext cx="721800" cy="197640"/>
              </a:xfrm>
              <a:prstGeom prst="curvedDown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grpSp>
        <p:grpSp>
          <p:nvGrpSpPr>
            <p:cNvPr id="223" name="Agrupar 6"/>
            <p:cNvGrpSpPr/>
            <p:nvPr/>
          </p:nvGrpSpPr>
          <p:grpSpPr>
            <a:xfrm>
              <a:off x="2127600" y="2689200"/>
              <a:ext cx="2496240" cy="552240"/>
              <a:chOff x="2127600" y="2689200"/>
              <a:chExt cx="2496240" cy="552240"/>
            </a:xfrm>
          </p:grpSpPr>
          <p:grpSp>
            <p:nvGrpSpPr>
              <p:cNvPr id="224" name="Agrupar 28"/>
              <p:cNvGrpSpPr/>
              <p:nvPr/>
            </p:nvGrpSpPr>
            <p:grpSpPr>
              <a:xfrm>
                <a:off x="2127600" y="2689200"/>
                <a:ext cx="2496240" cy="552240"/>
                <a:chOff x="2127600" y="2689200"/>
                <a:chExt cx="2496240" cy="552240"/>
              </a:xfrm>
            </p:grpSpPr>
            <p:grpSp>
              <p:nvGrpSpPr>
                <p:cNvPr id="225" name="Agrupar 31"/>
                <p:cNvGrpSpPr/>
                <p:nvPr/>
              </p:nvGrpSpPr>
              <p:grpSpPr>
                <a:xfrm>
                  <a:off x="2127600" y="2689200"/>
                  <a:ext cx="473400" cy="549360"/>
                  <a:chOff x="2127600" y="2689200"/>
                  <a:chExt cx="473400" cy="549360"/>
                </a:xfrm>
              </p:grpSpPr>
              <p:sp>
                <p:nvSpPr>
                  <p:cNvPr id="226" name="Seta: Curvada Para Cima 37"/>
                  <p:cNvSpPr/>
                  <p:nvPr/>
                </p:nvSpPr>
                <p:spPr>
                  <a:xfrm>
                    <a:off x="2187720" y="2689200"/>
                    <a:ext cx="353160" cy="15696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27" name="CaixaDeTexto 38"/>
                  <p:cNvSpPr/>
                  <p:nvPr/>
                </p:nvSpPr>
                <p:spPr>
                  <a:xfrm>
                    <a:off x="2127600" y="2800800"/>
                    <a:ext cx="47340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grpSp>
            <p:grpSp>
              <p:nvGrpSpPr>
                <p:cNvPr id="228" name="Agrupar 32"/>
                <p:cNvGrpSpPr/>
                <p:nvPr/>
              </p:nvGrpSpPr>
              <p:grpSpPr>
                <a:xfrm>
                  <a:off x="2804040" y="2689200"/>
                  <a:ext cx="473400" cy="549360"/>
                  <a:chOff x="2804040" y="2689200"/>
                  <a:chExt cx="473400" cy="549360"/>
                </a:xfrm>
              </p:grpSpPr>
              <p:sp>
                <p:nvSpPr>
                  <p:cNvPr id="229" name="Seta: Curvada Para Cima 35"/>
                  <p:cNvSpPr/>
                  <p:nvPr/>
                </p:nvSpPr>
                <p:spPr>
                  <a:xfrm>
                    <a:off x="2864160" y="2689200"/>
                    <a:ext cx="353160" cy="15696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30" name="CaixaDeTexto 36"/>
                  <p:cNvSpPr/>
                  <p:nvPr/>
                </p:nvSpPr>
                <p:spPr>
                  <a:xfrm>
                    <a:off x="2804040" y="2800800"/>
                    <a:ext cx="47340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grpSp>
            <p:sp>
              <p:nvSpPr>
                <p:cNvPr id="231" name="CaixaDeTexto 33"/>
                <p:cNvSpPr/>
                <p:nvPr/>
              </p:nvSpPr>
              <p:spPr>
                <a:xfrm>
                  <a:off x="3486960" y="2799000"/>
                  <a:ext cx="47340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sp>
              <p:nvSpPr>
                <p:cNvPr id="232" name="CaixaDeTexto 34"/>
                <p:cNvSpPr/>
                <p:nvPr/>
              </p:nvSpPr>
              <p:spPr>
                <a:xfrm>
                  <a:off x="4150440" y="2803680"/>
                  <a:ext cx="47340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grpSp>
          <p:sp>
            <p:nvSpPr>
              <p:cNvPr id="233" name="Seta: Curvada para Baixo 29"/>
              <p:cNvSpPr/>
              <p:nvPr/>
            </p:nvSpPr>
            <p:spPr>
              <a:xfrm rot="10800000">
                <a:off x="4201920" y="2689560"/>
                <a:ext cx="371160" cy="156960"/>
              </a:xfrm>
              <a:prstGeom prst="curvedDown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34" name="Seta: Curvada para Baixo 30"/>
              <p:cNvSpPr/>
              <p:nvPr/>
            </p:nvSpPr>
            <p:spPr>
              <a:xfrm rot="10800000">
                <a:off x="3528720" y="2689200"/>
                <a:ext cx="371160" cy="156960"/>
              </a:xfrm>
              <a:prstGeom prst="curvedDown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grpSp>
        <p:grpSp>
          <p:nvGrpSpPr>
            <p:cNvPr id="235" name="Agrupar 7"/>
            <p:cNvGrpSpPr/>
            <p:nvPr/>
          </p:nvGrpSpPr>
          <p:grpSpPr>
            <a:xfrm>
              <a:off x="2128320" y="5818320"/>
              <a:ext cx="2444400" cy="556200"/>
              <a:chOff x="2128320" y="5818320"/>
              <a:chExt cx="2444400" cy="556200"/>
            </a:xfrm>
          </p:grpSpPr>
          <p:grpSp>
            <p:nvGrpSpPr>
              <p:cNvPr id="236" name="Agrupar 19"/>
              <p:cNvGrpSpPr/>
              <p:nvPr/>
            </p:nvGrpSpPr>
            <p:grpSpPr>
              <a:xfrm>
                <a:off x="2128320" y="5822280"/>
                <a:ext cx="463320" cy="549360"/>
                <a:chOff x="2128320" y="5822280"/>
                <a:chExt cx="463320" cy="549360"/>
              </a:xfrm>
            </p:grpSpPr>
            <p:sp>
              <p:nvSpPr>
                <p:cNvPr id="237" name="Seta: Curvada Para Cima 26"/>
                <p:cNvSpPr/>
                <p:nvPr/>
              </p:nvSpPr>
              <p:spPr>
                <a:xfrm>
                  <a:off x="2187000" y="5822280"/>
                  <a:ext cx="345600" cy="15696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38" name="CaixaDeTexto 27"/>
                <p:cNvSpPr/>
                <p:nvPr/>
              </p:nvSpPr>
              <p:spPr>
                <a:xfrm>
                  <a:off x="2128320" y="5933880"/>
                  <a:ext cx="46332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grpSp>
          <p:sp>
            <p:nvSpPr>
              <p:cNvPr id="239" name="Seta: Curvada Para Cima 20"/>
              <p:cNvSpPr/>
              <p:nvPr/>
            </p:nvSpPr>
            <p:spPr>
              <a:xfrm>
                <a:off x="2849760" y="5822280"/>
                <a:ext cx="345600" cy="15696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40" name="CaixaDeTexto 21"/>
              <p:cNvSpPr/>
              <p:nvPr/>
            </p:nvSpPr>
            <p:spPr>
              <a:xfrm>
                <a:off x="2790720" y="5933880"/>
                <a:ext cx="46332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sp>
            <p:nvSpPr>
              <p:cNvPr id="241" name="CaixaDeTexto 22"/>
              <p:cNvSpPr/>
              <p:nvPr/>
            </p:nvSpPr>
            <p:spPr>
              <a:xfrm>
                <a:off x="3459600" y="5932080"/>
                <a:ext cx="46332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sp>
            <p:nvSpPr>
              <p:cNvPr id="242" name="CaixaDeTexto 23"/>
              <p:cNvSpPr/>
              <p:nvPr/>
            </p:nvSpPr>
            <p:spPr>
              <a:xfrm>
                <a:off x="4109400" y="5936760"/>
                <a:ext cx="46332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sp>
            <p:nvSpPr>
              <p:cNvPr id="243" name="Seta: Curvada Para Cima 24"/>
              <p:cNvSpPr/>
              <p:nvPr/>
            </p:nvSpPr>
            <p:spPr>
              <a:xfrm>
                <a:off x="3514320" y="5819760"/>
                <a:ext cx="345600" cy="15696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44" name="Seta: Curvada Para Cima 25"/>
              <p:cNvSpPr/>
              <p:nvPr/>
            </p:nvSpPr>
            <p:spPr>
              <a:xfrm>
                <a:off x="4168080" y="5818320"/>
                <a:ext cx="345600" cy="15696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grpSp>
        <p:grpSp>
          <p:nvGrpSpPr>
            <p:cNvPr id="245" name="Agrupar 8"/>
            <p:cNvGrpSpPr/>
            <p:nvPr/>
          </p:nvGrpSpPr>
          <p:grpSpPr>
            <a:xfrm>
              <a:off x="2183400" y="4799880"/>
              <a:ext cx="2207880" cy="603360"/>
              <a:chOff x="2183400" y="4799880"/>
              <a:chExt cx="2207880" cy="603360"/>
            </a:xfrm>
          </p:grpSpPr>
          <p:grpSp>
            <p:nvGrpSpPr>
              <p:cNvPr id="246" name="Agrupar 12"/>
              <p:cNvGrpSpPr/>
              <p:nvPr/>
            </p:nvGrpSpPr>
            <p:grpSpPr>
              <a:xfrm>
                <a:off x="2183400" y="4799880"/>
                <a:ext cx="1028880" cy="197640"/>
                <a:chOff x="2183400" y="4799880"/>
                <a:chExt cx="1028880" cy="197640"/>
              </a:xfrm>
            </p:grpSpPr>
            <p:sp>
              <p:nvSpPr>
                <p:cNvPr id="247" name="Seta: Curvada Para Cima 17"/>
                <p:cNvSpPr/>
                <p:nvPr/>
              </p:nvSpPr>
              <p:spPr>
                <a:xfrm>
                  <a:off x="2183400" y="4799880"/>
                  <a:ext cx="685800" cy="19764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48" name="Seta: Curvada Para Cima 18"/>
                <p:cNvSpPr/>
                <p:nvPr/>
              </p:nvSpPr>
              <p:spPr>
                <a:xfrm>
                  <a:off x="2526480" y="4799880"/>
                  <a:ext cx="685800" cy="19764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grpSp>
          <p:sp>
            <p:nvSpPr>
              <p:cNvPr id="249" name="CaixaDeTexto 13"/>
              <p:cNvSpPr/>
              <p:nvPr/>
            </p:nvSpPr>
            <p:spPr>
              <a:xfrm>
                <a:off x="2259720" y="4962240"/>
                <a:ext cx="45648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sp>
            <p:nvSpPr>
              <p:cNvPr id="250" name="CaixaDeTexto 14"/>
              <p:cNvSpPr/>
              <p:nvPr/>
            </p:nvSpPr>
            <p:spPr>
              <a:xfrm>
                <a:off x="2665080" y="4962240"/>
                <a:ext cx="45648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sp>
            <p:nvSpPr>
              <p:cNvPr id="251" name="CaixaDeTexto 15"/>
              <p:cNvSpPr/>
              <p:nvPr/>
            </p:nvSpPr>
            <p:spPr>
              <a:xfrm>
                <a:off x="3560400" y="4964040"/>
                <a:ext cx="45648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sp>
            <p:nvSpPr>
              <p:cNvPr id="252" name="CaixaDeTexto 16"/>
              <p:cNvSpPr/>
              <p:nvPr/>
            </p:nvSpPr>
            <p:spPr>
              <a:xfrm>
                <a:off x="3934800" y="4965480"/>
                <a:ext cx="456480" cy="437760"/>
              </a:xfrm>
              <a:prstGeom prst="rect">
                <a:avLst/>
              </a:prstGeom>
              <a:noFill/>
              <a:ln w="0">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gn="ctr">
                  <a:lnSpc>
                    <a:spcPct val="100000"/>
                  </a:lnSpc>
                </a:pPr>
                <a:r>
                  <a:rPr lang="pt-PT" sz="1400" b="0" strike="noStrike" spc="-1">
                    <a:solidFill>
                      <a:srgbClr val="000000"/>
                    </a:solidFill>
                    <a:latin typeface="Arial"/>
                    <a:ea typeface="DejaVu Sans"/>
                  </a:rPr>
                  <a:t>&gt;?</a:t>
                </a:r>
                <a:endParaRPr lang="en-GB" sz="1400" b="0" strike="noStrike" spc="-1">
                  <a:latin typeface="Arial"/>
                </a:endParaRPr>
              </a:p>
              <a:p>
                <a:pPr algn="ctr">
                  <a:lnSpc>
                    <a:spcPct val="100000"/>
                  </a:lnSpc>
                </a:pPr>
                <a:r>
                  <a:rPr lang="pt-PT" sz="1000" b="0" strike="noStrike" spc="-1">
                    <a:solidFill>
                      <a:srgbClr val="000000"/>
                    </a:solidFill>
                    <a:latin typeface="Arial"/>
                    <a:ea typeface="DejaVu Sans"/>
                  </a:rPr>
                  <a:t>swap</a:t>
                </a:r>
                <a:endParaRPr lang="en-GB" sz="1000" b="0" strike="noStrike" spc="-1">
                  <a:latin typeface="Arial"/>
                </a:endParaRPr>
              </a:p>
            </p:txBody>
          </p:sp>
        </p:grpSp>
        <p:grpSp>
          <p:nvGrpSpPr>
            <p:cNvPr id="253" name="Agrupar 9"/>
            <p:cNvGrpSpPr/>
            <p:nvPr/>
          </p:nvGrpSpPr>
          <p:grpSpPr>
            <a:xfrm>
              <a:off x="3479760" y="4799880"/>
              <a:ext cx="1029240" cy="197640"/>
              <a:chOff x="3479760" y="4799880"/>
              <a:chExt cx="1029240" cy="197640"/>
            </a:xfrm>
          </p:grpSpPr>
          <p:sp>
            <p:nvSpPr>
              <p:cNvPr id="254" name="Seta: Curvada Para Cima 10"/>
              <p:cNvSpPr/>
              <p:nvPr/>
            </p:nvSpPr>
            <p:spPr>
              <a:xfrm>
                <a:off x="3479760" y="4799880"/>
                <a:ext cx="685800" cy="19764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sp>
            <p:nvSpPr>
              <p:cNvPr id="255" name="Seta: Curvada Para Cima 11"/>
              <p:cNvSpPr/>
              <p:nvPr/>
            </p:nvSpPr>
            <p:spPr>
              <a:xfrm>
                <a:off x="3823200" y="4799880"/>
                <a:ext cx="685800" cy="197640"/>
              </a:xfrm>
              <a:prstGeom prst="curvedUpArrow">
                <a:avLst>
                  <a:gd name="adj1" fmla="val 25000"/>
                  <a:gd name="adj2" fmla="val 50000"/>
                  <a:gd name="adj3" fmla="val 25000"/>
                </a:avLst>
              </a:prstGeom>
              <a:solidFill>
                <a:schemeClr val="accent1"/>
              </a:solidFill>
              <a:ln w="25560">
                <a:solidFill>
                  <a:srgbClr val="43729D"/>
                </a:solidFill>
                <a:miter/>
              </a:ln>
            </p:spPr>
            <p:style>
              <a:lnRef idx="0">
                <a:scrgbClr r="0" g="0" b="0"/>
              </a:lnRef>
              <a:fillRef idx="0">
                <a:scrgbClr r="0" g="0" b="0"/>
              </a:fillRef>
              <a:effectRef idx="0">
                <a:scrgbClr r="0" g="0" b="0"/>
              </a:effectRef>
              <a:fontRef idx="minor"/>
            </p:style>
          </p:sp>
        </p:grpSp>
      </p:grpSp>
      <p:pic>
        <p:nvPicPr>
          <p:cNvPr id="256" name="Imagem 140"/>
          <p:cNvPicPr/>
          <p:nvPr/>
        </p:nvPicPr>
        <p:blipFill>
          <a:blip r:embed="rId2"/>
          <a:stretch/>
        </p:blipFill>
        <p:spPr>
          <a:xfrm>
            <a:off x="8337600" y="622080"/>
            <a:ext cx="3333240" cy="3038040"/>
          </a:xfrm>
          <a:prstGeom prst="rect">
            <a:avLst/>
          </a:prstGeom>
          <a:ln w="0">
            <a:noFill/>
          </a:ln>
        </p:spPr>
      </p:pic>
      <p:sp>
        <p:nvSpPr>
          <p:cNvPr id="257" name="CaixaDeTexto 142"/>
          <p:cNvSpPr/>
          <p:nvPr/>
        </p:nvSpPr>
        <p:spPr>
          <a:xfrm>
            <a:off x="1861200" y="5947560"/>
            <a:ext cx="936396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200" b="0" strike="noStrike" spc="-1">
                <a:solidFill>
                  <a:srgbClr val="000000"/>
                </a:solidFill>
                <a:latin typeface="Arial"/>
                <a:ea typeface="DejaVu Sans"/>
              </a:rPr>
              <a:t>https://developer.nvidia.com/gpugems/gpugems2/part-vi-simulation-and-numerical-algorithms/chapter-46-improved-gpu-sorting</a:t>
            </a:r>
            <a:endParaRPr lang="en-GB" sz="1200" b="0" strike="noStrike" spc="-1">
              <a:latin typeface="Arial"/>
            </a:endParaRPr>
          </a:p>
        </p:txBody>
      </p:sp>
      <p:sp>
        <p:nvSpPr>
          <p:cNvPr id="258" name="Retângulo 4"/>
          <p:cNvSpPr/>
          <p:nvPr/>
        </p:nvSpPr>
        <p:spPr>
          <a:xfrm>
            <a:off x="7107840" y="3992400"/>
            <a:ext cx="5335560" cy="561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100" b="0" strike="noStrike" spc="-1">
                <a:solidFill>
                  <a:srgbClr val="000000"/>
                </a:solidFill>
                <a:latin typeface="Times New Roman"/>
                <a:ea typeface="DejaVu Sans"/>
              </a:rPr>
              <a:t>for (unsigned int i = 0; i &lt; </a:t>
            </a:r>
            <a:r>
              <a:rPr lang="en-US" sz="1100" b="0" strike="noStrike" spc="-1">
                <a:solidFill>
                  <a:srgbClr val="000000"/>
                </a:solidFill>
                <a:latin typeface="Times New Roman"/>
                <a:ea typeface="DejaVu Sans"/>
              </a:rPr>
              <a:t>arrSize </a:t>
            </a:r>
            <a:r>
              <a:rPr lang="pt-PT" sz="1100" b="0" strike="noStrike" spc="-1">
                <a:solidFill>
                  <a:srgbClr val="000000"/>
                </a:solidFill>
                <a:latin typeface="Times New Roman"/>
                <a:ea typeface="DejaVu Sans"/>
              </a:rPr>
              <a:t>; i++) {</a:t>
            </a:r>
            <a:endParaRPr lang="en-GB" sz="1100" b="0" strike="noStrike" spc="-1">
              <a:latin typeface="Arial"/>
            </a:endParaRPr>
          </a:p>
          <a:p>
            <a:pPr>
              <a:lnSpc>
                <a:spcPct val="100000"/>
              </a:lnSpc>
            </a:pPr>
            <a:endParaRPr lang="en-GB" sz="1100" b="0" strike="noStrike" spc="-1">
              <a:latin typeface="Arial"/>
            </a:endParaRPr>
          </a:p>
          <a:p>
            <a:pPr>
              <a:lnSpc>
                <a:spcPct val="100000"/>
              </a:lnSpc>
            </a:pPr>
            <a:r>
              <a:rPr lang="en-US" sz="1100" b="0" strike="noStrike" spc="-1">
                <a:solidFill>
                  <a:srgbClr val="000000"/>
                </a:solidFill>
                <a:latin typeface="Times New Roman"/>
                <a:ea typeface="DejaVu Sans"/>
              </a:rPr>
              <a:t>unsigned int idx=treadIdx.x;</a:t>
            </a:r>
            <a:endParaRPr lang="en-GB" sz="1100" b="0" strike="noStrike" spc="-1">
              <a:latin typeface="Arial"/>
            </a:endParaRPr>
          </a:p>
          <a:p>
            <a:pPr>
              <a:lnSpc>
                <a:spcPct val="100000"/>
              </a:lnSpc>
            </a:pPr>
            <a:r>
              <a:rPr lang="en-US" sz="1100" b="0" strike="noStrike" spc="-1">
                <a:solidFill>
                  <a:srgbClr val="000000"/>
                </a:solidFill>
                <a:latin typeface="Times New Roman"/>
                <a:ea typeface="DejaVu Sans"/>
              </a:rPr>
              <a:t>unsigned int arrSize = (size_t) N_ARRAYS * (size_t) ARRAY_LENGTH;</a:t>
            </a:r>
            <a:endParaRPr lang="en-GB" sz="1100" b="0" strike="noStrike" spc="-1">
              <a:latin typeface="Arial"/>
            </a:endParaRPr>
          </a:p>
          <a:p>
            <a:pPr>
              <a:lnSpc>
                <a:spcPct val="100000"/>
              </a:lnSpc>
            </a:pPr>
            <a:r>
              <a:rPr lang="en-US" sz="1100" b="0" strike="noStrike" spc="-1">
                <a:solidFill>
                  <a:srgbClr val="000000"/>
                </a:solidFill>
                <a:latin typeface="Times New Roman"/>
                <a:ea typeface="DejaVu Sans"/>
              </a:rPr>
              <a:t>unsigned int j, tmp;</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data += idx*2;			</a:t>
            </a:r>
            <a:r>
              <a:rPr lang="en-US" sz="1100" b="0" strike="noStrike" spc="-1">
                <a:solidFill>
                  <a:srgbClr val="000000"/>
                </a:solidFill>
                <a:latin typeface="Times New Roman"/>
                <a:ea typeface="DejaVu Sans"/>
              </a:rPr>
              <a:t> // adjust pointer to the array to be ordered</a:t>
            </a:r>
            <a:endParaRPr lang="en-GB" sz="1100" b="0" strike="noStrike" spc="-1">
              <a:latin typeface="Arial"/>
            </a:endParaRPr>
          </a:p>
          <a:p>
            <a:pPr>
              <a:lnSpc>
                <a:spcPct val="100000"/>
              </a:lnSpc>
              <a:tabLst>
                <a:tab pos="271440" algn="l"/>
                <a:tab pos="541440" algn="l"/>
                <a:tab pos="804960" algn="l"/>
              </a:tabLst>
            </a:pP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if(i%2==0) </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j=2*idx;</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if (data[j]&gt;data[j] )          // swapping</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tmp = data[j];</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data[j]=data[j+1];</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data[j+1]=tmp; </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a:t>
            </a:r>
            <a:r>
              <a:rPr lang="pt-PT" sz="1100" b="0" strike="noStrike" spc="-1">
                <a:solidFill>
                  <a:srgbClr val="000000"/>
                </a:solidFill>
                <a:latin typeface="Times New Roman"/>
                <a:ea typeface="DejaVu Sans"/>
              </a:rPr>
              <a:t> noSwap = false</a:t>
            </a:r>
            <a:r>
              <a:rPr lang="en-GB" sz="1100" b="0" strike="noStrike" spc="-1">
                <a:solidFill>
                  <a:srgbClr val="000000"/>
                </a:solidFill>
                <a:latin typeface="Times New Roman"/>
                <a:ea typeface="DejaVu Sans"/>
              </a:rPr>
              <a:t>;</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a:t>
            </a:r>
            <a:r>
              <a:rPr lang="pt-PT" sz="1100" b="0" strike="noStrike" spc="-1">
                <a:solidFill>
                  <a:srgbClr val="000000"/>
                </a:solidFill>
                <a:latin typeface="Times New Roman"/>
                <a:ea typeface="DejaVu Sans"/>
              </a:rPr>
              <a:t> if (noSwap) break;</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a:t>
            </a:r>
            <a:endParaRPr lang="en-GB" sz="1100" b="0" strike="noStrike" spc="-1">
              <a:latin typeface="Arial"/>
            </a:endParaRPr>
          </a:p>
          <a:p>
            <a:pPr>
              <a:lnSpc>
                <a:spcPct val="100000"/>
              </a:lnSpc>
              <a:tabLst>
                <a:tab pos="271440" algn="l"/>
                <a:tab pos="541440" algn="l"/>
                <a:tab pos="804960" algn="l"/>
              </a:tabLst>
            </a:pP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else </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j=2*idx+1;</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if (j&lt;arrSize-1)</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if (data[j]&gt;data[j] )          // swapping</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tmp = data[j];</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data[j]=data[j+1];</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data[j+1]=tmp; </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a:t>
            </a:r>
            <a:r>
              <a:rPr lang="pt-PT" sz="1100" b="0" strike="noStrike" spc="-1">
                <a:solidFill>
                  <a:srgbClr val="000000"/>
                </a:solidFill>
                <a:latin typeface="Times New Roman"/>
                <a:ea typeface="DejaVu Sans"/>
              </a:rPr>
              <a:t> 	noSwap = false</a:t>
            </a:r>
            <a:r>
              <a:rPr lang="en-GB" sz="1100" b="0" strike="noStrike" spc="-1">
                <a:solidFill>
                  <a:srgbClr val="000000"/>
                </a:solidFill>
                <a:latin typeface="Times New Roman"/>
                <a:ea typeface="DejaVu Sans"/>
              </a:rPr>
              <a:t>;</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a:t>
            </a:r>
            <a:endParaRPr lang="en-GB" sz="1100" b="0" strike="noStrike" spc="-1">
              <a:latin typeface="Arial"/>
            </a:endParaRPr>
          </a:p>
          <a:p>
            <a:pPr>
              <a:lnSpc>
                <a:spcPct val="100000"/>
              </a:lnSpc>
              <a:tabLst>
                <a:tab pos="271440" algn="l"/>
                <a:tab pos="541440" algn="l"/>
                <a:tab pos="804960" algn="l"/>
              </a:tabLst>
            </a:pPr>
            <a:r>
              <a:rPr lang="pt-PT" sz="1100" b="0" strike="noStrike" spc="-1">
                <a:solidFill>
                  <a:srgbClr val="000000"/>
                </a:solidFill>
                <a:latin typeface="Times New Roman"/>
                <a:ea typeface="DejaVu Sans"/>
              </a:rPr>
              <a:t>	}</a:t>
            </a:r>
            <a:endParaRPr lang="en-GB" sz="1100" b="0" strike="noStrike" spc="-1">
              <a:latin typeface="Arial"/>
            </a:endParaRPr>
          </a:p>
          <a:p>
            <a:pPr>
              <a:lnSpc>
                <a:spcPct val="100000"/>
              </a:lnSpc>
              <a:tabLst>
                <a:tab pos="271440" algn="l"/>
                <a:tab pos="541440" algn="l"/>
                <a:tab pos="804960" algn="l"/>
              </a:tabLst>
            </a:pPr>
            <a:r>
              <a:rPr lang="en-GB" sz="1100" b="0" strike="noStrike" spc="-1">
                <a:solidFill>
                  <a:srgbClr val="000000"/>
                </a:solidFill>
                <a:latin typeface="Times New Roman"/>
                <a:ea typeface="DejaVu Sans"/>
              </a:rPr>
              <a:t>} </a:t>
            </a:r>
            <a:endParaRPr lang="en-GB" sz="1100" b="0" strike="noStrike" spc="-1">
              <a:latin typeface="Arial"/>
            </a:endParaRPr>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3311</TotalTime>
  <Words>1972</Words>
  <Application>Microsoft Office PowerPoint</Application>
  <PresentationFormat>Ecrã Panorâmico</PresentationFormat>
  <Paragraphs>292</Paragraphs>
  <Slides>8</Slides>
  <Notes>0</Notes>
  <HiddenSlides>0</HiddenSlides>
  <MMClips>0</MMClips>
  <ScaleCrop>false</ScaleCrop>
  <HeadingPairs>
    <vt:vector size="6" baseType="variant">
      <vt:variant>
        <vt:lpstr>Tipos de letra usados</vt:lpstr>
      </vt:variant>
      <vt:variant>
        <vt:i4>8</vt:i4>
      </vt:variant>
      <vt:variant>
        <vt:lpstr>Tema</vt:lpstr>
      </vt:variant>
      <vt:variant>
        <vt:i4>2</vt:i4>
      </vt:variant>
      <vt:variant>
        <vt:lpstr>Títulos dos diapositivos</vt:lpstr>
      </vt:variant>
      <vt:variant>
        <vt:i4>8</vt:i4>
      </vt:variant>
    </vt:vector>
  </HeadingPairs>
  <TitlesOfParts>
    <vt:vector size="18" baseType="lpstr">
      <vt:lpstr>Arial</vt:lpstr>
      <vt:lpstr>Arial Narrow</vt:lpstr>
      <vt:lpstr>Calibri</vt:lpstr>
      <vt:lpstr>Cambria Math</vt:lpstr>
      <vt:lpstr>StarSymbol</vt:lpstr>
      <vt:lpstr>Symbol</vt:lpstr>
      <vt:lpstr>Times New Roman</vt:lpstr>
      <vt:lpstr>Wingdings</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Câmara Municipal de Aveiro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Carlos Vidal</dc:creator>
  <dc:description/>
  <cp:lastModifiedBy>Carlos Vidal</cp:lastModifiedBy>
  <cp:revision>63</cp:revision>
  <dcterms:created xsi:type="dcterms:W3CDTF">2022-12-27T10:36:17Z</dcterms:created>
  <dcterms:modified xsi:type="dcterms:W3CDTF">2023-01-02T21:34:50Z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Ecrã Panorâmico</vt:lpwstr>
  </property>
  <property fmtid="{D5CDD505-2E9C-101B-9397-08002B2CF9AE}" pid="3" name="Slides">
    <vt:r8>8</vt:r8>
  </property>
</Properties>
</file>