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858000" cy="9144000"/>
  <p:embeddedFontLst>
    <p:embeddedFont>
      <p:font typeface="Century Gothic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3" roundtripDataSignature="AMtx7mhM/W6/JP0JA804QEoQVVdyZZX8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3653F1-B932-48E5-8AE6-1A9C8DBA0977}">
  <a:tblStyle styleId="{F13653F1-B932-48E5-8AE6-1A9C8DBA097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bold.fntdata"/><Relationship Id="rId20" Type="http://schemas.openxmlformats.org/officeDocument/2006/relationships/slide" Target="slides/slide15.xml"/><Relationship Id="rId42" Type="http://schemas.openxmlformats.org/officeDocument/2006/relationships/font" Target="fonts/CenturyGothic-boldItalic.fntdata"/><Relationship Id="rId41" Type="http://schemas.openxmlformats.org/officeDocument/2006/relationships/font" Target="fonts/CenturyGothic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CenturyGothic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42f3beeae_0_15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3642f3beeae_0_15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642f3beeae_0_19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3642f3beeae_0_19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642f3beeae_0_21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3642f3beeae_0_21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642f3beeae_0_24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3642f3beeae_0_24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642f3beeae_0_26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3642f3beeae_0_26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642f3beeae_0_28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3642f3beeae_0_28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64b9fe6cda_1_1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g364b9fe6cda_1_1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64c12add67_0_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g364c12add67_0_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64c12add67_0_3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g364c12add67_0_3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64c12add67_0_5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g364c12add67_0_5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523f50c9f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2d523f50c9f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64c12add67_0_7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g364c12add67_0_7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64c12add67_0_10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0" name="Google Shape;400;g364c12add67_0_10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64c12add67_0_12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g364c12add67_0_12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64c12add67_0_14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4" name="Google Shape;434;g364c12add67_0_14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64c12add67_0_16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1" name="Google Shape;451;g364c12add67_0_16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64c12add67_0_19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8" name="Google Shape;468;g364c12add67_0_19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64c12add67_0_21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5" name="Google Shape;485;g364c12add67_0_21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64c12add67_0_23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2" name="Google Shape;502;g364c12add67_0_23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4c12add67_0_25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9" name="Google Shape;519;g364c12add67_0_25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64c12add67_0_28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6" name="Google Shape;536;g364c12add67_0_28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42f3beeae_0_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3642f3beeae_0_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64c12add67_0_30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3" name="Google Shape;553;g364c12add67_0_30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64c12add67_0_32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0" name="Google Shape;570;g364c12add67_0_32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64c12add67_0_35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7" name="Google Shape;587;g364c12add67_0_35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64c12add67_0_37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4" name="Google Shape;604;g364c12add67_0_37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42f3beeae_0_2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3642f3beeae_0_2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42f3beeae_0_5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3642f3beeae_0_5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42f3beeae_0_9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3642f3beeae_0_9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42f3beeae_0_11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3642f3beeae_0_11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42f3beeae_0_17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3642f3beeae_0_17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42f3beeae_0_13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3642f3beeae_0_13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" type="body"/>
          </p:nvPr>
        </p:nvSpPr>
        <p:spPr>
          <a:xfrm>
            <a:off x="838080" y="182556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2" type="body"/>
          </p:nvPr>
        </p:nvSpPr>
        <p:spPr>
          <a:xfrm>
            <a:off x="838080" y="409824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" type="body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2" type="body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3" type="body"/>
          </p:nvPr>
        </p:nvSpPr>
        <p:spPr>
          <a:xfrm>
            <a:off x="83808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4" type="body"/>
          </p:nvPr>
        </p:nvSpPr>
        <p:spPr>
          <a:xfrm>
            <a:off x="622620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3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" type="body"/>
          </p:nvPr>
        </p:nvSpPr>
        <p:spPr>
          <a:xfrm>
            <a:off x="838080" y="1825560"/>
            <a:ext cx="33858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2" type="body"/>
          </p:nvPr>
        </p:nvSpPr>
        <p:spPr>
          <a:xfrm>
            <a:off x="4393440" y="1825560"/>
            <a:ext cx="33858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3" type="body"/>
          </p:nvPr>
        </p:nvSpPr>
        <p:spPr>
          <a:xfrm>
            <a:off x="7949160" y="1825560"/>
            <a:ext cx="33858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4" type="body"/>
          </p:nvPr>
        </p:nvSpPr>
        <p:spPr>
          <a:xfrm>
            <a:off x="838080" y="4098240"/>
            <a:ext cx="33858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5" type="body"/>
          </p:nvPr>
        </p:nvSpPr>
        <p:spPr>
          <a:xfrm>
            <a:off x="4393440" y="4098240"/>
            <a:ext cx="33858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6" type="body"/>
          </p:nvPr>
        </p:nvSpPr>
        <p:spPr>
          <a:xfrm>
            <a:off x="7949160" y="4098240"/>
            <a:ext cx="33858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" type="body"/>
          </p:nvPr>
        </p:nvSpPr>
        <p:spPr>
          <a:xfrm>
            <a:off x="838080" y="182556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" type="body"/>
          </p:nvPr>
        </p:nvSpPr>
        <p:spPr>
          <a:xfrm>
            <a:off x="83808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2" type="body"/>
          </p:nvPr>
        </p:nvSpPr>
        <p:spPr>
          <a:xfrm>
            <a:off x="622620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idx="1" type="subTitle"/>
          </p:nvPr>
        </p:nvSpPr>
        <p:spPr>
          <a:xfrm>
            <a:off x="838080" y="365040"/>
            <a:ext cx="10515300" cy="6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" type="body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2" type="body"/>
          </p:nvPr>
        </p:nvSpPr>
        <p:spPr>
          <a:xfrm>
            <a:off x="622620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3" type="body"/>
          </p:nvPr>
        </p:nvSpPr>
        <p:spPr>
          <a:xfrm>
            <a:off x="83808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" type="body"/>
          </p:nvPr>
        </p:nvSpPr>
        <p:spPr>
          <a:xfrm>
            <a:off x="838080" y="1825560"/>
            <a:ext cx="51312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2" type="body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3" type="body"/>
          </p:nvPr>
        </p:nvSpPr>
        <p:spPr>
          <a:xfrm>
            <a:off x="6226200" y="409824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838080" y="36504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83808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6226200" y="1825560"/>
            <a:ext cx="51312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3" type="body"/>
          </p:nvPr>
        </p:nvSpPr>
        <p:spPr>
          <a:xfrm>
            <a:off x="838080" y="4098240"/>
            <a:ext cx="10515300" cy="2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1523880" y="1122480"/>
            <a:ext cx="9143700" cy="23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0" type="dt"/>
          </p:nvPr>
        </p:nvSpPr>
        <p:spPr>
          <a:xfrm>
            <a:off x="838080" y="63565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1" type="ftr"/>
          </p:nvPr>
        </p:nvSpPr>
        <p:spPr>
          <a:xfrm>
            <a:off x="4038480" y="6356520"/>
            <a:ext cx="4114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2" type="sldNum"/>
          </p:nvPr>
        </p:nvSpPr>
        <p:spPr>
          <a:xfrm>
            <a:off x="8610480" y="63565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21"/>
          <p:cNvSpPr txBox="1"/>
          <p:nvPr>
            <p:ph idx="1" type="body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/>
          <p:nvPr/>
        </p:nvSpPr>
        <p:spPr>
          <a:xfrm>
            <a:off x="0" y="0"/>
            <a:ext cx="12191700" cy="68580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2541719" y="2636100"/>
            <a:ext cx="7315200" cy="16002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57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CASOS DE USO</a:t>
            </a:r>
            <a:endParaRPr b="0" i="0" sz="5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1"/>
          <p:cNvGrpSpPr/>
          <p:nvPr/>
        </p:nvGrpSpPr>
        <p:grpSpPr>
          <a:xfrm rot="-5400000">
            <a:off x="-3628705" y="3628705"/>
            <a:ext cx="7844820" cy="587400"/>
            <a:chOff x="3987720" y="1190880"/>
            <a:chExt cx="7844820" cy="587400"/>
          </a:xfrm>
        </p:grpSpPr>
        <p:sp>
          <p:nvSpPr>
            <p:cNvPr id="70" name="Google Shape;70;p1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1"/>
          <p:cNvGrpSpPr/>
          <p:nvPr/>
        </p:nvGrpSpPr>
        <p:grpSpPr>
          <a:xfrm rot="5400000">
            <a:off x="7975595" y="2808780"/>
            <a:ext cx="7844820" cy="587400"/>
            <a:chOff x="3987720" y="1190880"/>
            <a:chExt cx="7844820" cy="587400"/>
          </a:xfrm>
        </p:grpSpPr>
        <p:sp>
          <p:nvSpPr>
            <p:cNvPr id="73" name="Google Shape;73;p1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42f3beeae_0_154"/>
          <p:cNvSpPr/>
          <p:nvPr/>
        </p:nvSpPr>
        <p:spPr>
          <a:xfrm>
            <a:off x="0" y="0"/>
            <a:ext cx="12191700" cy="947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g3642f3beeae_0_154"/>
          <p:cNvGrpSpPr/>
          <p:nvPr/>
        </p:nvGrpSpPr>
        <p:grpSpPr>
          <a:xfrm>
            <a:off x="152275" y="1146643"/>
            <a:ext cx="3426900" cy="2905602"/>
            <a:chOff x="152280" y="1146600"/>
            <a:chExt cx="3426900" cy="5526060"/>
          </a:xfrm>
        </p:grpSpPr>
        <p:sp>
          <p:nvSpPr>
            <p:cNvPr id="217" name="Google Shape;217;g3642f3beeae_0_154"/>
            <p:cNvSpPr/>
            <p:nvPr/>
          </p:nvSpPr>
          <p:spPr>
            <a:xfrm>
              <a:off x="152280" y="1778760"/>
              <a:ext cx="3426900" cy="4893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3642f3beeae_0_154"/>
            <p:cNvSpPr/>
            <p:nvPr/>
          </p:nvSpPr>
          <p:spPr>
            <a:xfrm>
              <a:off x="152280" y="1146600"/>
              <a:ext cx="3426900" cy="6501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DESCRIPCIÓN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g3642f3beeae_0_154"/>
          <p:cNvSpPr/>
          <p:nvPr/>
        </p:nvSpPr>
        <p:spPr>
          <a:xfrm>
            <a:off x="152280" y="0"/>
            <a:ext cx="3446400" cy="9474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CU0</a:t>
            </a:r>
            <a:r>
              <a:rPr b="1" lang="en-US" sz="3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r>
            <a:endParaRPr b="1" sz="3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20" name="Google Shape;220;g3642f3beeae_0_154"/>
          <p:cNvGraphicFramePr/>
          <p:nvPr/>
        </p:nvGraphicFramePr>
        <p:xfrm>
          <a:off x="3987720" y="18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{F13653F1-B932-48E5-8AE6-1A9C8DBA0977}</a:tableStyleId>
              </a:tblPr>
              <a:tblGrid>
                <a:gridCol w="1023125"/>
                <a:gridCol w="6821650"/>
              </a:tblGrid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administrador abre el módulo de trabajos.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Selecciona "Crear nuevo trabajo".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Ingresa vehículo, empleado asignado, tipo de mantenimiento y descripción.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4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guarda y asigna el trabajo.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21" name="Google Shape;221;g3642f3beeae_0_154"/>
          <p:cNvSpPr/>
          <p:nvPr/>
        </p:nvSpPr>
        <p:spPr>
          <a:xfrm>
            <a:off x="152280" y="2723085"/>
            <a:ext cx="3077400" cy="426000"/>
          </a:xfrm>
          <a:prstGeom prst="homePlate">
            <a:avLst>
              <a:gd fmla="val 50000" name="adj"/>
            </a:avLst>
          </a:prstGeom>
          <a:solidFill>
            <a:srgbClr val="578E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Actores Involucrados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3642f3beeae_0_154"/>
          <p:cNvSpPr/>
          <p:nvPr/>
        </p:nvSpPr>
        <p:spPr>
          <a:xfrm>
            <a:off x="253613" y="1682678"/>
            <a:ext cx="3243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Permite generar una orden de trabajo asociada a un vehículo, asignar un empleado y definir tipo de mantenimiento.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3642f3beeae_0_154"/>
          <p:cNvSpPr/>
          <p:nvPr/>
        </p:nvSpPr>
        <p:spPr>
          <a:xfrm>
            <a:off x="424513" y="3246000"/>
            <a:ext cx="2882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</a:t>
            </a:r>
            <a:r>
              <a:rPr b="1" lang="en-US" sz="1800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Administrador</a:t>
            </a:r>
            <a:endParaRPr b="0" i="0" sz="1800" u="none" cap="none" strike="noStrike">
              <a:solidFill>
                <a:srgbClr val="C3BA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3642f3beeae_0_154"/>
          <p:cNvSpPr/>
          <p:nvPr/>
        </p:nvSpPr>
        <p:spPr>
          <a:xfrm>
            <a:off x="3957480" y="195480"/>
            <a:ext cx="758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Crear Trabajos Mecánicos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g3642f3beeae_0_154"/>
          <p:cNvGrpSpPr/>
          <p:nvPr/>
        </p:nvGrpSpPr>
        <p:grpSpPr>
          <a:xfrm>
            <a:off x="3987720" y="1190880"/>
            <a:ext cx="7844820" cy="587400"/>
            <a:chOff x="3987720" y="1190880"/>
            <a:chExt cx="7844820" cy="587400"/>
          </a:xfrm>
        </p:grpSpPr>
        <p:sp>
          <p:nvSpPr>
            <p:cNvPr id="226" name="Google Shape;226;g3642f3beeae_0_154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3642f3beeae_0_154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FLUJO PRINCIPAL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642f3beeae_0_193"/>
          <p:cNvSpPr/>
          <p:nvPr/>
        </p:nvSpPr>
        <p:spPr>
          <a:xfrm>
            <a:off x="0" y="0"/>
            <a:ext cx="12191700" cy="947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g3642f3beeae_0_193"/>
          <p:cNvGrpSpPr/>
          <p:nvPr/>
        </p:nvGrpSpPr>
        <p:grpSpPr>
          <a:xfrm>
            <a:off x="152275" y="1146643"/>
            <a:ext cx="3426900" cy="2905602"/>
            <a:chOff x="152280" y="1146600"/>
            <a:chExt cx="3426900" cy="5526060"/>
          </a:xfrm>
        </p:grpSpPr>
        <p:sp>
          <p:nvSpPr>
            <p:cNvPr id="234" name="Google Shape;234;g3642f3beeae_0_193"/>
            <p:cNvSpPr/>
            <p:nvPr/>
          </p:nvSpPr>
          <p:spPr>
            <a:xfrm>
              <a:off x="152280" y="1778760"/>
              <a:ext cx="3426900" cy="4893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3642f3beeae_0_193"/>
            <p:cNvSpPr/>
            <p:nvPr/>
          </p:nvSpPr>
          <p:spPr>
            <a:xfrm>
              <a:off x="152280" y="1146600"/>
              <a:ext cx="3426900" cy="6501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DESCRIPCIÓN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g3642f3beeae_0_193"/>
          <p:cNvSpPr/>
          <p:nvPr/>
        </p:nvSpPr>
        <p:spPr>
          <a:xfrm>
            <a:off x="152280" y="0"/>
            <a:ext cx="3446400" cy="9474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CU10</a:t>
            </a:r>
            <a:endParaRPr b="1" sz="3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37" name="Google Shape;237;g3642f3beeae_0_193"/>
          <p:cNvGraphicFramePr/>
          <p:nvPr/>
        </p:nvGraphicFramePr>
        <p:xfrm>
          <a:off x="3987720" y="18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{F13653F1-B932-48E5-8AE6-1A9C8DBA0977}</a:tableStyleId>
              </a:tblPr>
              <a:tblGrid>
                <a:gridCol w="1023125"/>
                <a:gridCol w="6821650"/>
              </a:tblGrid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administrador abre el módulo de trabajos.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1" sz="1500" u="none" cap="none" strike="noStrike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administrador accede a la lista de trabajos.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Selecciona un trabajo.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Elige "Reasignar" o "Cancelar".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/>
                        <a:t>5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actualiza el estado y notifica al empleado.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38" name="Google Shape;238;g3642f3beeae_0_193"/>
          <p:cNvSpPr/>
          <p:nvPr/>
        </p:nvSpPr>
        <p:spPr>
          <a:xfrm>
            <a:off x="152280" y="2570685"/>
            <a:ext cx="3077400" cy="426000"/>
          </a:xfrm>
          <a:prstGeom prst="homePlate">
            <a:avLst>
              <a:gd fmla="val 50000" name="adj"/>
            </a:avLst>
          </a:prstGeom>
          <a:solidFill>
            <a:srgbClr val="578E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Actores Involucrados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3642f3beeae_0_193"/>
          <p:cNvSpPr/>
          <p:nvPr/>
        </p:nvSpPr>
        <p:spPr>
          <a:xfrm>
            <a:off x="253613" y="1682678"/>
            <a:ext cx="3243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Permite modificar la asignación de un trabajo o cancelarlo si es necesario.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3642f3beeae_0_193"/>
          <p:cNvSpPr/>
          <p:nvPr/>
        </p:nvSpPr>
        <p:spPr>
          <a:xfrm>
            <a:off x="424513" y="3169800"/>
            <a:ext cx="2882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</a:t>
            </a:r>
            <a:r>
              <a:rPr b="1" lang="en-US" sz="1800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Administrador</a:t>
            </a:r>
            <a:endParaRPr b="0" i="0" sz="1800" u="none" cap="none" strike="noStrike">
              <a:solidFill>
                <a:srgbClr val="C3BA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3642f3beeae_0_193"/>
          <p:cNvSpPr/>
          <p:nvPr/>
        </p:nvSpPr>
        <p:spPr>
          <a:xfrm>
            <a:off x="3957480" y="195480"/>
            <a:ext cx="758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Reasignar o Cancelar Trabajos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g3642f3beeae_0_193"/>
          <p:cNvGrpSpPr/>
          <p:nvPr/>
        </p:nvGrpSpPr>
        <p:grpSpPr>
          <a:xfrm>
            <a:off x="3987720" y="1190880"/>
            <a:ext cx="7844820" cy="587400"/>
            <a:chOff x="3987720" y="1190880"/>
            <a:chExt cx="7844820" cy="587400"/>
          </a:xfrm>
        </p:grpSpPr>
        <p:sp>
          <p:nvSpPr>
            <p:cNvPr id="243" name="Google Shape;243;g3642f3beeae_0_193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3642f3beeae_0_193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FLUJO PRINCIPAL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642f3beeae_0_214"/>
          <p:cNvSpPr/>
          <p:nvPr/>
        </p:nvSpPr>
        <p:spPr>
          <a:xfrm>
            <a:off x="0" y="0"/>
            <a:ext cx="12191700" cy="947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g3642f3beeae_0_214"/>
          <p:cNvGrpSpPr/>
          <p:nvPr/>
        </p:nvGrpSpPr>
        <p:grpSpPr>
          <a:xfrm>
            <a:off x="152275" y="1146643"/>
            <a:ext cx="3426900" cy="2905602"/>
            <a:chOff x="152280" y="1146600"/>
            <a:chExt cx="3426900" cy="5526060"/>
          </a:xfrm>
        </p:grpSpPr>
        <p:sp>
          <p:nvSpPr>
            <p:cNvPr id="251" name="Google Shape;251;g3642f3beeae_0_214"/>
            <p:cNvSpPr/>
            <p:nvPr/>
          </p:nvSpPr>
          <p:spPr>
            <a:xfrm>
              <a:off x="152280" y="1778760"/>
              <a:ext cx="3426900" cy="4893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3642f3beeae_0_214"/>
            <p:cNvSpPr/>
            <p:nvPr/>
          </p:nvSpPr>
          <p:spPr>
            <a:xfrm>
              <a:off x="152280" y="1146600"/>
              <a:ext cx="3426900" cy="6501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DESCRIPCIÓN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g3642f3beeae_0_214"/>
          <p:cNvSpPr/>
          <p:nvPr/>
        </p:nvSpPr>
        <p:spPr>
          <a:xfrm>
            <a:off x="152280" y="0"/>
            <a:ext cx="3446400" cy="9474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CU1</a:t>
            </a:r>
            <a:r>
              <a:rPr b="1" lang="en-US" sz="3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1" sz="3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54" name="Google Shape;254;g3642f3beeae_0_214"/>
          <p:cNvGraphicFramePr/>
          <p:nvPr/>
        </p:nvGraphicFramePr>
        <p:xfrm>
          <a:off x="3987720" y="18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{F13653F1-B932-48E5-8AE6-1A9C8DBA0977}</a:tableStyleId>
              </a:tblPr>
              <a:tblGrid>
                <a:gridCol w="1023125"/>
                <a:gridCol w="6821650"/>
              </a:tblGrid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administrador accede al módulo de compras.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Selecciona una solicitud de compra para verificar: lista de repuestos, cantidades, proveedor sugerido, costos estimados y justificación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Revisa la información y confirma disponibilidad presupuestaria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4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Decide Aprobar la solicitud.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5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genera la orden de compra formal con detalle de ítems y cantidades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6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marca el inventario con estado “En pedido” y registra la orden en el historial.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7</a:t>
                      </a:r>
                      <a:endParaRPr b="1" sz="1500"/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envía notificaciones: al proveedor (PO) y al solicitante (aprobación y fecha estimada)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55" name="Google Shape;255;g3642f3beeae_0_214"/>
          <p:cNvSpPr/>
          <p:nvPr/>
        </p:nvSpPr>
        <p:spPr>
          <a:xfrm>
            <a:off x="152280" y="2951685"/>
            <a:ext cx="3077400" cy="426000"/>
          </a:xfrm>
          <a:prstGeom prst="homePlate">
            <a:avLst>
              <a:gd fmla="val 50000" name="adj"/>
            </a:avLst>
          </a:prstGeom>
          <a:solidFill>
            <a:srgbClr val="578E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Actores Involucrados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3642f3beeae_0_214"/>
          <p:cNvSpPr/>
          <p:nvPr/>
        </p:nvSpPr>
        <p:spPr>
          <a:xfrm>
            <a:off x="253613" y="1682678"/>
            <a:ext cx="3243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Permite al administrador revisar y aprobar o rechazar solicitudes de compra de repuestos generadas por el sistema (por nivel de stock bajo) o por empleados.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3642f3beeae_0_214"/>
          <p:cNvSpPr/>
          <p:nvPr/>
        </p:nvSpPr>
        <p:spPr>
          <a:xfrm>
            <a:off x="424513" y="3474600"/>
            <a:ext cx="2882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</a:t>
            </a:r>
            <a:r>
              <a:rPr b="1" lang="en-US" sz="1800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Administrador</a:t>
            </a:r>
            <a:endParaRPr b="0" i="0" sz="1800" u="none" cap="none" strike="noStrike">
              <a:solidFill>
                <a:srgbClr val="C3BA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3642f3beeae_0_214"/>
          <p:cNvSpPr/>
          <p:nvPr/>
        </p:nvSpPr>
        <p:spPr>
          <a:xfrm>
            <a:off x="3957480" y="195480"/>
            <a:ext cx="758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Aprobar Compras de Repuestos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g3642f3beeae_0_214"/>
          <p:cNvGrpSpPr/>
          <p:nvPr/>
        </p:nvGrpSpPr>
        <p:grpSpPr>
          <a:xfrm>
            <a:off x="3987720" y="1190880"/>
            <a:ext cx="7844820" cy="587400"/>
            <a:chOff x="3987720" y="1190880"/>
            <a:chExt cx="7844820" cy="587400"/>
          </a:xfrm>
        </p:grpSpPr>
        <p:sp>
          <p:nvSpPr>
            <p:cNvPr id="260" name="Google Shape;260;g3642f3beeae_0_214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3642f3beeae_0_214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FLUJO PRINCIPAL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642f3beeae_0_240"/>
          <p:cNvSpPr/>
          <p:nvPr/>
        </p:nvSpPr>
        <p:spPr>
          <a:xfrm>
            <a:off x="0" y="0"/>
            <a:ext cx="12191700" cy="947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g3642f3beeae_0_240"/>
          <p:cNvGrpSpPr/>
          <p:nvPr/>
        </p:nvGrpSpPr>
        <p:grpSpPr>
          <a:xfrm>
            <a:off x="152275" y="1146643"/>
            <a:ext cx="3426900" cy="2905602"/>
            <a:chOff x="152280" y="1146600"/>
            <a:chExt cx="3426900" cy="5526060"/>
          </a:xfrm>
        </p:grpSpPr>
        <p:sp>
          <p:nvSpPr>
            <p:cNvPr id="268" name="Google Shape;268;g3642f3beeae_0_240"/>
            <p:cNvSpPr/>
            <p:nvPr/>
          </p:nvSpPr>
          <p:spPr>
            <a:xfrm>
              <a:off x="152280" y="1778760"/>
              <a:ext cx="3426900" cy="4893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3642f3beeae_0_240"/>
            <p:cNvSpPr/>
            <p:nvPr/>
          </p:nvSpPr>
          <p:spPr>
            <a:xfrm>
              <a:off x="152280" y="1146600"/>
              <a:ext cx="3426900" cy="6501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DESCRIPCIÓN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g3642f3beeae_0_240"/>
          <p:cNvSpPr/>
          <p:nvPr/>
        </p:nvSpPr>
        <p:spPr>
          <a:xfrm>
            <a:off x="152280" y="0"/>
            <a:ext cx="3446400" cy="9474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</a:t>
            </a:r>
            <a:r>
              <a:rPr b="1" lang="en-US" sz="3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 b="1" sz="3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71" name="Google Shape;271;g3642f3beeae_0_240"/>
          <p:cNvGraphicFramePr/>
          <p:nvPr/>
        </p:nvGraphicFramePr>
        <p:xfrm>
          <a:off x="3987720" y="18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{F13653F1-B932-48E5-8AE6-1A9C8DBA0977}</a:tableStyleId>
              </a:tblPr>
              <a:tblGrid>
                <a:gridCol w="1023125"/>
                <a:gridCol w="6821650"/>
              </a:tblGrid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administrador abre el módulo de Tipos de mantenimiento.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Selecciona Crear nuevo tipo o Editar uno existente.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Completa los datos: nombre, categoría (preventivo/correctivo), descripción, checklist de tareas, tiempo estimado, lista de repuestos recomendados, precio estándar (opcional), y especialidad requerida.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4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administrador guarda el tipo de mantenimiento.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5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registra/actualiza la definición y la hace disponible en el formulario de creación de trabajos/órdenes.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72" name="Google Shape;272;g3642f3beeae_0_240"/>
          <p:cNvSpPr/>
          <p:nvPr/>
        </p:nvSpPr>
        <p:spPr>
          <a:xfrm>
            <a:off x="152280" y="2875485"/>
            <a:ext cx="3077400" cy="426000"/>
          </a:xfrm>
          <a:prstGeom prst="homePlate">
            <a:avLst>
              <a:gd fmla="val 50000" name="adj"/>
            </a:avLst>
          </a:prstGeom>
          <a:solidFill>
            <a:srgbClr val="578E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Actores Involucrados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3642f3beeae_0_240"/>
          <p:cNvSpPr/>
          <p:nvPr/>
        </p:nvSpPr>
        <p:spPr>
          <a:xfrm>
            <a:off x="424513" y="3398400"/>
            <a:ext cx="2882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</a:t>
            </a:r>
            <a:r>
              <a:rPr b="1" lang="en-US" sz="1800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Administrador</a:t>
            </a:r>
            <a:endParaRPr b="0" i="0" sz="1800" u="none" cap="none" strike="noStrike">
              <a:solidFill>
                <a:srgbClr val="C3BA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3642f3beeae_0_240"/>
          <p:cNvSpPr/>
          <p:nvPr/>
        </p:nvSpPr>
        <p:spPr>
          <a:xfrm>
            <a:off x="3957480" y="195480"/>
            <a:ext cx="758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Definir Tipos de Mantenimiento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g3642f3beeae_0_240"/>
          <p:cNvGrpSpPr/>
          <p:nvPr/>
        </p:nvGrpSpPr>
        <p:grpSpPr>
          <a:xfrm>
            <a:off x="3987720" y="1190880"/>
            <a:ext cx="7844820" cy="587400"/>
            <a:chOff x="3987720" y="1190880"/>
            <a:chExt cx="7844820" cy="587400"/>
          </a:xfrm>
        </p:grpSpPr>
        <p:sp>
          <p:nvSpPr>
            <p:cNvPr id="276" name="Google Shape;276;g3642f3beeae_0_240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3642f3beeae_0_240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FLUJO PRINCIPAL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g3642f3beeae_0_240"/>
          <p:cNvSpPr/>
          <p:nvPr/>
        </p:nvSpPr>
        <p:spPr>
          <a:xfrm>
            <a:off x="253613" y="1682678"/>
            <a:ext cx="3243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Permite al administrador crear y gestionar los tipos de mantenimiento que ofrece el taller, para facilitar la creación de órdenes y estandarizar procesos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642f3beeae_0_264"/>
          <p:cNvSpPr/>
          <p:nvPr/>
        </p:nvSpPr>
        <p:spPr>
          <a:xfrm>
            <a:off x="0" y="0"/>
            <a:ext cx="12191700" cy="947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g3642f3beeae_0_264"/>
          <p:cNvGrpSpPr/>
          <p:nvPr/>
        </p:nvGrpSpPr>
        <p:grpSpPr>
          <a:xfrm>
            <a:off x="152275" y="1146643"/>
            <a:ext cx="3426900" cy="2905602"/>
            <a:chOff x="152280" y="1146600"/>
            <a:chExt cx="3426900" cy="5526060"/>
          </a:xfrm>
        </p:grpSpPr>
        <p:sp>
          <p:nvSpPr>
            <p:cNvPr id="285" name="Google Shape;285;g3642f3beeae_0_264"/>
            <p:cNvSpPr/>
            <p:nvPr/>
          </p:nvSpPr>
          <p:spPr>
            <a:xfrm>
              <a:off x="152280" y="1778760"/>
              <a:ext cx="3426900" cy="4893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3642f3beeae_0_264"/>
            <p:cNvSpPr/>
            <p:nvPr/>
          </p:nvSpPr>
          <p:spPr>
            <a:xfrm>
              <a:off x="152280" y="1146600"/>
              <a:ext cx="3426900" cy="6501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DESCRIPCIÓN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7" name="Google Shape;287;g3642f3beeae_0_264"/>
          <p:cNvSpPr/>
          <p:nvPr/>
        </p:nvSpPr>
        <p:spPr>
          <a:xfrm>
            <a:off x="152280" y="0"/>
            <a:ext cx="3446400" cy="9474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</a:t>
            </a:r>
            <a:r>
              <a:rPr b="1" lang="en-US" sz="3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</a:t>
            </a:r>
            <a:endParaRPr b="1" sz="3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88" name="Google Shape;288;g3642f3beeae_0_264"/>
          <p:cNvGraphicFramePr/>
          <p:nvPr/>
        </p:nvGraphicFramePr>
        <p:xfrm>
          <a:off x="3987720" y="18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{F13653F1-B932-48E5-8AE6-1A9C8DBA0977}</a:tableStyleId>
              </a:tblPr>
              <a:tblGrid>
                <a:gridCol w="1023125"/>
                <a:gridCol w="6821650"/>
              </a:tblGrid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administrador abre el módulo de Facturación.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Selecciona el cliente y el trabajo finalizado.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genera la factura.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4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administrador registra el pago (total o parcial).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5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actualiza el estado de cuenta del cliente.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89" name="Google Shape;289;g3642f3beeae_0_264"/>
          <p:cNvSpPr/>
          <p:nvPr/>
        </p:nvSpPr>
        <p:spPr>
          <a:xfrm>
            <a:off x="152280" y="2418285"/>
            <a:ext cx="3077400" cy="426000"/>
          </a:xfrm>
          <a:prstGeom prst="homePlate">
            <a:avLst>
              <a:gd fmla="val 50000" name="adj"/>
            </a:avLst>
          </a:prstGeom>
          <a:solidFill>
            <a:srgbClr val="578E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Actores Involucrados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3642f3beeae_0_264"/>
          <p:cNvSpPr/>
          <p:nvPr/>
        </p:nvSpPr>
        <p:spPr>
          <a:xfrm>
            <a:off x="424513" y="3093600"/>
            <a:ext cx="2882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</a:t>
            </a:r>
            <a:r>
              <a:rPr b="1" lang="en-US" sz="1800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Administrador</a:t>
            </a:r>
            <a:endParaRPr b="0" i="0" sz="1800" u="none" cap="none" strike="noStrike">
              <a:solidFill>
                <a:srgbClr val="C3BA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3642f3beeae_0_264"/>
          <p:cNvSpPr/>
          <p:nvPr/>
        </p:nvSpPr>
        <p:spPr>
          <a:xfrm>
            <a:off x="3957480" y="195480"/>
            <a:ext cx="758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Emitir Facturas y Procesar Pagos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g3642f3beeae_0_264"/>
          <p:cNvGrpSpPr/>
          <p:nvPr/>
        </p:nvGrpSpPr>
        <p:grpSpPr>
          <a:xfrm>
            <a:off x="3987720" y="1190880"/>
            <a:ext cx="7844820" cy="587400"/>
            <a:chOff x="3987720" y="1190880"/>
            <a:chExt cx="7844820" cy="587400"/>
          </a:xfrm>
        </p:grpSpPr>
        <p:sp>
          <p:nvSpPr>
            <p:cNvPr id="293" name="Google Shape;293;g3642f3beeae_0_264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3642f3beeae_0_264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FLUJO PRINCIPAL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" name="Google Shape;295;g3642f3beeae_0_264"/>
          <p:cNvSpPr/>
          <p:nvPr/>
        </p:nvSpPr>
        <p:spPr>
          <a:xfrm>
            <a:off x="253613" y="1682678"/>
            <a:ext cx="3243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Permite generar facturas para clientes y registrar pagos recibidos.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642f3beeae_0_287"/>
          <p:cNvSpPr/>
          <p:nvPr/>
        </p:nvSpPr>
        <p:spPr>
          <a:xfrm>
            <a:off x="0" y="0"/>
            <a:ext cx="12191700" cy="947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1" name="Google Shape;301;g3642f3beeae_0_287"/>
          <p:cNvGrpSpPr/>
          <p:nvPr/>
        </p:nvGrpSpPr>
        <p:grpSpPr>
          <a:xfrm>
            <a:off x="152275" y="1146643"/>
            <a:ext cx="3426900" cy="2905602"/>
            <a:chOff x="152280" y="1146600"/>
            <a:chExt cx="3426900" cy="5526060"/>
          </a:xfrm>
        </p:grpSpPr>
        <p:sp>
          <p:nvSpPr>
            <p:cNvPr id="302" name="Google Shape;302;g3642f3beeae_0_287"/>
            <p:cNvSpPr/>
            <p:nvPr/>
          </p:nvSpPr>
          <p:spPr>
            <a:xfrm>
              <a:off x="152280" y="1778760"/>
              <a:ext cx="3426900" cy="4893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3642f3beeae_0_287"/>
            <p:cNvSpPr/>
            <p:nvPr/>
          </p:nvSpPr>
          <p:spPr>
            <a:xfrm>
              <a:off x="152280" y="1146600"/>
              <a:ext cx="3426900" cy="6501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DESCRIPCIÓN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g3642f3beeae_0_287"/>
          <p:cNvSpPr/>
          <p:nvPr/>
        </p:nvSpPr>
        <p:spPr>
          <a:xfrm>
            <a:off x="152280" y="0"/>
            <a:ext cx="3446400" cy="9474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</a:t>
            </a:r>
            <a:r>
              <a:rPr b="1" lang="en-US" sz="3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</a:t>
            </a:r>
            <a:endParaRPr b="1" sz="3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05" name="Google Shape;305;g3642f3beeae_0_287"/>
          <p:cNvGraphicFramePr/>
          <p:nvPr/>
        </p:nvGraphicFramePr>
        <p:xfrm>
          <a:off x="3987720" y="18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{F13653F1-B932-48E5-8AE6-1A9C8DBA0977}</a:tableStyleId>
              </a:tblPr>
              <a:tblGrid>
                <a:gridCol w="1023125"/>
                <a:gridCol w="6821650"/>
              </a:tblGrid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administrador accede al módulo de Reportes.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Selecciona el tipo de reporte.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administrador selecciona formato de exportación.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4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guarda o descarga el archivo.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06" name="Google Shape;306;g3642f3beeae_0_287"/>
          <p:cNvSpPr/>
          <p:nvPr/>
        </p:nvSpPr>
        <p:spPr>
          <a:xfrm>
            <a:off x="152280" y="2418285"/>
            <a:ext cx="3077400" cy="426000"/>
          </a:xfrm>
          <a:prstGeom prst="homePlate">
            <a:avLst>
              <a:gd fmla="val 50000" name="adj"/>
            </a:avLst>
          </a:prstGeom>
          <a:solidFill>
            <a:srgbClr val="578E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Actores Involucrados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3642f3beeae_0_287"/>
          <p:cNvSpPr/>
          <p:nvPr/>
        </p:nvSpPr>
        <p:spPr>
          <a:xfrm>
            <a:off x="424513" y="3093600"/>
            <a:ext cx="2882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</a:t>
            </a:r>
            <a:r>
              <a:rPr b="1" lang="en-US" sz="1800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Administrador</a:t>
            </a:r>
            <a:endParaRPr b="0" i="0" sz="1800" u="none" cap="none" strike="noStrike">
              <a:solidFill>
                <a:srgbClr val="C3BA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3642f3beeae_0_287"/>
          <p:cNvSpPr/>
          <p:nvPr/>
        </p:nvSpPr>
        <p:spPr>
          <a:xfrm>
            <a:off x="3957480" y="195480"/>
            <a:ext cx="758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Generar y Exportar Reportes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Google Shape;309;g3642f3beeae_0_287"/>
          <p:cNvGrpSpPr/>
          <p:nvPr/>
        </p:nvGrpSpPr>
        <p:grpSpPr>
          <a:xfrm>
            <a:off x="3987720" y="1190880"/>
            <a:ext cx="7844820" cy="587400"/>
            <a:chOff x="3987720" y="1190880"/>
            <a:chExt cx="7844820" cy="587400"/>
          </a:xfrm>
        </p:grpSpPr>
        <p:sp>
          <p:nvSpPr>
            <p:cNvPr id="310" name="Google Shape;310;g3642f3beeae_0_287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g3642f3beeae_0_287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FLUJO PRINCIPAL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Google Shape;312;g3642f3beeae_0_287"/>
          <p:cNvSpPr/>
          <p:nvPr/>
        </p:nvSpPr>
        <p:spPr>
          <a:xfrm>
            <a:off x="253613" y="1682678"/>
            <a:ext cx="3243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Permite generar reportes administrativos y exportarlos en PDF, Excel o imagen.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64b9fe6cda_1_16"/>
          <p:cNvSpPr/>
          <p:nvPr/>
        </p:nvSpPr>
        <p:spPr>
          <a:xfrm>
            <a:off x="0" y="0"/>
            <a:ext cx="12191700" cy="947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Google Shape;318;g364b9fe6cda_1_16"/>
          <p:cNvGrpSpPr/>
          <p:nvPr/>
        </p:nvGrpSpPr>
        <p:grpSpPr>
          <a:xfrm>
            <a:off x="152275" y="1146643"/>
            <a:ext cx="3426900" cy="2905602"/>
            <a:chOff x="152280" y="1146600"/>
            <a:chExt cx="3426900" cy="5526060"/>
          </a:xfrm>
        </p:grpSpPr>
        <p:sp>
          <p:nvSpPr>
            <p:cNvPr id="319" name="Google Shape;319;g364b9fe6cda_1_16"/>
            <p:cNvSpPr/>
            <p:nvPr/>
          </p:nvSpPr>
          <p:spPr>
            <a:xfrm>
              <a:off x="152280" y="1778760"/>
              <a:ext cx="3426900" cy="4893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364b9fe6cda_1_16"/>
            <p:cNvSpPr/>
            <p:nvPr/>
          </p:nvSpPr>
          <p:spPr>
            <a:xfrm>
              <a:off x="152280" y="1146600"/>
              <a:ext cx="3426900" cy="6501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DESCRIPCIÓN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g364b9fe6cda_1_16"/>
          <p:cNvSpPr/>
          <p:nvPr/>
        </p:nvSpPr>
        <p:spPr>
          <a:xfrm>
            <a:off x="152280" y="0"/>
            <a:ext cx="3446400" cy="9474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</a:t>
            </a:r>
            <a:r>
              <a:rPr b="1" lang="en-US" sz="3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 b="1" sz="3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22" name="Google Shape;322;g364b9fe6cda_1_16"/>
          <p:cNvGraphicFramePr/>
          <p:nvPr/>
        </p:nvGraphicFramePr>
        <p:xfrm>
          <a:off x="3987720" y="18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{F13653F1-B932-48E5-8AE6-1A9C8DBA0977}</a:tableStyleId>
              </a:tblPr>
              <a:tblGrid>
                <a:gridCol w="1023125"/>
                <a:gridCol w="6821650"/>
              </a:tblGrid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empleado accede al sistema.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Selecciona la opción “Trabajos asignados”.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muestra la lista de trabajos pendientes.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4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empleado selecciona un trabajo específico.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5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despliega los detalles del trabajo.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23" name="Google Shape;323;g364b9fe6cda_1_16"/>
          <p:cNvSpPr/>
          <p:nvPr/>
        </p:nvSpPr>
        <p:spPr>
          <a:xfrm>
            <a:off x="152280" y="2875485"/>
            <a:ext cx="3077400" cy="426000"/>
          </a:xfrm>
          <a:prstGeom prst="homePlate">
            <a:avLst>
              <a:gd fmla="val 50000" name="adj"/>
            </a:avLst>
          </a:prstGeom>
          <a:solidFill>
            <a:srgbClr val="578E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Actores Involucrados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364b9fe6cda_1_16"/>
          <p:cNvSpPr/>
          <p:nvPr/>
        </p:nvSpPr>
        <p:spPr>
          <a:xfrm>
            <a:off x="424513" y="3398400"/>
            <a:ext cx="2882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</a:t>
            </a:r>
            <a:r>
              <a:rPr b="1" lang="en-US" sz="1800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Empleado</a:t>
            </a:r>
            <a:endParaRPr b="0" i="0" sz="1800" u="none" cap="none" strike="noStrike">
              <a:solidFill>
                <a:srgbClr val="C3BA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364b9fe6cda_1_16"/>
          <p:cNvSpPr/>
          <p:nvPr/>
        </p:nvSpPr>
        <p:spPr>
          <a:xfrm>
            <a:off x="3957480" y="195480"/>
            <a:ext cx="758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Consultar trabajos asignados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6" name="Google Shape;326;g364b9fe6cda_1_16"/>
          <p:cNvGrpSpPr/>
          <p:nvPr/>
        </p:nvGrpSpPr>
        <p:grpSpPr>
          <a:xfrm>
            <a:off x="3987720" y="1190880"/>
            <a:ext cx="7844820" cy="587400"/>
            <a:chOff x="3987720" y="1190880"/>
            <a:chExt cx="7844820" cy="587400"/>
          </a:xfrm>
        </p:grpSpPr>
        <p:sp>
          <p:nvSpPr>
            <p:cNvPr id="327" name="Google Shape;327;g364b9fe6cda_1_16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g364b9fe6cda_1_16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FLUJO PRINCIPAL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g364b9fe6cda_1_16"/>
          <p:cNvSpPr/>
          <p:nvPr/>
        </p:nvSpPr>
        <p:spPr>
          <a:xfrm>
            <a:off x="253613" y="1682678"/>
            <a:ext cx="3243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empleado puede ver los trabajos que el administrador le ha asignado, junto con los detalles del vehículo, el tipo de mantenimiento y el tiempo estimado.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64c12add67_0_9"/>
          <p:cNvSpPr/>
          <p:nvPr/>
        </p:nvSpPr>
        <p:spPr>
          <a:xfrm>
            <a:off x="0" y="0"/>
            <a:ext cx="12191700" cy="947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" name="Google Shape;335;g364c12add67_0_9"/>
          <p:cNvGrpSpPr/>
          <p:nvPr/>
        </p:nvGrpSpPr>
        <p:grpSpPr>
          <a:xfrm>
            <a:off x="152275" y="1146643"/>
            <a:ext cx="3426900" cy="2905602"/>
            <a:chOff x="152280" y="1146600"/>
            <a:chExt cx="3426900" cy="5526060"/>
          </a:xfrm>
        </p:grpSpPr>
        <p:sp>
          <p:nvSpPr>
            <p:cNvPr id="336" name="Google Shape;336;g364c12add67_0_9"/>
            <p:cNvSpPr/>
            <p:nvPr/>
          </p:nvSpPr>
          <p:spPr>
            <a:xfrm>
              <a:off x="152280" y="1778760"/>
              <a:ext cx="3426900" cy="4893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364c12add67_0_9"/>
            <p:cNvSpPr/>
            <p:nvPr/>
          </p:nvSpPr>
          <p:spPr>
            <a:xfrm>
              <a:off x="152280" y="1146600"/>
              <a:ext cx="3426900" cy="6501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DESCRIPCIÓN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g364c12add67_0_9"/>
          <p:cNvSpPr/>
          <p:nvPr/>
        </p:nvSpPr>
        <p:spPr>
          <a:xfrm>
            <a:off x="152280" y="0"/>
            <a:ext cx="3446400" cy="9474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</a:t>
            </a:r>
            <a:r>
              <a:rPr b="1" lang="en-US" sz="3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</a:t>
            </a:r>
            <a:endParaRPr b="1" sz="3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39" name="Google Shape;339;g364c12add67_0_9"/>
          <p:cNvGraphicFramePr/>
          <p:nvPr/>
        </p:nvGraphicFramePr>
        <p:xfrm>
          <a:off x="3987720" y="18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{F13653F1-B932-48E5-8AE6-1A9C8DBA0977}</a:tableStyleId>
              </a:tblPr>
              <a:tblGrid>
                <a:gridCol w="1023125"/>
                <a:gridCol w="6821650"/>
              </a:tblGrid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empleado accede al sistema.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Selecciona la opción “Historial de trabajos”.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muestra una lista con los trabajos finalizados por el empleado.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4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empleado selecciona un trabajo para ver su información detallada.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40" name="Google Shape;340;g364c12add67_0_9"/>
          <p:cNvSpPr/>
          <p:nvPr/>
        </p:nvSpPr>
        <p:spPr>
          <a:xfrm>
            <a:off x="152280" y="2875485"/>
            <a:ext cx="3077400" cy="426000"/>
          </a:xfrm>
          <a:prstGeom prst="homePlate">
            <a:avLst>
              <a:gd fmla="val 50000" name="adj"/>
            </a:avLst>
          </a:prstGeom>
          <a:solidFill>
            <a:srgbClr val="578E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Actores Involucrados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364c12add67_0_9"/>
          <p:cNvSpPr/>
          <p:nvPr/>
        </p:nvSpPr>
        <p:spPr>
          <a:xfrm>
            <a:off x="424513" y="3398400"/>
            <a:ext cx="2882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</a:t>
            </a:r>
            <a:r>
              <a:rPr b="1" lang="en-US" sz="1800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Empleado</a:t>
            </a:r>
            <a:endParaRPr b="0" i="0" sz="1800" u="none" cap="none" strike="noStrike">
              <a:solidFill>
                <a:srgbClr val="C3BA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364c12add67_0_9"/>
          <p:cNvSpPr/>
          <p:nvPr/>
        </p:nvSpPr>
        <p:spPr>
          <a:xfrm>
            <a:off x="3957480" y="195480"/>
            <a:ext cx="758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Consultar historial de trabajos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g364c12add67_0_9"/>
          <p:cNvGrpSpPr/>
          <p:nvPr/>
        </p:nvGrpSpPr>
        <p:grpSpPr>
          <a:xfrm>
            <a:off x="3987720" y="1190880"/>
            <a:ext cx="7844820" cy="587400"/>
            <a:chOff x="3987720" y="1190880"/>
            <a:chExt cx="7844820" cy="587400"/>
          </a:xfrm>
        </p:grpSpPr>
        <p:sp>
          <p:nvSpPr>
            <p:cNvPr id="344" name="Google Shape;344;g364c12add67_0_9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g364c12add67_0_9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FLUJO PRINCIPAL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6" name="Google Shape;346;g364c12add67_0_9"/>
          <p:cNvSpPr/>
          <p:nvPr/>
        </p:nvSpPr>
        <p:spPr>
          <a:xfrm>
            <a:off x="253613" y="1682678"/>
            <a:ext cx="3243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Permite al empleado revisar los trabajos completados previamente, incluyendo tiempos de ejecución y observaciones registradas.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64c12add67_0_33"/>
          <p:cNvSpPr/>
          <p:nvPr/>
        </p:nvSpPr>
        <p:spPr>
          <a:xfrm>
            <a:off x="0" y="0"/>
            <a:ext cx="12191700" cy="947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" name="Google Shape;352;g364c12add67_0_33"/>
          <p:cNvGrpSpPr/>
          <p:nvPr/>
        </p:nvGrpSpPr>
        <p:grpSpPr>
          <a:xfrm>
            <a:off x="152275" y="1146643"/>
            <a:ext cx="3426900" cy="2905602"/>
            <a:chOff x="152280" y="1146600"/>
            <a:chExt cx="3426900" cy="5526060"/>
          </a:xfrm>
        </p:grpSpPr>
        <p:sp>
          <p:nvSpPr>
            <p:cNvPr id="353" name="Google Shape;353;g364c12add67_0_33"/>
            <p:cNvSpPr/>
            <p:nvPr/>
          </p:nvSpPr>
          <p:spPr>
            <a:xfrm>
              <a:off x="152280" y="1778760"/>
              <a:ext cx="3426900" cy="4893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g364c12add67_0_33"/>
            <p:cNvSpPr/>
            <p:nvPr/>
          </p:nvSpPr>
          <p:spPr>
            <a:xfrm>
              <a:off x="152280" y="1146600"/>
              <a:ext cx="3426900" cy="6501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DESCRIPCIÓN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" name="Google Shape;355;g364c12add67_0_33"/>
          <p:cNvSpPr/>
          <p:nvPr/>
        </p:nvSpPr>
        <p:spPr>
          <a:xfrm>
            <a:off x="152280" y="0"/>
            <a:ext cx="3446400" cy="9474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</a:t>
            </a:r>
            <a:r>
              <a:rPr b="1" lang="en-US" sz="3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</a:t>
            </a:r>
            <a:endParaRPr b="1" sz="3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56" name="Google Shape;356;g364c12add67_0_33"/>
          <p:cNvGraphicFramePr/>
          <p:nvPr/>
        </p:nvGraphicFramePr>
        <p:xfrm>
          <a:off x="3987720" y="18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{F13653F1-B932-48E5-8AE6-1A9C8DBA0977}</a:tableStyleId>
              </a:tblPr>
              <a:tblGrid>
                <a:gridCol w="1023125"/>
                <a:gridCol w="6821650"/>
              </a:tblGrid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empleado consulta sus trabajos asignados.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Selecciona un trabajo pendiente.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Presiona la opción “Iniciar trabajo”.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4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registra la hora de inicio y cambia el estado a En curso.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57" name="Google Shape;357;g364c12add67_0_33"/>
          <p:cNvSpPr/>
          <p:nvPr/>
        </p:nvSpPr>
        <p:spPr>
          <a:xfrm>
            <a:off x="152280" y="2494485"/>
            <a:ext cx="3077400" cy="426000"/>
          </a:xfrm>
          <a:prstGeom prst="homePlate">
            <a:avLst>
              <a:gd fmla="val 50000" name="adj"/>
            </a:avLst>
          </a:prstGeom>
          <a:solidFill>
            <a:srgbClr val="578E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Actores Involucrados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364c12add67_0_33"/>
          <p:cNvSpPr/>
          <p:nvPr/>
        </p:nvSpPr>
        <p:spPr>
          <a:xfrm>
            <a:off x="424513" y="3093600"/>
            <a:ext cx="2882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</a:t>
            </a:r>
            <a:r>
              <a:rPr b="1" lang="en-US" sz="1800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Empleado</a:t>
            </a:r>
            <a:endParaRPr b="0" i="0" sz="1800" u="none" cap="none" strike="noStrike">
              <a:solidFill>
                <a:srgbClr val="C3BA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364c12add67_0_33"/>
          <p:cNvSpPr/>
          <p:nvPr/>
        </p:nvSpPr>
        <p:spPr>
          <a:xfrm>
            <a:off x="3957480" y="195480"/>
            <a:ext cx="758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Iniciar trabajo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g364c12add67_0_33"/>
          <p:cNvGrpSpPr/>
          <p:nvPr/>
        </p:nvGrpSpPr>
        <p:grpSpPr>
          <a:xfrm>
            <a:off x="3987720" y="1190880"/>
            <a:ext cx="7844820" cy="587400"/>
            <a:chOff x="3987720" y="1190880"/>
            <a:chExt cx="7844820" cy="587400"/>
          </a:xfrm>
        </p:grpSpPr>
        <p:sp>
          <p:nvSpPr>
            <p:cNvPr id="361" name="Google Shape;361;g364c12add67_0_33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364c12add67_0_33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FLUJO PRINCIPAL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Google Shape;363;g364c12add67_0_33"/>
          <p:cNvSpPr/>
          <p:nvPr/>
        </p:nvSpPr>
        <p:spPr>
          <a:xfrm>
            <a:off x="253613" y="1682678"/>
            <a:ext cx="3243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empleado indica el inicio de un trabajo, cambiando su estado a “En curso”.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64c12add67_0_56"/>
          <p:cNvSpPr/>
          <p:nvPr/>
        </p:nvSpPr>
        <p:spPr>
          <a:xfrm>
            <a:off x="0" y="0"/>
            <a:ext cx="12191700" cy="947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9" name="Google Shape;369;g364c12add67_0_56"/>
          <p:cNvGrpSpPr/>
          <p:nvPr/>
        </p:nvGrpSpPr>
        <p:grpSpPr>
          <a:xfrm>
            <a:off x="152275" y="1146643"/>
            <a:ext cx="3426900" cy="2905602"/>
            <a:chOff x="152280" y="1146600"/>
            <a:chExt cx="3426900" cy="5526060"/>
          </a:xfrm>
        </p:grpSpPr>
        <p:sp>
          <p:nvSpPr>
            <p:cNvPr id="370" name="Google Shape;370;g364c12add67_0_56"/>
            <p:cNvSpPr/>
            <p:nvPr/>
          </p:nvSpPr>
          <p:spPr>
            <a:xfrm>
              <a:off x="152280" y="1778760"/>
              <a:ext cx="3426900" cy="4893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g364c12add67_0_56"/>
            <p:cNvSpPr/>
            <p:nvPr/>
          </p:nvSpPr>
          <p:spPr>
            <a:xfrm>
              <a:off x="152280" y="1146600"/>
              <a:ext cx="3426900" cy="6501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DESCRIPCIÓN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2" name="Google Shape;372;g364c12add67_0_56"/>
          <p:cNvSpPr/>
          <p:nvPr/>
        </p:nvSpPr>
        <p:spPr>
          <a:xfrm>
            <a:off x="152280" y="0"/>
            <a:ext cx="3446400" cy="9474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</a:t>
            </a:r>
            <a:r>
              <a:rPr b="1" lang="en-US" sz="3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</a:t>
            </a:r>
            <a:endParaRPr b="1" sz="3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73" name="Google Shape;373;g364c12add67_0_56"/>
          <p:cNvGraphicFramePr/>
          <p:nvPr/>
        </p:nvGraphicFramePr>
        <p:xfrm>
          <a:off x="3987720" y="18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{F13653F1-B932-48E5-8AE6-1A9C8DBA0977}</a:tableStyleId>
              </a:tblPr>
              <a:tblGrid>
                <a:gridCol w="1023125"/>
                <a:gridCol w="6821650"/>
              </a:tblGrid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empleado selecciona un trabajo en curso.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Ingresa los detalles del avance (tiempo real, observaciones, síntomas, imprevistos).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guarda el registro y lo vincula al trabajo en curso.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74" name="Google Shape;374;g364c12add67_0_56"/>
          <p:cNvSpPr/>
          <p:nvPr/>
        </p:nvSpPr>
        <p:spPr>
          <a:xfrm>
            <a:off x="152280" y="2875485"/>
            <a:ext cx="3077400" cy="426000"/>
          </a:xfrm>
          <a:prstGeom prst="homePlate">
            <a:avLst>
              <a:gd fmla="val 50000" name="adj"/>
            </a:avLst>
          </a:prstGeom>
          <a:solidFill>
            <a:srgbClr val="578E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Actores Involucrados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364c12add67_0_56"/>
          <p:cNvSpPr/>
          <p:nvPr/>
        </p:nvSpPr>
        <p:spPr>
          <a:xfrm>
            <a:off x="424513" y="3398400"/>
            <a:ext cx="2882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</a:t>
            </a:r>
            <a:r>
              <a:rPr b="1" lang="en-US" sz="1800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Empleado</a:t>
            </a:r>
            <a:endParaRPr b="0" i="0" sz="1800" u="none" cap="none" strike="noStrike">
              <a:solidFill>
                <a:srgbClr val="C3BA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364c12add67_0_56"/>
          <p:cNvSpPr/>
          <p:nvPr/>
        </p:nvSpPr>
        <p:spPr>
          <a:xfrm>
            <a:off x="3957480" y="195480"/>
            <a:ext cx="758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Registrar avance de trabajo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7" name="Google Shape;377;g364c12add67_0_56"/>
          <p:cNvGrpSpPr/>
          <p:nvPr/>
        </p:nvGrpSpPr>
        <p:grpSpPr>
          <a:xfrm>
            <a:off x="3987720" y="1190880"/>
            <a:ext cx="7844820" cy="587400"/>
            <a:chOff x="3987720" y="1190880"/>
            <a:chExt cx="7844820" cy="587400"/>
          </a:xfrm>
        </p:grpSpPr>
        <p:sp>
          <p:nvSpPr>
            <p:cNvPr id="378" name="Google Shape;378;g364c12add67_0_56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g364c12add67_0_56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FLUJO PRINCIPAL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0" name="Google Shape;380;g364c12add67_0_56"/>
          <p:cNvSpPr/>
          <p:nvPr/>
        </p:nvSpPr>
        <p:spPr>
          <a:xfrm>
            <a:off x="253613" y="1682678"/>
            <a:ext cx="3243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empleado documenta el progreso del trabajo, incluyendo tiempo real invertido, síntomas detectados y observaciones técnicas.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523f50c9f_0_0"/>
          <p:cNvSpPr/>
          <p:nvPr/>
        </p:nvSpPr>
        <p:spPr>
          <a:xfrm>
            <a:off x="0" y="0"/>
            <a:ext cx="12191700" cy="947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g2d523f50c9f_0_0"/>
          <p:cNvGrpSpPr/>
          <p:nvPr/>
        </p:nvGrpSpPr>
        <p:grpSpPr>
          <a:xfrm>
            <a:off x="152275" y="1146643"/>
            <a:ext cx="3426900" cy="2905602"/>
            <a:chOff x="152280" y="1146600"/>
            <a:chExt cx="3426900" cy="5526060"/>
          </a:xfrm>
        </p:grpSpPr>
        <p:sp>
          <p:nvSpPr>
            <p:cNvPr id="81" name="Google Shape;81;g2d523f50c9f_0_0"/>
            <p:cNvSpPr/>
            <p:nvPr/>
          </p:nvSpPr>
          <p:spPr>
            <a:xfrm>
              <a:off x="152280" y="1778760"/>
              <a:ext cx="3426900" cy="4893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2d523f50c9f_0_0"/>
            <p:cNvSpPr/>
            <p:nvPr/>
          </p:nvSpPr>
          <p:spPr>
            <a:xfrm>
              <a:off x="152280" y="1146600"/>
              <a:ext cx="3426900" cy="6501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DESCRIPCIÓN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g2d523f50c9f_0_0"/>
          <p:cNvSpPr/>
          <p:nvPr/>
        </p:nvSpPr>
        <p:spPr>
          <a:xfrm>
            <a:off x="152280" y="0"/>
            <a:ext cx="3446400" cy="9474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CU01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4" name="Google Shape;84;g2d523f50c9f_0_0"/>
          <p:cNvGraphicFramePr/>
          <p:nvPr/>
        </p:nvGraphicFramePr>
        <p:xfrm>
          <a:off x="3987720" y="18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{F13653F1-B932-48E5-8AE6-1A9C8DBA0977}</a:tableStyleId>
              </a:tblPr>
              <a:tblGrid>
                <a:gridCol w="1023125"/>
                <a:gridCol w="6821650"/>
              </a:tblGrid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usuario accede a</a:t>
                      </a: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la pantalla de inicio</a:t>
                      </a: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usuario ingresa su usuario y contraseña.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valida las credenciales y envía un código de verificación al correo o teléfono registrado.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4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usuario introduce el código en el sistema.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5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valida el código y otorga acceso al usuario a la interfaz principal del sistema.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85" name="Google Shape;85;g2d523f50c9f_0_0"/>
          <p:cNvSpPr/>
          <p:nvPr/>
        </p:nvSpPr>
        <p:spPr>
          <a:xfrm>
            <a:off x="152280" y="2723085"/>
            <a:ext cx="3077400" cy="426000"/>
          </a:xfrm>
          <a:prstGeom prst="homePlate">
            <a:avLst>
              <a:gd fmla="val 50000" name="adj"/>
            </a:avLst>
          </a:prstGeom>
          <a:solidFill>
            <a:srgbClr val="578E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Actores Involucrados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2d523f50c9f_0_0"/>
          <p:cNvSpPr/>
          <p:nvPr/>
        </p:nvSpPr>
        <p:spPr>
          <a:xfrm>
            <a:off x="253613" y="1530278"/>
            <a:ext cx="3243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Permite que el usuario acceda al sistema introduciendo su usuario y contraseña, seguido de un código de verificación enviado a su correo registrado.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2d523f50c9f_0_0"/>
          <p:cNvSpPr/>
          <p:nvPr/>
        </p:nvSpPr>
        <p:spPr>
          <a:xfrm>
            <a:off x="424513" y="3169800"/>
            <a:ext cx="2882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</a:t>
            </a:r>
            <a:r>
              <a:rPr b="1" lang="en-US" sz="1800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Administrador, Empleado, Especialista, Cliente y Proveedor </a:t>
            </a:r>
            <a:endParaRPr b="0" i="0" sz="1800" u="none" cap="none" strike="noStrike">
              <a:solidFill>
                <a:srgbClr val="C3BA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2d523f50c9f_0_0"/>
          <p:cNvSpPr/>
          <p:nvPr/>
        </p:nvSpPr>
        <p:spPr>
          <a:xfrm>
            <a:off x="3957475" y="195475"/>
            <a:ext cx="77373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Iniciar Sesión con Autenticación en 2 Pasos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g2d523f50c9f_0_0"/>
          <p:cNvGrpSpPr/>
          <p:nvPr/>
        </p:nvGrpSpPr>
        <p:grpSpPr>
          <a:xfrm>
            <a:off x="3987720" y="1190880"/>
            <a:ext cx="7844820" cy="587400"/>
            <a:chOff x="3987720" y="1190880"/>
            <a:chExt cx="7844820" cy="587400"/>
          </a:xfrm>
        </p:grpSpPr>
        <p:sp>
          <p:nvSpPr>
            <p:cNvPr id="90" name="Google Shape;90;g2d523f50c9f_0_0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2d523f50c9f_0_0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FLUJO PRINCIPAL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64c12add67_0_78"/>
          <p:cNvSpPr/>
          <p:nvPr/>
        </p:nvSpPr>
        <p:spPr>
          <a:xfrm>
            <a:off x="0" y="0"/>
            <a:ext cx="12191700" cy="947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6" name="Google Shape;386;g364c12add67_0_78"/>
          <p:cNvGrpSpPr/>
          <p:nvPr/>
        </p:nvGrpSpPr>
        <p:grpSpPr>
          <a:xfrm>
            <a:off x="152275" y="1146643"/>
            <a:ext cx="3426900" cy="2905602"/>
            <a:chOff x="152280" y="1146600"/>
            <a:chExt cx="3426900" cy="5526060"/>
          </a:xfrm>
        </p:grpSpPr>
        <p:sp>
          <p:nvSpPr>
            <p:cNvPr id="387" name="Google Shape;387;g364c12add67_0_78"/>
            <p:cNvSpPr/>
            <p:nvPr/>
          </p:nvSpPr>
          <p:spPr>
            <a:xfrm>
              <a:off x="152280" y="1778760"/>
              <a:ext cx="3426900" cy="4893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g364c12add67_0_78"/>
            <p:cNvSpPr/>
            <p:nvPr/>
          </p:nvSpPr>
          <p:spPr>
            <a:xfrm>
              <a:off x="152280" y="1146600"/>
              <a:ext cx="3426900" cy="6501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DESCRIPCIÓN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9" name="Google Shape;389;g364c12add67_0_78"/>
          <p:cNvSpPr/>
          <p:nvPr/>
        </p:nvSpPr>
        <p:spPr>
          <a:xfrm>
            <a:off x="152280" y="0"/>
            <a:ext cx="3446400" cy="9474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</a:t>
            </a:r>
            <a:r>
              <a:rPr b="1" lang="en-US" sz="3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</a:t>
            </a:r>
            <a:endParaRPr b="1" sz="3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90" name="Google Shape;390;g364c12add67_0_78"/>
          <p:cNvGraphicFramePr/>
          <p:nvPr/>
        </p:nvGraphicFramePr>
        <p:xfrm>
          <a:off x="3987720" y="18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{F13653F1-B932-48E5-8AE6-1A9C8DBA0977}</a:tableStyleId>
              </a:tblPr>
              <a:tblGrid>
                <a:gridCol w="1023125"/>
                <a:gridCol w="6821650"/>
              </a:tblGrid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empleado selecciona un trabajo en curso.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Verifica que el trabajo esté completado.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Presiona la opción “Finalizar trabajo”.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b="1" sz="1500" u="none" cap="none" strike="noStrike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registra la hora de finalización y cambia el estado del trabajo a Finalizado.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91" name="Google Shape;391;g364c12add67_0_78"/>
          <p:cNvSpPr/>
          <p:nvPr/>
        </p:nvSpPr>
        <p:spPr>
          <a:xfrm>
            <a:off x="152280" y="2875485"/>
            <a:ext cx="3077400" cy="426000"/>
          </a:xfrm>
          <a:prstGeom prst="homePlate">
            <a:avLst>
              <a:gd fmla="val 50000" name="adj"/>
            </a:avLst>
          </a:prstGeom>
          <a:solidFill>
            <a:srgbClr val="578E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Actores Involucrados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364c12add67_0_78"/>
          <p:cNvSpPr/>
          <p:nvPr/>
        </p:nvSpPr>
        <p:spPr>
          <a:xfrm>
            <a:off x="424513" y="3398400"/>
            <a:ext cx="2882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</a:t>
            </a:r>
            <a:r>
              <a:rPr b="1" lang="en-US" sz="1800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Empleado</a:t>
            </a:r>
            <a:endParaRPr b="0" i="0" sz="1800" u="none" cap="none" strike="noStrike">
              <a:solidFill>
                <a:srgbClr val="C3BA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364c12add67_0_78"/>
          <p:cNvSpPr/>
          <p:nvPr/>
        </p:nvSpPr>
        <p:spPr>
          <a:xfrm>
            <a:off x="3957480" y="195480"/>
            <a:ext cx="758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Finalizar trabajo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4" name="Google Shape;394;g364c12add67_0_78"/>
          <p:cNvGrpSpPr/>
          <p:nvPr/>
        </p:nvGrpSpPr>
        <p:grpSpPr>
          <a:xfrm>
            <a:off x="3987720" y="1190880"/>
            <a:ext cx="7844820" cy="587400"/>
            <a:chOff x="3987720" y="1190880"/>
            <a:chExt cx="7844820" cy="587400"/>
          </a:xfrm>
        </p:grpSpPr>
        <p:sp>
          <p:nvSpPr>
            <p:cNvPr id="395" name="Google Shape;395;g364c12add67_0_78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g364c12add67_0_78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FLUJO PRINCIPAL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g364c12add67_0_78"/>
          <p:cNvSpPr/>
          <p:nvPr/>
        </p:nvSpPr>
        <p:spPr>
          <a:xfrm>
            <a:off x="253613" y="1682678"/>
            <a:ext cx="3243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empleado marca un trabajo como finalizado una vez concluido, registrando el estado final y observaciones correspondientes.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64c12add67_0_100"/>
          <p:cNvSpPr/>
          <p:nvPr/>
        </p:nvSpPr>
        <p:spPr>
          <a:xfrm>
            <a:off x="0" y="0"/>
            <a:ext cx="12191700" cy="947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" name="Google Shape;403;g364c12add67_0_100"/>
          <p:cNvGrpSpPr/>
          <p:nvPr/>
        </p:nvGrpSpPr>
        <p:grpSpPr>
          <a:xfrm>
            <a:off x="152275" y="1146643"/>
            <a:ext cx="3426900" cy="2905602"/>
            <a:chOff x="152280" y="1146600"/>
            <a:chExt cx="3426900" cy="5526060"/>
          </a:xfrm>
        </p:grpSpPr>
        <p:sp>
          <p:nvSpPr>
            <p:cNvPr id="404" name="Google Shape;404;g364c12add67_0_100"/>
            <p:cNvSpPr/>
            <p:nvPr/>
          </p:nvSpPr>
          <p:spPr>
            <a:xfrm>
              <a:off x="152280" y="1778760"/>
              <a:ext cx="3426900" cy="4893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g364c12add67_0_100"/>
            <p:cNvSpPr/>
            <p:nvPr/>
          </p:nvSpPr>
          <p:spPr>
            <a:xfrm>
              <a:off x="152280" y="1146600"/>
              <a:ext cx="3426900" cy="6501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DESCRIPCIÓN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" name="Google Shape;406;g364c12add67_0_100"/>
          <p:cNvSpPr/>
          <p:nvPr/>
        </p:nvSpPr>
        <p:spPr>
          <a:xfrm>
            <a:off x="152280" y="0"/>
            <a:ext cx="3446400" cy="9474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</a:t>
            </a:r>
            <a:r>
              <a:rPr b="1" lang="en-US" sz="3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</a:t>
            </a:r>
            <a:endParaRPr b="1" sz="3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407" name="Google Shape;407;g364c12add67_0_100"/>
          <p:cNvGraphicFramePr/>
          <p:nvPr/>
        </p:nvGraphicFramePr>
        <p:xfrm>
          <a:off x="3987720" y="18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{F13653F1-B932-48E5-8AE6-1A9C8DBA0977}</a:tableStyleId>
              </a:tblPr>
              <a:tblGrid>
                <a:gridCol w="1023125"/>
                <a:gridCol w="6821650"/>
              </a:tblGrid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empleado abre el trabajo en curso.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Selecciona la opción “Reportar daño adicional”.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Ingresa una descripción del daño encontrado.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b="1" sz="1500" u="none" cap="none" strike="noStrike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registra el reporte y lo notifica al administrador.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08" name="Google Shape;408;g364c12add67_0_100"/>
          <p:cNvSpPr/>
          <p:nvPr/>
        </p:nvSpPr>
        <p:spPr>
          <a:xfrm>
            <a:off x="152280" y="2723085"/>
            <a:ext cx="3077400" cy="426000"/>
          </a:xfrm>
          <a:prstGeom prst="homePlate">
            <a:avLst>
              <a:gd fmla="val 50000" name="adj"/>
            </a:avLst>
          </a:prstGeom>
          <a:solidFill>
            <a:srgbClr val="578E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Actores Involucrados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364c12add67_0_100"/>
          <p:cNvSpPr/>
          <p:nvPr/>
        </p:nvSpPr>
        <p:spPr>
          <a:xfrm>
            <a:off x="424513" y="3246000"/>
            <a:ext cx="2882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</a:t>
            </a:r>
            <a:r>
              <a:rPr b="1" lang="en-US" sz="1800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Empleado</a:t>
            </a:r>
            <a:endParaRPr b="0" i="0" sz="1800" u="none" cap="none" strike="noStrike">
              <a:solidFill>
                <a:srgbClr val="C3BA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364c12add67_0_100"/>
          <p:cNvSpPr/>
          <p:nvPr/>
        </p:nvSpPr>
        <p:spPr>
          <a:xfrm>
            <a:off x="3957480" y="195480"/>
            <a:ext cx="758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Reportar daños adicionales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Google Shape;411;g364c12add67_0_100"/>
          <p:cNvGrpSpPr/>
          <p:nvPr/>
        </p:nvGrpSpPr>
        <p:grpSpPr>
          <a:xfrm>
            <a:off x="3987720" y="1190880"/>
            <a:ext cx="7844820" cy="587400"/>
            <a:chOff x="3987720" y="1190880"/>
            <a:chExt cx="7844820" cy="587400"/>
          </a:xfrm>
        </p:grpSpPr>
        <p:sp>
          <p:nvSpPr>
            <p:cNvPr id="412" name="Google Shape;412;g364c12add67_0_100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g364c12add67_0_100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FLUJO PRINCIPAL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4" name="Google Shape;414;g364c12add67_0_100"/>
          <p:cNvSpPr/>
          <p:nvPr/>
        </p:nvSpPr>
        <p:spPr>
          <a:xfrm>
            <a:off x="253613" y="1682678"/>
            <a:ext cx="3243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 la reparación, el empleado puede identificar daños no contemplados y reportarlos al administrador.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64c12add67_0_123"/>
          <p:cNvSpPr/>
          <p:nvPr/>
        </p:nvSpPr>
        <p:spPr>
          <a:xfrm>
            <a:off x="0" y="0"/>
            <a:ext cx="12191700" cy="947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0" name="Google Shape;420;g364c12add67_0_123"/>
          <p:cNvGrpSpPr/>
          <p:nvPr/>
        </p:nvGrpSpPr>
        <p:grpSpPr>
          <a:xfrm>
            <a:off x="152275" y="1146643"/>
            <a:ext cx="3426900" cy="2905602"/>
            <a:chOff x="152280" y="1146600"/>
            <a:chExt cx="3426900" cy="5526060"/>
          </a:xfrm>
        </p:grpSpPr>
        <p:sp>
          <p:nvSpPr>
            <p:cNvPr id="421" name="Google Shape;421;g364c12add67_0_123"/>
            <p:cNvSpPr/>
            <p:nvPr/>
          </p:nvSpPr>
          <p:spPr>
            <a:xfrm>
              <a:off x="152280" y="1778760"/>
              <a:ext cx="3426900" cy="4893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364c12add67_0_123"/>
            <p:cNvSpPr/>
            <p:nvPr/>
          </p:nvSpPr>
          <p:spPr>
            <a:xfrm>
              <a:off x="152280" y="1146600"/>
              <a:ext cx="3426900" cy="6501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DESCRIPCIÓN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3" name="Google Shape;423;g364c12add67_0_123"/>
          <p:cNvSpPr/>
          <p:nvPr/>
        </p:nvSpPr>
        <p:spPr>
          <a:xfrm>
            <a:off x="152280" y="0"/>
            <a:ext cx="3446400" cy="9474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</a:t>
            </a:r>
            <a:r>
              <a:rPr b="1" lang="en-US" sz="3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21</a:t>
            </a:r>
            <a:endParaRPr b="1" sz="3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424" name="Google Shape;424;g364c12add67_0_123"/>
          <p:cNvGraphicFramePr/>
          <p:nvPr/>
        </p:nvGraphicFramePr>
        <p:xfrm>
          <a:off x="3987720" y="18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{F13653F1-B932-48E5-8AE6-1A9C8DBA0977}</a:tableStyleId>
              </a:tblPr>
              <a:tblGrid>
                <a:gridCol w="1023125"/>
                <a:gridCol w="6821650"/>
              </a:tblGrid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empleado abre el trabajo en curso.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Selecciona la opción “Solicitar apoyo”.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Especifica el tipo de especialista requerido.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b="1" sz="1500" u="none" cap="none" strike="noStrike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genera una notificación al administrador para asignar el especialista.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25" name="Google Shape;425;g364c12add67_0_123"/>
          <p:cNvSpPr/>
          <p:nvPr/>
        </p:nvSpPr>
        <p:spPr>
          <a:xfrm>
            <a:off x="152280" y="2723085"/>
            <a:ext cx="3077400" cy="426000"/>
          </a:xfrm>
          <a:prstGeom prst="homePlate">
            <a:avLst>
              <a:gd fmla="val 50000" name="adj"/>
            </a:avLst>
          </a:prstGeom>
          <a:solidFill>
            <a:srgbClr val="578E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Actores Involucrados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364c12add67_0_123"/>
          <p:cNvSpPr/>
          <p:nvPr/>
        </p:nvSpPr>
        <p:spPr>
          <a:xfrm>
            <a:off x="424513" y="3246000"/>
            <a:ext cx="2882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</a:t>
            </a:r>
            <a:r>
              <a:rPr b="1" lang="en-US" sz="1800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Empleado</a:t>
            </a:r>
            <a:endParaRPr b="0" i="0" sz="1800" u="none" cap="none" strike="noStrike">
              <a:solidFill>
                <a:srgbClr val="C3BA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364c12add67_0_123"/>
          <p:cNvSpPr/>
          <p:nvPr/>
        </p:nvSpPr>
        <p:spPr>
          <a:xfrm>
            <a:off x="3957480" y="195480"/>
            <a:ext cx="758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Solicitar apoyo de especialista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8" name="Google Shape;428;g364c12add67_0_123"/>
          <p:cNvGrpSpPr/>
          <p:nvPr/>
        </p:nvGrpSpPr>
        <p:grpSpPr>
          <a:xfrm>
            <a:off x="3987720" y="1190880"/>
            <a:ext cx="7844820" cy="587400"/>
            <a:chOff x="3987720" y="1190880"/>
            <a:chExt cx="7844820" cy="587400"/>
          </a:xfrm>
        </p:grpSpPr>
        <p:sp>
          <p:nvSpPr>
            <p:cNvPr id="429" name="Google Shape;429;g364c12add67_0_123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g364c12add67_0_123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FLUJO PRINCIPAL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1" name="Google Shape;431;g364c12add67_0_123"/>
          <p:cNvSpPr/>
          <p:nvPr/>
        </p:nvSpPr>
        <p:spPr>
          <a:xfrm>
            <a:off x="253613" y="1682678"/>
            <a:ext cx="3243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empleado puede pedir apoyo de otro técnico especializado cuando el trabajo lo requiera.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64c12add67_0_145"/>
          <p:cNvSpPr/>
          <p:nvPr/>
        </p:nvSpPr>
        <p:spPr>
          <a:xfrm>
            <a:off x="0" y="0"/>
            <a:ext cx="12191700" cy="947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7" name="Google Shape;437;g364c12add67_0_145"/>
          <p:cNvGrpSpPr/>
          <p:nvPr/>
        </p:nvGrpSpPr>
        <p:grpSpPr>
          <a:xfrm>
            <a:off x="152275" y="1146643"/>
            <a:ext cx="3426900" cy="2905602"/>
            <a:chOff x="152280" y="1146600"/>
            <a:chExt cx="3426900" cy="5526060"/>
          </a:xfrm>
        </p:grpSpPr>
        <p:sp>
          <p:nvSpPr>
            <p:cNvPr id="438" name="Google Shape;438;g364c12add67_0_145"/>
            <p:cNvSpPr/>
            <p:nvPr/>
          </p:nvSpPr>
          <p:spPr>
            <a:xfrm>
              <a:off x="152280" y="1778760"/>
              <a:ext cx="3426900" cy="4893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g364c12add67_0_145"/>
            <p:cNvSpPr/>
            <p:nvPr/>
          </p:nvSpPr>
          <p:spPr>
            <a:xfrm>
              <a:off x="152280" y="1146600"/>
              <a:ext cx="3426900" cy="6501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DESCRIPCIÓN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g364c12add67_0_145"/>
          <p:cNvSpPr/>
          <p:nvPr/>
        </p:nvSpPr>
        <p:spPr>
          <a:xfrm>
            <a:off x="152280" y="0"/>
            <a:ext cx="3446400" cy="9474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</a:t>
            </a:r>
            <a:r>
              <a:rPr b="1" lang="en-US" sz="3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</a:t>
            </a:r>
            <a:endParaRPr b="1" sz="3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441" name="Google Shape;441;g364c12add67_0_145"/>
          <p:cNvGraphicFramePr/>
          <p:nvPr/>
        </p:nvGraphicFramePr>
        <p:xfrm>
          <a:off x="3987720" y="18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{F13653F1-B932-48E5-8AE6-1A9C8DBA0977}</a:tableStyleId>
              </a:tblPr>
              <a:tblGrid>
                <a:gridCol w="1023125"/>
                <a:gridCol w="6821650"/>
              </a:tblGrid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empleado abre el trabajo en curso.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Selecciona la opción “Registrar repuesto utilizado”.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Ingresa el repuesto o selecciona de un listado disponible.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b="1" sz="1500" u="none" cap="none" strike="noStrike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descuenta el repuesto del inventario y lo asocia al trabajo.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42" name="Google Shape;442;g364c12add67_0_145"/>
          <p:cNvSpPr/>
          <p:nvPr/>
        </p:nvSpPr>
        <p:spPr>
          <a:xfrm>
            <a:off x="152280" y="2723085"/>
            <a:ext cx="3077400" cy="426000"/>
          </a:xfrm>
          <a:prstGeom prst="homePlate">
            <a:avLst>
              <a:gd fmla="val 50000" name="adj"/>
            </a:avLst>
          </a:prstGeom>
          <a:solidFill>
            <a:srgbClr val="578E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Actores Involucrados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364c12add67_0_145"/>
          <p:cNvSpPr/>
          <p:nvPr/>
        </p:nvSpPr>
        <p:spPr>
          <a:xfrm>
            <a:off x="424513" y="3246000"/>
            <a:ext cx="2882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</a:t>
            </a:r>
            <a:r>
              <a:rPr b="1" lang="en-US" sz="1800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Empleado</a:t>
            </a:r>
            <a:endParaRPr b="0" i="0" sz="1800" u="none" cap="none" strike="noStrike">
              <a:solidFill>
                <a:srgbClr val="C3BA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364c12add67_0_145"/>
          <p:cNvSpPr/>
          <p:nvPr/>
        </p:nvSpPr>
        <p:spPr>
          <a:xfrm>
            <a:off x="3957480" y="195480"/>
            <a:ext cx="758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Marcar uso de repuestos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5" name="Google Shape;445;g364c12add67_0_145"/>
          <p:cNvGrpSpPr/>
          <p:nvPr/>
        </p:nvGrpSpPr>
        <p:grpSpPr>
          <a:xfrm>
            <a:off x="3987720" y="1190880"/>
            <a:ext cx="7844820" cy="587400"/>
            <a:chOff x="3987720" y="1190880"/>
            <a:chExt cx="7844820" cy="587400"/>
          </a:xfrm>
        </p:grpSpPr>
        <p:sp>
          <p:nvSpPr>
            <p:cNvPr id="446" name="Google Shape;446;g364c12add67_0_145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g364c12add67_0_145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FLUJO PRINCIPAL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8" name="Google Shape;448;g364c12add67_0_145"/>
          <p:cNvSpPr/>
          <p:nvPr/>
        </p:nvSpPr>
        <p:spPr>
          <a:xfrm>
            <a:off x="253613" y="1682678"/>
            <a:ext cx="3243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empleado registra en el sistema los repuestos utilizados en la reparación.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64c12add67_0_168"/>
          <p:cNvSpPr/>
          <p:nvPr/>
        </p:nvSpPr>
        <p:spPr>
          <a:xfrm>
            <a:off x="0" y="0"/>
            <a:ext cx="12191700" cy="947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4" name="Google Shape;454;g364c12add67_0_168"/>
          <p:cNvGrpSpPr/>
          <p:nvPr/>
        </p:nvGrpSpPr>
        <p:grpSpPr>
          <a:xfrm>
            <a:off x="152275" y="1146643"/>
            <a:ext cx="3426900" cy="2905602"/>
            <a:chOff x="152280" y="1146600"/>
            <a:chExt cx="3426900" cy="5526060"/>
          </a:xfrm>
        </p:grpSpPr>
        <p:sp>
          <p:nvSpPr>
            <p:cNvPr id="455" name="Google Shape;455;g364c12add67_0_168"/>
            <p:cNvSpPr/>
            <p:nvPr/>
          </p:nvSpPr>
          <p:spPr>
            <a:xfrm>
              <a:off x="152280" y="1778760"/>
              <a:ext cx="3426900" cy="4893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g364c12add67_0_168"/>
            <p:cNvSpPr/>
            <p:nvPr/>
          </p:nvSpPr>
          <p:spPr>
            <a:xfrm>
              <a:off x="152280" y="1146600"/>
              <a:ext cx="3426900" cy="6501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DESCRIPCIÓN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7" name="Google Shape;457;g364c12add67_0_168"/>
          <p:cNvSpPr/>
          <p:nvPr/>
        </p:nvSpPr>
        <p:spPr>
          <a:xfrm>
            <a:off x="152280" y="0"/>
            <a:ext cx="3446400" cy="9474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</a:t>
            </a:r>
            <a:r>
              <a:rPr b="1" lang="en-US" sz="3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</a:t>
            </a:r>
            <a:endParaRPr b="1" sz="3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458" name="Google Shape;458;g364c12add67_0_168"/>
          <p:cNvGraphicFramePr/>
          <p:nvPr/>
        </p:nvGraphicFramePr>
        <p:xfrm>
          <a:off x="3987720" y="18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{F13653F1-B932-48E5-8AE6-1A9C8DBA0977}</a:tableStyleId>
              </a:tblPr>
              <a:tblGrid>
                <a:gridCol w="1023125"/>
                <a:gridCol w="6821650"/>
              </a:tblGrid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empleado abre el trabajo en curso.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Selecciona la opción “Notificar mantenimiento adicional”.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Ingresa la descripción del mantenimiento requerido.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b="1" sz="1500" u="none" cap="none" strike="noStrike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guarda la notificación y la envía al administrador/cliente.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59" name="Google Shape;459;g364c12add67_0_168"/>
          <p:cNvSpPr/>
          <p:nvPr/>
        </p:nvSpPr>
        <p:spPr>
          <a:xfrm>
            <a:off x="152280" y="2875485"/>
            <a:ext cx="3077400" cy="426000"/>
          </a:xfrm>
          <a:prstGeom prst="homePlate">
            <a:avLst>
              <a:gd fmla="val 50000" name="adj"/>
            </a:avLst>
          </a:prstGeom>
          <a:solidFill>
            <a:srgbClr val="578E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Actores Involucrados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364c12add67_0_168"/>
          <p:cNvSpPr/>
          <p:nvPr/>
        </p:nvSpPr>
        <p:spPr>
          <a:xfrm>
            <a:off x="424513" y="3398400"/>
            <a:ext cx="2882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</a:t>
            </a:r>
            <a:r>
              <a:rPr b="1" lang="en-US" sz="1800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Empleado</a:t>
            </a:r>
            <a:endParaRPr b="0" i="0" sz="1800" u="none" cap="none" strike="noStrike">
              <a:solidFill>
                <a:srgbClr val="C3BA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364c12add67_0_168"/>
          <p:cNvSpPr/>
          <p:nvPr/>
        </p:nvSpPr>
        <p:spPr>
          <a:xfrm>
            <a:off x="3957480" y="43080"/>
            <a:ext cx="758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Notificar necesidad de mantenimiento adicional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2" name="Google Shape;462;g364c12add67_0_168"/>
          <p:cNvGrpSpPr/>
          <p:nvPr/>
        </p:nvGrpSpPr>
        <p:grpSpPr>
          <a:xfrm>
            <a:off x="3987720" y="1190880"/>
            <a:ext cx="7844820" cy="587400"/>
            <a:chOff x="3987720" y="1190880"/>
            <a:chExt cx="7844820" cy="587400"/>
          </a:xfrm>
        </p:grpSpPr>
        <p:sp>
          <p:nvSpPr>
            <p:cNvPr id="463" name="Google Shape;463;g364c12add67_0_168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g364c12add67_0_168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FLUJO PRINCIPAL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5" name="Google Shape;465;g364c12add67_0_168"/>
          <p:cNvSpPr/>
          <p:nvPr/>
        </p:nvSpPr>
        <p:spPr>
          <a:xfrm>
            <a:off x="253613" y="1682678"/>
            <a:ext cx="3243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empleado puede registrar que el vehículo necesita un mantenimiento adicional que no estaba contemplado en la orden inicial.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64c12add67_0_191"/>
          <p:cNvSpPr/>
          <p:nvPr/>
        </p:nvSpPr>
        <p:spPr>
          <a:xfrm>
            <a:off x="0" y="0"/>
            <a:ext cx="12191700" cy="947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1" name="Google Shape;471;g364c12add67_0_191"/>
          <p:cNvGrpSpPr/>
          <p:nvPr/>
        </p:nvGrpSpPr>
        <p:grpSpPr>
          <a:xfrm>
            <a:off x="152275" y="1146643"/>
            <a:ext cx="3426900" cy="2905602"/>
            <a:chOff x="152280" y="1146600"/>
            <a:chExt cx="3426900" cy="5526060"/>
          </a:xfrm>
        </p:grpSpPr>
        <p:sp>
          <p:nvSpPr>
            <p:cNvPr id="472" name="Google Shape;472;g364c12add67_0_191"/>
            <p:cNvSpPr/>
            <p:nvPr/>
          </p:nvSpPr>
          <p:spPr>
            <a:xfrm>
              <a:off x="152280" y="1778760"/>
              <a:ext cx="3426900" cy="4893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g364c12add67_0_191"/>
            <p:cNvSpPr/>
            <p:nvPr/>
          </p:nvSpPr>
          <p:spPr>
            <a:xfrm>
              <a:off x="152280" y="1146600"/>
              <a:ext cx="3426900" cy="6501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DESCRIPCIÓN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g364c12add67_0_191"/>
          <p:cNvSpPr/>
          <p:nvPr/>
        </p:nvSpPr>
        <p:spPr>
          <a:xfrm>
            <a:off x="152280" y="0"/>
            <a:ext cx="3446400" cy="9474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</a:t>
            </a:r>
            <a:r>
              <a:rPr b="1" lang="en-US" sz="3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24</a:t>
            </a:r>
            <a:endParaRPr b="1" sz="3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475" name="Google Shape;475;g364c12add67_0_191"/>
          <p:cNvGraphicFramePr/>
          <p:nvPr/>
        </p:nvGraphicFramePr>
        <p:xfrm>
          <a:off x="3987720" y="18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{F13653F1-B932-48E5-8AE6-1A9C8DBA0977}</a:tableStyleId>
              </a:tblPr>
              <a:tblGrid>
                <a:gridCol w="1023125"/>
                <a:gridCol w="6821650"/>
              </a:tblGrid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especialista accede al sistema.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Selecciona la opción “Trabajos especializados”.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muestra la lista de trabajos asignados que requieren su intervención.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b="1" sz="1500" u="none" cap="none" strike="noStrike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especialista selecciona un trabajo para ver sus detalles.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76" name="Google Shape;476;g364c12add67_0_191"/>
          <p:cNvSpPr/>
          <p:nvPr/>
        </p:nvSpPr>
        <p:spPr>
          <a:xfrm>
            <a:off x="152280" y="2875485"/>
            <a:ext cx="3077400" cy="426000"/>
          </a:xfrm>
          <a:prstGeom prst="homePlate">
            <a:avLst>
              <a:gd fmla="val 50000" name="adj"/>
            </a:avLst>
          </a:prstGeom>
          <a:solidFill>
            <a:srgbClr val="578E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Actores Involucrados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364c12add67_0_191"/>
          <p:cNvSpPr/>
          <p:nvPr/>
        </p:nvSpPr>
        <p:spPr>
          <a:xfrm>
            <a:off x="424513" y="3398400"/>
            <a:ext cx="2882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</a:t>
            </a:r>
            <a:r>
              <a:rPr b="1" lang="en-US" sz="1800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Especialista</a:t>
            </a:r>
            <a:endParaRPr b="0" i="0" sz="1800" u="none" cap="none" strike="noStrike">
              <a:solidFill>
                <a:srgbClr val="C3BA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364c12add67_0_191"/>
          <p:cNvSpPr/>
          <p:nvPr/>
        </p:nvSpPr>
        <p:spPr>
          <a:xfrm>
            <a:off x="3957480" y="43080"/>
            <a:ext cx="758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Consultar trabajos especializados asignados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9" name="Google Shape;479;g364c12add67_0_191"/>
          <p:cNvGrpSpPr/>
          <p:nvPr/>
        </p:nvGrpSpPr>
        <p:grpSpPr>
          <a:xfrm>
            <a:off x="3987720" y="1190880"/>
            <a:ext cx="7844820" cy="587400"/>
            <a:chOff x="3987720" y="1190880"/>
            <a:chExt cx="7844820" cy="587400"/>
          </a:xfrm>
        </p:grpSpPr>
        <p:sp>
          <p:nvSpPr>
            <p:cNvPr id="480" name="Google Shape;480;g364c12add67_0_191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g364c12add67_0_191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FLUJO PRINCIPAL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2" name="Google Shape;482;g364c12add67_0_191"/>
          <p:cNvSpPr/>
          <p:nvPr/>
        </p:nvSpPr>
        <p:spPr>
          <a:xfrm>
            <a:off x="253613" y="1682678"/>
            <a:ext cx="3243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especialista accede al sistema y visualiza únicamente los trabajos que requieren su conocimiento avanzado.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64c12add67_0_216"/>
          <p:cNvSpPr/>
          <p:nvPr/>
        </p:nvSpPr>
        <p:spPr>
          <a:xfrm>
            <a:off x="0" y="0"/>
            <a:ext cx="12191700" cy="947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8" name="Google Shape;488;g364c12add67_0_216"/>
          <p:cNvGrpSpPr/>
          <p:nvPr/>
        </p:nvGrpSpPr>
        <p:grpSpPr>
          <a:xfrm>
            <a:off x="152275" y="1146643"/>
            <a:ext cx="3426900" cy="2905602"/>
            <a:chOff x="152280" y="1146600"/>
            <a:chExt cx="3426900" cy="5526060"/>
          </a:xfrm>
        </p:grpSpPr>
        <p:sp>
          <p:nvSpPr>
            <p:cNvPr id="489" name="Google Shape;489;g364c12add67_0_216"/>
            <p:cNvSpPr/>
            <p:nvPr/>
          </p:nvSpPr>
          <p:spPr>
            <a:xfrm>
              <a:off x="152280" y="1778760"/>
              <a:ext cx="3426900" cy="4893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g364c12add67_0_216"/>
            <p:cNvSpPr/>
            <p:nvPr/>
          </p:nvSpPr>
          <p:spPr>
            <a:xfrm>
              <a:off x="152280" y="1146600"/>
              <a:ext cx="3426900" cy="6501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DESCRIPCIÓN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1" name="Google Shape;491;g364c12add67_0_216"/>
          <p:cNvSpPr/>
          <p:nvPr/>
        </p:nvSpPr>
        <p:spPr>
          <a:xfrm>
            <a:off x="152280" y="0"/>
            <a:ext cx="3446400" cy="9474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</a:t>
            </a:r>
            <a:r>
              <a:rPr b="1" lang="en-US" sz="3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 b="1" sz="3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492" name="Google Shape;492;g364c12add67_0_216"/>
          <p:cNvGraphicFramePr/>
          <p:nvPr/>
        </p:nvGraphicFramePr>
        <p:xfrm>
          <a:off x="3987720" y="18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{F13653F1-B932-48E5-8AE6-1A9C8DBA0977}</a:tableStyleId>
              </a:tblPr>
              <a:tblGrid>
                <a:gridCol w="1023125"/>
                <a:gridCol w="6821650"/>
              </a:tblGrid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especialista accede al trabajo asignado.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Selecciona la opción “Historial técnico del vehículo”.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despliega el historial completo con diagnósticos, reparaciones y mantenimientos registrados.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93" name="Google Shape;493;g364c12add67_0_216"/>
          <p:cNvSpPr/>
          <p:nvPr/>
        </p:nvSpPr>
        <p:spPr>
          <a:xfrm>
            <a:off x="152280" y="2875485"/>
            <a:ext cx="3077400" cy="426000"/>
          </a:xfrm>
          <a:prstGeom prst="homePlate">
            <a:avLst>
              <a:gd fmla="val 50000" name="adj"/>
            </a:avLst>
          </a:prstGeom>
          <a:solidFill>
            <a:srgbClr val="578E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Actores Involucrados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364c12add67_0_216"/>
          <p:cNvSpPr/>
          <p:nvPr/>
        </p:nvSpPr>
        <p:spPr>
          <a:xfrm>
            <a:off x="424513" y="3398400"/>
            <a:ext cx="2882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</a:t>
            </a:r>
            <a:r>
              <a:rPr b="1" lang="en-US" sz="1800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Especialista</a:t>
            </a:r>
            <a:endParaRPr b="0" i="0" sz="1800" u="none" cap="none" strike="noStrike">
              <a:solidFill>
                <a:srgbClr val="C3BA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364c12add67_0_216"/>
          <p:cNvSpPr/>
          <p:nvPr/>
        </p:nvSpPr>
        <p:spPr>
          <a:xfrm>
            <a:off x="3957480" y="195480"/>
            <a:ext cx="758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Consultar historial técnico del vehículo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6" name="Google Shape;496;g364c12add67_0_216"/>
          <p:cNvGrpSpPr/>
          <p:nvPr/>
        </p:nvGrpSpPr>
        <p:grpSpPr>
          <a:xfrm>
            <a:off x="3987720" y="1190880"/>
            <a:ext cx="7844820" cy="587400"/>
            <a:chOff x="3987720" y="1190880"/>
            <a:chExt cx="7844820" cy="587400"/>
          </a:xfrm>
        </p:grpSpPr>
        <p:sp>
          <p:nvSpPr>
            <p:cNvPr id="497" name="Google Shape;497;g364c12add67_0_216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g364c12add67_0_216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FLUJO PRINCIPAL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9" name="Google Shape;499;g364c12add67_0_216"/>
          <p:cNvSpPr/>
          <p:nvPr/>
        </p:nvSpPr>
        <p:spPr>
          <a:xfrm>
            <a:off x="253613" y="1682678"/>
            <a:ext cx="3243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especialista puede revisar el historial técnico del vehículo, incluyendo reparaciones previas, diagnósticos y mantenimientos.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64c12add67_0_237"/>
          <p:cNvSpPr/>
          <p:nvPr/>
        </p:nvSpPr>
        <p:spPr>
          <a:xfrm>
            <a:off x="0" y="0"/>
            <a:ext cx="12191700" cy="947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5" name="Google Shape;505;g364c12add67_0_237"/>
          <p:cNvGrpSpPr/>
          <p:nvPr/>
        </p:nvGrpSpPr>
        <p:grpSpPr>
          <a:xfrm>
            <a:off x="152275" y="1146643"/>
            <a:ext cx="3426900" cy="2905602"/>
            <a:chOff x="152280" y="1146600"/>
            <a:chExt cx="3426900" cy="5526060"/>
          </a:xfrm>
        </p:grpSpPr>
        <p:sp>
          <p:nvSpPr>
            <p:cNvPr id="506" name="Google Shape;506;g364c12add67_0_237"/>
            <p:cNvSpPr/>
            <p:nvPr/>
          </p:nvSpPr>
          <p:spPr>
            <a:xfrm>
              <a:off x="152280" y="1778760"/>
              <a:ext cx="3426900" cy="4893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g364c12add67_0_237"/>
            <p:cNvSpPr/>
            <p:nvPr/>
          </p:nvSpPr>
          <p:spPr>
            <a:xfrm>
              <a:off x="152280" y="1146600"/>
              <a:ext cx="3426900" cy="6501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DESCRIPCIÓN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8" name="Google Shape;508;g364c12add67_0_237"/>
          <p:cNvSpPr/>
          <p:nvPr/>
        </p:nvSpPr>
        <p:spPr>
          <a:xfrm>
            <a:off x="152280" y="0"/>
            <a:ext cx="3446400" cy="9474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</a:t>
            </a:r>
            <a:r>
              <a:rPr b="1" lang="en-US" sz="3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26</a:t>
            </a:r>
            <a:endParaRPr b="1" sz="3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509" name="Google Shape;509;g364c12add67_0_237"/>
          <p:cNvGraphicFramePr/>
          <p:nvPr/>
        </p:nvGraphicFramePr>
        <p:xfrm>
          <a:off x="3987720" y="18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{F13653F1-B932-48E5-8AE6-1A9C8DBA0977}</a:tableStyleId>
              </a:tblPr>
              <a:tblGrid>
                <a:gridCol w="1023125"/>
                <a:gridCol w="6821650"/>
              </a:tblGrid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especialista abre un trabajo asignado.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muestra los reportes del empleado responsable.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muestra observaciones adicionales del administrador.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10" name="Google Shape;510;g364c12add67_0_237"/>
          <p:cNvSpPr/>
          <p:nvPr/>
        </p:nvSpPr>
        <p:spPr>
          <a:xfrm>
            <a:off x="152280" y="2875485"/>
            <a:ext cx="3077400" cy="426000"/>
          </a:xfrm>
          <a:prstGeom prst="homePlate">
            <a:avLst>
              <a:gd fmla="val 50000" name="adj"/>
            </a:avLst>
          </a:prstGeom>
          <a:solidFill>
            <a:srgbClr val="578E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Actores Involucrados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364c12add67_0_237"/>
          <p:cNvSpPr/>
          <p:nvPr/>
        </p:nvSpPr>
        <p:spPr>
          <a:xfrm>
            <a:off x="424513" y="3398400"/>
            <a:ext cx="2882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</a:t>
            </a:r>
            <a:r>
              <a:rPr b="1" lang="en-US" sz="1800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Especialista</a:t>
            </a:r>
            <a:endParaRPr b="0" i="0" sz="1800" u="none" cap="none" strike="noStrike">
              <a:solidFill>
                <a:srgbClr val="C3BA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364c12add67_0_237"/>
          <p:cNvSpPr/>
          <p:nvPr/>
        </p:nvSpPr>
        <p:spPr>
          <a:xfrm>
            <a:off x="3957480" y="43080"/>
            <a:ext cx="758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Revisar reportes previos del empleado y observaciones del administrador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3" name="Google Shape;513;g364c12add67_0_237"/>
          <p:cNvGrpSpPr/>
          <p:nvPr/>
        </p:nvGrpSpPr>
        <p:grpSpPr>
          <a:xfrm>
            <a:off x="3987720" y="1190880"/>
            <a:ext cx="7844820" cy="587400"/>
            <a:chOff x="3987720" y="1190880"/>
            <a:chExt cx="7844820" cy="587400"/>
          </a:xfrm>
        </p:grpSpPr>
        <p:sp>
          <p:nvSpPr>
            <p:cNvPr id="514" name="Google Shape;514;g364c12add67_0_237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g364c12add67_0_237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FLUJO PRINCIPAL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6" name="Google Shape;516;g364c12add67_0_237"/>
          <p:cNvSpPr/>
          <p:nvPr/>
        </p:nvSpPr>
        <p:spPr>
          <a:xfrm>
            <a:off x="253613" y="1682678"/>
            <a:ext cx="3243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especialista accede a la información previa del trabajo realizada por el empleado o indicada por el administrador.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64c12add67_0_258"/>
          <p:cNvSpPr/>
          <p:nvPr/>
        </p:nvSpPr>
        <p:spPr>
          <a:xfrm>
            <a:off x="0" y="0"/>
            <a:ext cx="12191700" cy="947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2" name="Google Shape;522;g364c12add67_0_258"/>
          <p:cNvGrpSpPr/>
          <p:nvPr/>
        </p:nvGrpSpPr>
        <p:grpSpPr>
          <a:xfrm>
            <a:off x="152275" y="1146643"/>
            <a:ext cx="3426900" cy="2905602"/>
            <a:chOff x="152280" y="1146600"/>
            <a:chExt cx="3426900" cy="5526060"/>
          </a:xfrm>
        </p:grpSpPr>
        <p:sp>
          <p:nvSpPr>
            <p:cNvPr id="523" name="Google Shape;523;g364c12add67_0_258"/>
            <p:cNvSpPr/>
            <p:nvPr/>
          </p:nvSpPr>
          <p:spPr>
            <a:xfrm>
              <a:off x="152280" y="1778760"/>
              <a:ext cx="3426900" cy="4893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g364c12add67_0_258"/>
            <p:cNvSpPr/>
            <p:nvPr/>
          </p:nvSpPr>
          <p:spPr>
            <a:xfrm>
              <a:off x="152280" y="1146600"/>
              <a:ext cx="3426900" cy="6501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DESCRIPCIÓN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5" name="Google Shape;525;g364c12add67_0_258"/>
          <p:cNvSpPr/>
          <p:nvPr/>
        </p:nvSpPr>
        <p:spPr>
          <a:xfrm>
            <a:off x="152280" y="0"/>
            <a:ext cx="3446400" cy="9474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</a:t>
            </a:r>
            <a:r>
              <a:rPr b="1" lang="en-US" sz="3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27</a:t>
            </a:r>
            <a:endParaRPr b="1" sz="3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526" name="Google Shape;526;g364c12add67_0_258"/>
          <p:cNvGraphicFramePr/>
          <p:nvPr/>
        </p:nvGraphicFramePr>
        <p:xfrm>
          <a:off x="3987720" y="18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{F13653F1-B932-48E5-8AE6-1A9C8DBA0977}</a:tableStyleId>
              </a:tblPr>
              <a:tblGrid>
                <a:gridCol w="1023125"/>
                <a:gridCol w="6821650"/>
              </a:tblGrid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especialista selecciona el trabajo en curso.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Ingresa los detalles del diagnóstico (síntomas, pruebas, resultados, observaciones).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guarda el registro y lo vincula al trabajo correspondiente.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27" name="Google Shape;527;g364c12add67_0_258"/>
          <p:cNvSpPr/>
          <p:nvPr/>
        </p:nvSpPr>
        <p:spPr>
          <a:xfrm>
            <a:off x="152280" y="2875485"/>
            <a:ext cx="3077400" cy="426000"/>
          </a:xfrm>
          <a:prstGeom prst="homePlate">
            <a:avLst>
              <a:gd fmla="val 50000" name="adj"/>
            </a:avLst>
          </a:prstGeom>
          <a:solidFill>
            <a:srgbClr val="578E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Actores Involucrados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364c12add67_0_258"/>
          <p:cNvSpPr/>
          <p:nvPr/>
        </p:nvSpPr>
        <p:spPr>
          <a:xfrm>
            <a:off x="424513" y="3398400"/>
            <a:ext cx="2882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</a:t>
            </a:r>
            <a:r>
              <a:rPr b="1" lang="en-US" sz="1800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Especialista</a:t>
            </a:r>
            <a:endParaRPr b="0" i="0" sz="1800" u="none" cap="none" strike="noStrike">
              <a:solidFill>
                <a:srgbClr val="C3BA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364c12add67_0_258"/>
          <p:cNvSpPr/>
          <p:nvPr/>
        </p:nvSpPr>
        <p:spPr>
          <a:xfrm>
            <a:off x="3957480" y="195480"/>
            <a:ext cx="758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Registrar diagnóstico detallado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0" name="Google Shape;530;g364c12add67_0_258"/>
          <p:cNvGrpSpPr/>
          <p:nvPr/>
        </p:nvGrpSpPr>
        <p:grpSpPr>
          <a:xfrm>
            <a:off x="3987720" y="1190880"/>
            <a:ext cx="7844820" cy="587400"/>
            <a:chOff x="3987720" y="1190880"/>
            <a:chExt cx="7844820" cy="587400"/>
          </a:xfrm>
        </p:grpSpPr>
        <p:sp>
          <p:nvSpPr>
            <p:cNvPr id="531" name="Google Shape;531;g364c12add67_0_258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g364c12add67_0_258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FLUJO PRINCIPAL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3" name="Google Shape;533;g364c12add67_0_258"/>
          <p:cNvSpPr/>
          <p:nvPr/>
        </p:nvSpPr>
        <p:spPr>
          <a:xfrm>
            <a:off x="253613" y="1682678"/>
            <a:ext cx="3243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especialista documenta un diagnóstico completo del problema detectado en el vehículo, registrando síntomas, pruebas realizadas y resultados.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64c12add67_0_285"/>
          <p:cNvSpPr/>
          <p:nvPr/>
        </p:nvSpPr>
        <p:spPr>
          <a:xfrm>
            <a:off x="0" y="0"/>
            <a:ext cx="12191700" cy="947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9" name="Google Shape;539;g364c12add67_0_285"/>
          <p:cNvGrpSpPr/>
          <p:nvPr/>
        </p:nvGrpSpPr>
        <p:grpSpPr>
          <a:xfrm>
            <a:off x="152275" y="1146643"/>
            <a:ext cx="3426900" cy="2905602"/>
            <a:chOff x="152280" y="1146600"/>
            <a:chExt cx="3426900" cy="5526060"/>
          </a:xfrm>
        </p:grpSpPr>
        <p:sp>
          <p:nvSpPr>
            <p:cNvPr id="540" name="Google Shape;540;g364c12add67_0_285"/>
            <p:cNvSpPr/>
            <p:nvPr/>
          </p:nvSpPr>
          <p:spPr>
            <a:xfrm>
              <a:off x="152280" y="1778760"/>
              <a:ext cx="3426900" cy="4893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g364c12add67_0_285"/>
            <p:cNvSpPr/>
            <p:nvPr/>
          </p:nvSpPr>
          <p:spPr>
            <a:xfrm>
              <a:off x="152280" y="1146600"/>
              <a:ext cx="3426900" cy="6501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DESCRIPCIÓN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2" name="Google Shape;542;g364c12add67_0_285"/>
          <p:cNvSpPr/>
          <p:nvPr/>
        </p:nvSpPr>
        <p:spPr>
          <a:xfrm>
            <a:off x="152280" y="0"/>
            <a:ext cx="3446400" cy="9474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</a:t>
            </a:r>
            <a:r>
              <a:rPr b="1" lang="en-US" sz="3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28</a:t>
            </a:r>
            <a:endParaRPr b="1" sz="3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543" name="Google Shape;543;g364c12add67_0_285"/>
          <p:cNvGraphicFramePr/>
          <p:nvPr/>
        </p:nvGraphicFramePr>
        <p:xfrm>
          <a:off x="3987720" y="18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{F13653F1-B932-48E5-8AE6-1A9C8DBA0977}</a:tableStyleId>
              </a:tblPr>
              <a:tblGrid>
                <a:gridCol w="1023125"/>
                <a:gridCol w="6821650"/>
              </a:tblGrid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especialista selecciona el trabajo en curso.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Selecciona la opción “Confirmar diagnóstico”.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registra la confirmación y actualiza el estado del trabajo.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44" name="Google Shape;544;g364c12add67_0_285"/>
          <p:cNvSpPr/>
          <p:nvPr/>
        </p:nvSpPr>
        <p:spPr>
          <a:xfrm>
            <a:off x="152280" y="2875485"/>
            <a:ext cx="3077400" cy="426000"/>
          </a:xfrm>
          <a:prstGeom prst="homePlate">
            <a:avLst>
              <a:gd fmla="val 50000" name="adj"/>
            </a:avLst>
          </a:prstGeom>
          <a:solidFill>
            <a:srgbClr val="578E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Actores Involucrados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364c12add67_0_285"/>
          <p:cNvSpPr/>
          <p:nvPr/>
        </p:nvSpPr>
        <p:spPr>
          <a:xfrm>
            <a:off x="424513" y="3398400"/>
            <a:ext cx="2882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</a:t>
            </a:r>
            <a:r>
              <a:rPr b="1" lang="en-US" sz="1800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Especialista</a:t>
            </a:r>
            <a:endParaRPr b="0" i="0" sz="1800" u="none" cap="none" strike="noStrike">
              <a:solidFill>
                <a:srgbClr val="C3BA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364c12add67_0_285"/>
          <p:cNvSpPr/>
          <p:nvPr/>
        </p:nvSpPr>
        <p:spPr>
          <a:xfrm>
            <a:off x="3957480" y="195480"/>
            <a:ext cx="758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Registrar diagnóstico detallado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7" name="Google Shape;547;g364c12add67_0_285"/>
          <p:cNvGrpSpPr/>
          <p:nvPr/>
        </p:nvGrpSpPr>
        <p:grpSpPr>
          <a:xfrm>
            <a:off x="3987720" y="1190880"/>
            <a:ext cx="7844820" cy="587400"/>
            <a:chOff x="3987720" y="1190880"/>
            <a:chExt cx="7844820" cy="587400"/>
          </a:xfrm>
        </p:grpSpPr>
        <p:sp>
          <p:nvSpPr>
            <p:cNvPr id="548" name="Google Shape;548;g364c12add67_0_285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g364c12add67_0_285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FLUJO PRINCIPAL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0" name="Google Shape;550;g364c12add67_0_285"/>
          <p:cNvSpPr/>
          <p:nvPr/>
        </p:nvSpPr>
        <p:spPr>
          <a:xfrm>
            <a:off x="253613" y="1682678"/>
            <a:ext cx="3243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especialista valida el diagnóstico realizado por un empleado u otro técnico, confirmando si es correcto.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42f3beeae_0_4"/>
          <p:cNvSpPr/>
          <p:nvPr/>
        </p:nvSpPr>
        <p:spPr>
          <a:xfrm>
            <a:off x="0" y="0"/>
            <a:ext cx="12191700" cy="947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g3642f3beeae_0_4"/>
          <p:cNvGrpSpPr/>
          <p:nvPr/>
        </p:nvGrpSpPr>
        <p:grpSpPr>
          <a:xfrm>
            <a:off x="152275" y="1146643"/>
            <a:ext cx="3426900" cy="2905602"/>
            <a:chOff x="152280" y="1146600"/>
            <a:chExt cx="3426900" cy="5526060"/>
          </a:xfrm>
        </p:grpSpPr>
        <p:sp>
          <p:nvSpPr>
            <p:cNvPr id="98" name="Google Shape;98;g3642f3beeae_0_4"/>
            <p:cNvSpPr/>
            <p:nvPr/>
          </p:nvSpPr>
          <p:spPr>
            <a:xfrm>
              <a:off x="152280" y="1778760"/>
              <a:ext cx="3426900" cy="4893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3642f3beeae_0_4"/>
            <p:cNvSpPr/>
            <p:nvPr/>
          </p:nvSpPr>
          <p:spPr>
            <a:xfrm>
              <a:off x="152280" y="1146600"/>
              <a:ext cx="3426900" cy="6501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DESCRIPCIÓN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g3642f3beeae_0_4"/>
          <p:cNvSpPr/>
          <p:nvPr/>
        </p:nvSpPr>
        <p:spPr>
          <a:xfrm>
            <a:off x="152280" y="0"/>
            <a:ext cx="3446400" cy="9474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CU0</a:t>
            </a:r>
            <a:r>
              <a:rPr b="1" lang="en-US" sz="3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1" name="Google Shape;101;g3642f3beeae_0_4"/>
          <p:cNvGraphicFramePr/>
          <p:nvPr/>
        </p:nvGraphicFramePr>
        <p:xfrm>
          <a:off x="3987720" y="18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{F13653F1-B932-48E5-8AE6-1A9C8DBA0977}</a:tableStyleId>
              </a:tblPr>
              <a:tblGrid>
                <a:gridCol w="1023125"/>
                <a:gridCol w="6821650"/>
              </a:tblGrid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usuario accede </a:t>
                      </a: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 la opción "¿Olvidó su contraseña?" en la pantalla de inicio de sesión.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usuario i</a:t>
                      </a: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ngresa su nombre de usuario o correo electrónico registrado.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valida la existencia del usuario y envía un enlace o código de verificación al correo o teléfono registrado.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4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usuario introduce el código recibido en el sistema.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5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valida el código y permite el cambio de contraseña.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6</a:t>
                      </a:r>
                      <a:endParaRPr b="1" sz="1500"/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usuario ingresa una nueva contraseña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7</a:t>
                      </a:r>
                      <a:endParaRPr b="1" sz="1500"/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actualiza la contraseña y confirma el cambio.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2" name="Google Shape;102;g3642f3beeae_0_4"/>
          <p:cNvSpPr/>
          <p:nvPr/>
        </p:nvSpPr>
        <p:spPr>
          <a:xfrm>
            <a:off x="152280" y="2494485"/>
            <a:ext cx="3077400" cy="426000"/>
          </a:xfrm>
          <a:prstGeom prst="homePlate">
            <a:avLst>
              <a:gd fmla="val 50000" name="adj"/>
            </a:avLst>
          </a:prstGeom>
          <a:solidFill>
            <a:srgbClr val="578E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Actores Involucrados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3642f3beeae_0_4"/>
          <p:cNvSpPr/>
          <p:nvPr/>
        </p:nvSpPr>
        <p:spPr>
          <a:xfrm>
            <a:off x="253613" y="1530278"/>
            <a:ext cx="3243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Permite que un usuario que ha olvidado su contraseña restablezca el acceso a su cuenta de forma segura.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3642f3beeae_0_4"/>
          <p:cNvSpPr/>
          <p:nvPr/>
        </p:nvSpPr>
        <p:spPr>
          <a:xfrm>
            <a:off x="424513" y="3017400"/>
            <a:ext cx="2882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</a:t>
            </a:r>
            <a:r>
              <a:rPr b="1" lang="en-US" sz="1800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Administrador, Empleado, Especialista, Cliente y Proveedor </a:t>
            </a:r>
            <a:endParaRPr b="0" i="0" sz="1800" u="none" cap="none" strike="noStrike">
              <a:solidFill>
                <a:srgbClr val="C3BA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3642f3beeae_0_4"/>
          <p:cNvSpPr/>
          <p:nvPr/>
        </p:nvSpPr>
        <p:spPr>
          <a:xfrm>
            <a:off x="3957480" y="195480"/>
            <a:ext cx="758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Recuperar Contraseña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g3642f3beeae_0_4"/>
          <p:cNvGrpSpPr/>
          <p:nvPr/>
        </p:nvGrpSpPr>
        <p:grpSpPr>
          <a:xfrm>
            <a:off x="3987720" y="1190880"/>
            <a:ext cx="7844820" cy="587400"/>
            <a:chOff x="3987720" y="1190880"/>
            <a:chExt cx="7844820" cy="587400"/>
          </a:xfrm>
        </p:grpSpPr>
        <p:sp>
          <p:nvSpPr>
            <p:cNvPr id="107" name="Google Shape;107;g3642f3beeae_0_4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3642f3beeae_0_4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FLUJO PRINCIPAL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64c12add67_0_306"/>
          <p:cNvSpPr/>
          <p:nvPr/>
        </p:nvSpPr>
        <p:spPr>
          <a:xfrm>
            <a:off x="0" y="0"/>
            <a:ext cx="12191700" cy="947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6" name="Google Shape;556;g364c12add67_0_306"/>
          <p:cNvGrpSpPr/>
          <p:nvPr/>
        </p:nvGrpSpPr>
        <p:grpSpPr>
          <a:xfrm>
            <a:off x="152275" y="1146643"/>
            <a:ext cx="3426900" cy="2905602"/>
            <a:chOff x="152280" y="1146600"/>
            <a:chExt cx="3426900" cy="5526060"/>
          </a:xfrm>
        </p:grpSpPr>
        <p:sp>
          <p:nvSpPr>
            <p:cNvPr id="557" name="Google Shape;557;g364c12add67_0_306"/>
            <p:cNvSpPr/>
            <p:nvPr/>
          </p:nvSpPr>
          <p:spPr>
            <a:xfrm>
              <a:off x="152280" y="1778760"/>
              <a:ext cx="3426900" cy="4893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g364c12add67_0_306"/>
            <p:cNvSpPr/>
            <p:nvPr/>
          </p:nvSpPr>
          <p:spPr>
            <a:xfrm>
              <a:off x="152280" y="1146600"/>
              <a:ext cx="3426900" cy="6501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DESCRIPCIÓN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9" name="Google Shape;559;g364c12add67_0_306"/>
          <p:cNvSpPr/>
          <p:nvPr/>
        </p:nvSpPr>
        <p:spPr>
          <a:xfrm>
            <a:off x="152280" y="0"/>
            <a:ext cx="3446400" cy="9474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</a:t>
            </a:r>
            <a:r>
              <a:rPr b="1" lang="en-US" sz="3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29</a:t>
            </a:r>
            <a:endParaRPr b="1" sz="3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560" name="Google Shape;560;g364c12add67_0_306"/>
          <p:cNvGraphicFramePr/>
          <p:nvPr/>
        </p:nvGraphicFramePr>
        <p:xfrm>
          <a:off x="3987720" y="18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{F13653F1-B932-48E5-8AE6-1A9C8DBA0977}</a:tableStyleId>
              </a:tblPr>
              <a:tblGrid>
                <a:gridCol w="1023125"/>
                <a:gridCol w="6821650"/>
              </a:tblGrid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especialista abre el trabajo en curso.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Selecciona la opción “Gestión de repuestos”.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Marca los repuestos aprobados o sugiere alternativos.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b="1" sz="1500" u="none" cap="none" strike="noStrike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guarda la decisión y la notifica al administrador.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61" name="Google Shape;561;g364c12add67_0_306"/>
          <p:cNvSpPr/>
          <p:nvPr/>
        </p:nvSpPr>
        <p:spPr>
          <a:xfrm>
            <a:off x="152280" y="2875485"/>
            <a:ext cx="3077400" cy="426000"/>
          </a:xfrm>
          <a:prstGeom prst="homePlate">
            <a:avLst>
              <a:gd fmla="val 50000" name="adj"/>
            </a:avLst>
          </a:prstGeom>
          <a:solidFill>
            <a:srgbClr val="578E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Actores Involucrados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364c12add67_0_306"/>
          <p:cNvSpPr/>
          <p:nvPr/>
        </p:nvSpPr>
        <p:spPr>
          <a:xfrm>
            <a:off x="424513" y="3398400"/>
            <a:ext cx="2882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</a:t>
            </a:r>
            <a:r>
              <a:rPr b="1" lang="en-US" sz="1800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Especialista</a:t>
            </a:r>
            <a:endParaRPr b="0" i="0" sz="1800" u="none" cap="none" strike="noStrike">
              <a:solidFill>
                <a:srgbClr val="C3BA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364c12add67_0_306"/>
          <p:cNvSpPr/>
          <p:nvPr/>
        </p:nvSpPr>
        <p:spPr>
          <a:xfrm>
            <a:off x="3957480" y="195480"/>
            <a:ext cx="758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Aprobar o sugerir uso de repuestos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4" name="Google Shape;564;g364c12add67_0_306"/>
          <p:cNvGrpSpPr/>
          <p:nvPr/>
        </p:nvGrpSpPr>
        <p:grpSpPr>
          <a:xfrm>
            <a:off x="3987720" y="1190880"/>
            <a:ext cx="7844820" cy="587400"/>
            <a:chOff x="3987720" y="1190880"/>
            <a:chExt cx="7844820" cy="587400"/>
          </a:xfrm>
        </p:grpSpPr>
        <p:sp>
          <p:nvSpPr>
            <p:cNvPr id="565" name="Google Shape;565;g364c12add67_0_306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g364c12add67_0_306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FLUJO PRINCIPAL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7" name="Google Shape;567;g364c12add67_0_306"/>
          <p:cNvSpPr/>
          <p:nvPr/>
        </p:nvSpPr>
        <p:spPr>
          <a:xfrm>
            <a:off x="253613" y="1682678"/>
            <a:ext cx="3243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especialista puede autorizar el uso de determinados repuestos o sugerir otros alternativos para la reparación.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64c12add67_0_329"/>
          <p:cNvSpPr/>
          <p:nvPr/>
        </p:nvSpPr>
        <p:spPr>
          <a:xfrm>
            <a:off x="0" y="0"/>
            <a:ext cx="12191700" cy="947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3" name="Google Shape;573;g364c12add67_0_329"/>
          <p:cNvGrpSpPr/>
          <p:nvPr/>
        </p:nvGrpSpPr>
        <p:grpSpPr>
          <a:xfrm>
            <a:off x="152275" y="1146643"/>
            <a:ext cx="3426900" cy="2905602"/>
            <a:chOff x="152280" y="1146600"/>
            <a:chExt cx="3426900" cy="5526060"/>
          </a:xfrm>
        </p:grpSpPr>
        <p:sp>
          <p:nvSpPr>
            <p:cNvPr id="574" name="Google Shape;574;g364c12add67_0_329"/>
            <p:cNvSpPr/>
            <p:nvPr/>
          </p:nvSpPr>
          <p:spPr>
            <a:xfrm>
              <a:off x="152280" y="1778760"/>
              <a:ext cx="3426900" cy="4893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g364c12add67_0_329"/>
            <p:cNvSpPr/>
            <p:nvPr/>
          </p:nvSpPr>
          <p:spPr>
            <a:xfrm>
              <a:off x="152280" y="1146600"/>
              <a:ext cx="3426900" cy="6501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DESCRIPCIÓN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6" name="Google Shape;576;g364c12add67_0_329"/>
          <p:cNvSpPr/>
          <p:nvPr/>
        </p:nvSpPr>
        <p:spPr>
          <a:xfrm>
            <a:off x="152280" y="0"/>
            <a:ext cx="3446400" cy="9474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</a:t>
            </a:r>
            <a:r>
              <a:rPr b="1" lang="en-US" sz="3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30</a:t>
            </a:r>
            <a:endParaRPr b="1" sz="3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577" name="Google Shape;577;g364c12add67_0_329"/>
          <p:cNvGraphicFramePr/>
          <p:nvPr/>
        </p:nvGraphicFramePr>
        <p:xfrm>
          <a:off x="3987720" y="18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{F13653F1-B932-48E5-8AE6-1A9C8DBA0977}</a:tableStyleId>
              </a:tblPr>
              <a:tblGrid>
                <a:gridCol w="1023125"/>
                <a:gridCol w="6821650"/>
              </a:tblGrid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especialista abre un trabajo en curso.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Selecciona la opción “Solicitar ayuda / Reasignación”.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Describe la necesidad (especialidad requerida o reasignación completa).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b="1" sz="1500" u="none" cap="none" strike="noStrike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envía la notificación al administrador.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78" name="Google Shape;578;g364c12add67_0_329"/>
          <p:cNvSpPr/>
          <p:nvPr/>
        </p:nvSpPr>
        <p:spPr>
          <a:xfrm>
            <a:off x="152280" y="2875485"/>
            <a:ext cx="3077400" cy="426000"/>
          </a:xfrm>
          <a:prstGeom prst="homePlate">
            <a:avLst>
              <a:gd fmla="val 50000" name="adj"/>
            </a:avLst>
          </a:prstGeom>
          <a:solidFill>
            <a:srgbClr val="578E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Actores Involucrados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g364c12add67_0_329"/>
          <p:cNvSpPr/>
          <p:nvPr/>
        </p:nvSpPr>
        <p:spPr>
          <a:xfrm>
            <a:off x="424513" y="3398400"/>
            <a:ext cx="2882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</a:t>
            </a:r>
            <a:r>
              <a:rPr b="1" lang="en-US" sz="1800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Especialista</a:t>
            </a:r>
            <a:endParaRPr b="0" i="0" sz="1800" u="none" cap="none" strike="noStrike">
              <a:solidFill>
                <a:srgbClr val="C3BA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g364c12add67_0_329"/>
          <p:cNvSpPr/>
          <p:nvPr/>
        </p:nvSpPr>
        <p:spPr>
          <a:xfrm>
            <a:off x="3957480" y="195480"/>
            <a:ext cx="758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Solicitar ayuda o reasignación de trabajo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1" name="Google Shape;581;g364c12add67_0_329"/>
          <p:cNvGrpSpPr/>
          <p:nvPr/>
        </p:nvGrpSpPr>
        <p:grpSpPr>
          <a:xfrm>
            <a:off x="3987720" y="1190880"/>
            <a:ext cx="7844820" cy="587400"/>
            <a:chOff x="3987720" y="1190880"/>
            <a:chExt cx="7844820" cy="587400"/>
          </a:xfrm>
        </p:grpSpPr>
        <p:sp>
          <p:nvSpPr>
            <p:cNvPr id="582" name="Google Shape;582;g364c12add67_0_329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g364c12add67_0_329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FLUJO PRINCIPAL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4" name="Google Shape;584;g364c12add67_0_329"/>
          <p:cNvSpPr/>
          <p:nvPr/>
        </p:nvSpPr>
        <p:spPr>
          <a:xfrm>
            <a:off x="253613" y="1682678"/>
            <a:ext cx="3243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el especialista considera que el trabajo requiere intervención múltiple, puede solicitar ayuda de otro técnico o pedir su reasignación.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64c12add67_0_352"/>
          <p:cNvSpPr/>
          <p:nvPr/>
        </p:nvSpPr>
        <p:spPr>
          <a:xfrm>
            <a:off x="0" y="0"/>
            <a:ext cx="12191700" cy="947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0" name="Google Shape;590;g364c12add67_0_352"/>
          <p:cNvGrpSpPr/>
          <p:nvPr/>
        </p:nvGrpSpPr>
        <p:grpSpPr>
          <a:xfrm>
            <a:off x="152275" y="1146643"/>
            <a:ext cx="3426900" cy="2905602"/>
            <a:chOff x="152280" y="1146600"/>
            <a:chExt cx="3426900" cy="5526060"/>
          </a:xfrm>
        </p:grpSpPr>
        <p:sp>
          <p:nvSpPr>
            <p:cNvPr id="591" name="Google Shape;591;g364c12add67_0_352"/>
            <p:cNvSpPr/>
            <p:nvPr/>
          </p:nvSpPr>
          <p:spPr>
            <a:xfrm>
              <a:off x="152280" y="1778760"/>
              <a:ext cx="3426900" cy="4893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g364c12add67_0_352"/>
            <p:cNvSpPr/>
            <p:nvPr/>
          </p:nvSpPr>
          <p:spPr>
            <a:xfrm>
              <a:off x="152280" y="1146600"/>
              <a:ext cx="3426900" cy="6501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DESCRIPCIÓN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3" name="Google Shape;593;g364c12add67_0_352"/>
          <p:cNvSpPr/>
          <p:nvPr/>
        </p:nvSpPr>
        <p:spPr>
          <a:xfrm>
            <a:off x="152280" y="0"/>
            <a:ext cx="3446400" cy="9474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</a:t>
            </a:r>
            <a:r>
              <a:rPr b="1" lang="en-US" sz="3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31</a:t>
            </a:r>
            <a:endParaRPr b="1" sz="3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594" name="Google Shape;594;g364c12add67_0_352"/>
          <p:cNvGraphicFramePr/>
          <p:nvPr/>
        </p:nvGraphicFramePr>
        <p:xfrm>
          <a:off x="3987720" y="18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{F13653F1-B932-48E5-8AE6-1A9C8DBA0977}</a:tableStyleId>
              </a:tblPr>
              <a:tblGrid>
                <a:gridCol w="1023125"/>
                <a:gridCol w="6821650"/>
              </a:tblGrid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especialista abre el trabajo en curso.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Selecciona la opción “Agregar recomendación de mantenimiento”.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Ingresa los detalles de la recomendación.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b="1" sz="1500" u="none" cap="none" strike="noStrike"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guarda la recomendación y la vincula al historial del vehículo.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95" name="Google Shape;595;g364c12add67_0_352"/>
          <p:cNvSpPr/>
          <p:nvPr/>
        </p:nvSpPr>
        <p:spPr>
          <a:xfrm>
            <a:off x="152280" y="2875485"/>
            <a:ext cx="3077400" cy="426000"/>
          </a:xfrm>
          <a:prstGeom prst="homePlate">
            <a:avLst>
              <a:gd fmla="val 50000" name="adj"/>
            </a:avLst>
          </a:prstGeom>
          <a:solidFill>
            <a:srgbClr val="578E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Actores Involucrados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g364c12add67_0_352"/>
          <p:cNvSpPr/>
          <p:nvPr/>
        </p:nvSpPr>
        <p:spPr>
          <a:xfrm>
            <a:off x="424513" y="3398400"/>
            <a:ext cx="2882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</a:t>
            </a:r>
            <a:r>
              <a:rPr b="1" lang="en-US" sz="1800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Especialista</a:t>
            </a:r>
            <a:endParaRPr b="0" i="0" sz="1800" u="none" cap="none" strike="noStrike">
              <a:solidFill>
                <a:srgbClr val="C3BA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g364c12add67_0_352"/>
          <p:cNvSpPr/>
          <p:nvPr/>
        </p:nvSpPr>
        <p:spPr>
          <a:xfrm>
            <a:off x="3957480" y="43080"/>
            <a:ext cx="758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Generar recomendaciones de mantenimiento futuro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8" name="Google Shape;598;g364c12add67_0_352"/>
          <p:cNvGrpSpPr/>
          <p:nvPr/>
        </p:nvGrpSpPr>
        <p:grpSpPr>
          <a:xfrm>
            <a:off x="3987720" y="1190880"/>
            <a:ext cx="7844820" cy="587400"/>
            <a:chOff x="3987720" y="1190880"/>
            <a:chExt cx="7844820" cy="587400"/>
          </a:xfrm>
        </p:grpSpPr>
        <p:sp>
          <p:nvSpPr>
            <p:cNvPr id="599" name="Google Shape;599;g364c12add67_0_352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g364c12add67_0_352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FLUJO PRINCIPAL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1" name="Google Shape;601;g364c12add67_0_352"/>
          <p:cNvSpPr/>
          <p:nvPr/>
        </p:nvSpPr>
        <p:spPr>
          <a:xfrm>
            <a:off x="253613" y="1682678"/>
            <a:ext cx="3243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especialista puede registrar recomendaciones preventivas o de mantenimiento futuro para el vehículo.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64c12add67_0_374"/>
          <p:cNvSpPr/>
          <p:nvPr/>
        </p:nvSpPr>
        <p:spPr>
          <a:xfrm>
            <a:off x="0" y="0"/>
            <a:ext cx="12191700" cy="947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7" name="Google Shape;607;g364c12add67_0_374"/>
          <p:cNvGrpSpPr/>
          <p:nvPr/>
        </p:nvGrpSpPr>
        <p:grpSpPr>
          <a:xfrm>
            <a:off x="152275" y="1146643"/>
            <a:ext cx="3426900" cy="2905602"/>
            <a:chOff x="152280" y="1146600"/>
            <a:chExt cx="3426900" cy="5526060"/>
          </a:xfrm>
        </p:grpSpPr>
        <p:sp>
          <p:nvSpPr>
            <p:cNvPr id="608" name="Google Shape;608;g364c12add67_0_374"/>
            <p:cNvSpPr/>
            <p:nvPr/>
          </p:nvSpPr>
          <p:spPr>
            <a:xfrm>
              <a:off x="152280" y="1778760"/>
              <a:ext cx="3426900" cy="4893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g364c12add67_0_374"/>
            <p:cNvSpPr/>
            <p:nvPr/>
          </p:nvSpPr>
          <p:spPr>
            <a:xfrm>
              <a:off x="152280" y="1146600"/>
              <a:ext cx="3426900" cy="6501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DESCRIPCIÓN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0" name="Google Shape;610;g364c12add67_0_374"/>
          <p:cNvSpPr/>
          <p:nvPr/>
        </p:nvSpPr>
        <p:spPr>
          <a:xfrm>
            <a:off x="152280" y="0"/>
            <a:ext cx="3446400" cy="9474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</a:t>
            </a:r>
            <a:r>
              <a:rPr b="1" lang="en-US" sz="3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32</a:t>
            </a:r>
            <a:endParaRPr b="1" sz="3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611" name="Google Shape;611;g364c12add67_0_374"/>
          <p:cNvGraphicFramePr/>
          <p:nvPr/>
        </p:nvGraphicFramePr>
        <p:xfrm>
          <a:off x="3987720" y="18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{F13653F1-B932-48E5-8AE6-1A9C8DBA0977}</a:tableStyleId>
              </a:tblPr>
              <a:tblGrid>
                <a:gridCol w="1023125"/>
                <a:gridCol w="6821650"/>
              </a:tblGrid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especialista accede al trabajo en curso.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Selecciona la opción “Finalizar tarea”.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registra la finalización y cambia el estado del trabajo a Completado por especialista.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612" name="Google Shape;612;g364c12add67_0_374"/>
          <p:cNvSpPr/>
          <p:nvPr/>
        </p:nvSpPr>
        <p:spPr>
          <a:xfrm>
            <a:off x="152280" y="2875485"/>
            <a:ext cx="3077400" cy="426000"/>
          </a:xfrm>
          <a:prstGeom prst="homePlate">
            <a:avLst>
              <a:gd fmla="val 50000" name="adj"/>
            </a:avLst>
          </a:prstGeom>
          <a:solidFill>
            <a:srgbClr val="578E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Actores Involucrados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364c12add67_0_374"/>
          <p:cNvSpPr/>
          <p:nvPr/>
        </p:nvSpPr>
        <p:spPr>
          <a:xfrm>
            <a:off x="424513" y="3398400"/>
            <a:ext cx="2882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</a:t>
            </a:r>
            <a:r>
              <a:rPr b="1" lang="en-US" sz="1800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Especialista</a:t>
            </a:r>
            <a:endParaRPr b="0" i="0" sz="1800" u="none" cap="none" strike="noStrike">
              <a:solidFill>
                <a:srgbClr val="C3BA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364c12add67_0_374"/>
          <p:cNvSpPr/>
          <p:nvPr/>
        </p:nvSpPr>
        <p:spPr>
          <a:xfrm>
            <a:off x="3957480" y="43080"/>
            <a:ext cx="758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Marcar tarea como completada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5" name="Google Shape;615;g364c12add67_0_374"/>
          <p:cNvGrpSpPr/>
          <p:nvPr/>
        </p:nvGrpSpPr>
        <p:grpSpPr>
          <a:xfrm>
            <a:off x="3987720" y="1190880"/>
            <a:ext cx="7844820" cy="587400"/>
            <a:chOff x="3987720" y="1190880"/>
            <a:chExt cx="7844820" cy="587400"/>
          </a:xfrm>
        </p:grpSpPr>
        <p:sp>
          <p:nvSpPr>
            <p:cNvPr id="616" name="Google Shape;616;g364c12add67_0_374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g364c12add67_0_374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FLUJO PRINCIPAL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8" name="Google Shape;618;g364c12add67_0_374"/>
          <p:cNvSpPr/>
          <p:nvPr/>
        </p:nvSpPr>
        <p:spPr>
          <a:xfrm>
            <a:off x="253613" y="1682678"/>
            <a:ext cx="3243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Una vez que finaliza su intervención, el especialista marca la tarea como completada.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42f3beeae_0_26"/>
          <p:cNvSpPr/>
          <p:nvPr/>
        </p:nvSpPr>
        <p:spPr>
          <a:xfrm>
            <a:off x="0" y="0"/>
            <a:ext cx="12191700" cy="947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g3642f3beeae_0_26"/>
          <p:cNvGrpSpPr/>
          <p:nvPr/>
        </p:nvGrpSpPr>
        <p:grpSpPr>
          <a:xfrm>
            <a:off x="152275" y="1146643"/>
            <a:ext cx="3426900" cy="2905602"/>
            <a:chOff x="152280" y="1146600"/>
            <a:chExt cx="3426900" cy="5526060"/>
          </a:xfrm>
        </p:grpSpPr>
        <p:sp>
          <p:nvSpPr>
            <p:cNvPr id="115" name="Google Shape;115;g3642f3beeae_0_26"/>
            <p:cNvSpPr/>
            <p:nvPr/>
          </p:nvSpPr>
          <p:spPr>
            <a:xfrm>
              <a:off x="152280" y="1778760"/>
              <a:ext cx="3426900" cy="4893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3642f3beeae_0_26"/>
            <p:cNvSpPr/>
            <p:nvPr/>
          </p:nvSpPr>
          <p:spPr>
            <a:xfrm>
              <a:off x="152280" y="1146600"/>
              <a:ext cx="3426900" cy="6501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DESCRIPCIÓN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g3642f3beeae_0_26"/>
          <p:cNvSpPr/>
          <p:nvPr/>
        </p:nvSpPr>
        <p:spPr>
          <a:xfrm>
            <a:off x="152280" y="0"/>
            <a:ext cx="3446400" cy="9474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CU0</a:t>
            </a:r>
            <a:r>
              <a:rPr b="1" lang="en-US" sz="3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8" name="Google Shape;118;g3642f3beeae_0_26"/>
          <p:cNvGraphicFramePr/>
          <p:nvPr/>
        </p:nvGraphicFramePr>
        <p:xfrm>
          <a:off x="3987720" y="18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{F13653F1-B932-48E5-8AE6-1A9C8DBA0977}</a:tableStyleId>
              </a:tblPr>
              <a:tblGrid>
                <a:gridCol w="1023125"/>
                <a:gridCol w="6821650"/>
              </a:tblGrid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usuario inicia sesión en el sistema.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Accede a la sección de configuración de su perfil.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Selecciona la opción para actualizar datos de contacto.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4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Ingresa la nueva información de correo, número de teléfono, etc.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5</a:t>
                      </a:r>
                      <a:endParaRPr b="1" sz="1500"/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guarda los cambios.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19" name="Google Shape;119;g3642f3beeae_0_26"/>
          <p:cNvSpPr/>
          <p:nvPr/>
        </p:nvSpPr>
        <p:spPr>
          <a:xfrm>
            <a:off x="152280" y="2723085"/>
            <a:ext cx="3077400" cy="426000"/>
          </a:xfrm>
          <a:prstGeom prst="homePlate">
            <a:avLst>
              <a:gd fmla="val 50000" name="adj"/>
            </a:avLst>
          </a:prstGeom>
          <a:solidFill>
            <a:srgbClr val="578E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Actores Involucrados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3642f3beeae_0_26"/>
          <p:cNvSpPr/>
          <p:nvPr/>
        </p:nvSpPr>
        <p:spPr>
          <a:xfrm>
            <a:off x="253613" y="1530278"/>
            <a:ext cx="3243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Permite que el usuario actualice sus datos personales, como el correo electrónico o número de teléfono, utilizados para el factor de autenticación.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3642f3beeae_0_26"/>
          <p:cNvSpPr/>
          <p:nvPr/>
        </p:nvSpPr>
        <p:spPr>
          <a:xfrm>
            <a:off x="424513" y="3169800"/>
            <a:ext cx="2882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</a:t>
            </a:r>
            <a:r>
              <a:rPr b="1" lang="en-US" sz="1800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Administrador, Empleado, Especialista, Cliente y Proveedor </a:t>
            </a:r>
            <a:endParaRPr b="0" i="0" sz="1800" u="none" cap="none" strike="noStrike">
              <a:solidFill>
                <a:srgbClr val="C3BA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3642f3beeae_0_26"/>
          <p:cNvSpPr/>
          <p:nvPr/>
        </p:nvSpPr>
        <p:spPr>
          <a:xfrm>
            <a:off x="3957480" y="195480"/>
            <a:ext cx="758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Actualización de Datos del Usuario</a:t>
            </a:r>
            <a:endParaRPr sz="2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23" name="Google Shape;123;g3642f3beeae_0_26"/>
          <p:cNvGrpSpPr/>
          <p:nvPr/>
        </p:nvGrpSpPr>
        <p:grpSpPr>
          <a:xfrm>
            <a:off x="3987720" y="1190880"/>
            <a:ext cx="7844820" cy="587400"/>
            <a:chOff x="3987720" y="1190880"/>
            <a:chExt cx="7844820" cy="587400"/>
          </a:xfrm>
        </p:grpSpPr>
        <p:sp>
          <p:nvSpPr>
            <p:cNvPr id="124" name="Google Shape;124;g3642f3beeae_0_26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3642f3beeae_0_26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FLUJO PRINCIPAL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42f3beeae_0_51"/>
          <p:cNvSpPr/>
          <p:nvPr/>
        </p:nvSpPr>
        <p:spPr>
          <a:xfrm>
            <a:off x="0" y="0"/>
            <a:ext cx="12191700" cy="947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g3642f3beeae_0_51"/>
          <p:cNvGrpSpPr/>
          <p:nvPr/>
        </p:nvGrpSpPr>
        <p:grpSpPr>
          <a:xfrm>
            <a:off x="152275" y="1146643"/>
            <a:ext cx="3426900" cy="2905602"/>
            <a:chOff x="152280" y="1146600"/>
            <a:chExt cx="3426900" cy="5526060"/>
          </a:xfrm>
        </p:grpSpPr>
        <p:sp>
          <p:nvSpPr>
            <p:cNvPr id="132" name="Google Shape;132;g3642f3beeae_0_51"/>
            <p:cNvSpPr/>
            <p:nvPr/>
          </p:nvSpPr>
          <p:spPr>
            <a:xfrm>
              <a:off x="152280" y="1778760"/>
              <a:ext cx="3426900" cy="4893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3642f3beeae_0_51"/>
            <p:cNvSpPr/>
            <p:nvPr/>
          </p:nvSpPr>
          <p:spPr>
            <a:xfrm>
              <a:off x="152280" y="1146600"/>
              <a:ext cx="3426900" cy="6501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DESCRIPCIÓN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g3642f3beeae_0_51"/>
          <p:cNvSpPr/>
          <p:nvPr/>
        </p:nvSpPr>
        <p:spPr>
          <a:xfrm>
            <a:off x="152280" y="0"/>
            <a:ext cx="3446400" cy="9474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CU0</a:t>
            </a:r>
            <a:r>
              <a:rPr b="1" lang="en-US" sz="3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5" name="Google Shape;135;g3642f3beeae_0_51"/>
          <p:cNvGraphicFramePr/>
          <p:nvPr/>
        </p:nvGraphicFramePr>
        <p:xfrm>
          <a:off x="3987720" y="18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{F13653F1-B932-48E5-8AE6-1A9C8DBA0977}</a:tableStyleId>
              </a:tblPr>
              <a:tblGrid>
                <a:gridCol w="1023125"/>
                <a:gridCol w="6821650"/>
              </a:tblGrid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administrador accede al módulo de clientes.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Selecciona la acción deseada (crear, editar, eliminar, consultar).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 caso de crear, ingresa datos como nombre, dirección, teléfono y correo.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4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valida la información.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5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guarda los cambios y actualiza la lista de clientes.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g3642f3beeae_0_51"/>
          <p:cNvSpPr/>
          <p:nvPr/>
        </p:nvSpPr>
        <p:spPr>
          <a:xfrm>
            <a:off x="152280" y="2723085"/>
            <a:ext cx="3077400" cy="426000"/>
          </a:xfrm>
          <a:prstGeom prst="homePlate">
            <a:avLst>
              <a:gd fmla="val 50000" name="adj"/>
            </a:avLst>
          </a:prstGeom>
          <a:solidFill>
            <a:srgbClr val="578E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Actores Involucrados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3642f3beeae_0_51"/>
          <p:cNvSpPr/>
          <p:nvPr/>
        </p:nvSpPr>
        <p:spPr>
          <a:xfrm>
            <a:off x="253613" y="1682678"/>
            <a:ext cx="3243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Permite registrar nuevos clientes, así como editar, eliminar o consultar la información de los existentes.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3642f3beeae_0_51"/>
          <p:cNvSpPr/>
          <p:nvPr/>
        </p:nvSpPr>
        <p:spPr>
          <a:xfrm>
            <a:off x="424513" y="3246000"/>
            <a:ext cx="2882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</a:t>
            </a:r>
            <a:r>
              <a:rPr b="1" lang="en-US" sz="1800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Administrador</a:t>
            </a:r>
            <a:endParaRPr b="0" i="0" sz="1800" u="none" cap="none" strike="noStrike">
              <a:solidFill>
                <a:srgbClr val="C3BA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3642f3beeae_0_51"/>
          <p:cNvSpPr/>
          <p:nvPr/>
        </p:nvSpPr>
        <p:spPr>
          <a:xfrm>
            <a:off x="3957480" y="195480"/>
            <a:ext cx="758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Gestionar clientes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g3642f3beeae_0_51"/>
          <p:cNvGrpSpPr/>
          <p:nvPr/>
        </p:nvGrpSpPr>
        <p:grpSpPr>
          <a:xfrm>
            <a:off x="3987720" y="1190880"/>
            <a:ext cx="7844820" cy="587400"/>
            <a:chOff x="3987720" y="1190880"/>
            <a:chExt cx="7844820" cy="587400"/>
          </a:xfrm>
        </p:grpSpPr>
        <p:sp>
          <p:nvSpPr>
            <p:cNvPr id="141" name="Google Shape;141;g3642f3beeae_0_51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3642f3beeae_0_51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FLUJO PRINCIPAL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42f3beeae_0_96"/>
          <p:cNvSpPr/>
          <p:nvPr/>
        </p:nvSpPr>
        <p:spPr>
          <a:xfrm>
            <a:off x="0" y="0"/>
            <a:ext cx="12191700" cy="947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g3642f3beeae_0_96"/>
          <p:cNvGrpSpPr/>
          <p:nvPr/>
        </p:nvGrpSpPr>
        <p:grpSpPr>
          <a:xfrm>
            <a:off x="152275" y="1146643"/>
            <a:ext cx="3426900" cy="2905602"/>
            <a:chOff x="152280" y="1146600"/>
            <a:chExt cx="3426900" cy="5526060"/>
          </a:xfrm>
        </p:grpSpPr>
        <p:sp>
          <p:nvSpPr>
            <p:cNvPr id="149" name="Google Shape;149;g3642f3beeae_0_96"/>
            <p:cNvSpPr/>
            <p:nvPr/>
          </p:nvSpPr>
          <p:spPr>
            <a:xfrm>
              <a:off x="152280" y="1778760"/>
              <a:ext cx="3426900" cy="4893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3642f3beeae_0_96"/>
            <p:cNvSpPr/>
            <p:nvPr/>
          </p:nvSpPr>
          <p:spPr>
            <a:xfrm>
              <a:off x="152280" y="1146600"/>
              <a:ext cx="3426900" cy="6501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DESCRIPCIÓN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g3642f3beeae_0_96"/>
          <p:cNvSpPr/>
          <p:nvPr/>
        </p:nvSpPr>
        <p:spPr>
          <a:xfrm>
            <a:off x="152280" y="0"/>
            <a:ext cx="3446400" cy="9474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CU0</a:t>
            </a:r>
            <a:r>
              <a:rPr b="1" lang="en-US" sz="3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2" name="Google Shape;152;g3642f3beeae_0_96"/>
          <p:cNvGraphicFramePr/>
          <p:nvPr/>
        </p:nvGraphicFramePr>
        <p:xfrm>
          <a:off x="3987720" y="18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{F13653F1-B932-48E5-8AE6-1A9C8DBA0977}</a:tableStyleId>
              </a:tblPr>
              <a:tblGrid>
                <a:gridCol w="1023125"/>
                <a:gridCol w="6821650"/>
              </a:tblGrid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administrador accede al módulo de vehículos.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Selecciona la acción deseada (crear, editar, eliminar, consultar).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 caso de crear, i</a:t>
                      </a: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ngresa datos del vehículo (marca, modelo, placas, tipo de servicio, descripción del problema) y asocia el vehículo a un cliente existente o crea un nuevo cliente.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4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valida la información.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5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guarda los cambios y actualiza la lista de vehículos.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53" name="Google Shape;153;g3642f3beeae_0_96"/>
          <p:cNvSpPr/>
          <p:nvPr/>
        </p:nvSpPr>
        <p:spPr>
          <a:xfrm>
            <a:off x="152280" y="2723085"/>
            <a:ext cx="3077400" cy="426000"/>
          </a:xfrm>
          <a:prstGeom prst="homePlate">
            <a:avLst>
              <a:gd fmla="val 50000" name="adj"/>
            </a:avLst>
          </a:prstGeom>
          <a:solidFill>
            <a:srgbClr val="578E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Actores Involucrados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3642f3beeae_0_96"/>
          <p:cNvSpPr/>
          <p:nvPr/>
        </p:nvSpPr>
        <p:spPr>
          <a:xfrm>
            <a:off x="253613" y="1758878"/>
            <a:ext cx="3243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Permite asociar un nuevo vehículo a un cliente con información detallada.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3642f3beeae_0_96"/>
          <p:cNvSpPr/>
          <p:nvPr/>
        </p:nvSpPr>
        <p:spPr>
          <a:xfrm>
            <a:off x="424513" y="3246000"/>
            <a:ext cx="2882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</a:t>
            </a:r>
            <a:r>
              <a:rPr b="1" lang="en-US" sz="1800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Administrador</a:t>
            </a:r>
            <a:endParaRPr b="0" i="0" sz="1800" u="none" cap="none" strike="noStrike">
              <a:solidFill>
                <a:srgbClr val="C3BA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3642f3beeae_0_96"/>
          <p:cNvSpPr/>
          <p:nvPr/>
        </p:nvSpPr>
        <p:spPr>
          <a:xfrm>
            <a:off x="3957480" y="195480"/>
            <a:ext cx="758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Gestionar vehículos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g3642f3beeae_0_96"/>
          <p:cNvGrpSpPr/>
          <p:nvPr/>
        </p:nvGrpSpPr>
        <p:grpSpPr>
          <a:xfrm>
            <a:off x="3987720" y="1190880"/>
            <a:ext cx="7844820" cy="587400"/>
            <a:chOff x="3987720" y="1190880"/>
            <a:chExt cx="7844820" cy="587400"/>
          </a:xfrm>
        </p:grpSpPr>
        <p:sp>
          <p:nvSpPr>
            <p:cNvPr id="158" name="Google Shape;158;g3642f3beeae_0_96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3642f3beeae_0_96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FLUJO PRINCIPAL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42f3beeae_0_112"/>
          <p:cNvSpPr/>
          <p:nvPr/>
        </p:nvSpPr>
        <p:spPr>
          <a:xfrm>
            <a:off x="0" y="0"/>
            <a:ext cx="12191700" cy="947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g3642f3beeae_0_112"/>
          <p:cNvGrpSpPr/>
          <p:nvPr/>
        </p:nvGrpSpPr>
        <p:grpSpPr>
          <a:xfrm>
            <a:off x="152275" y="1146643"/>
            <a:ext cx="3426900" cy="2905602"/>
            <a:chOff x="152280" y="1146600"/>
            <a:chExt cx="3426900" cy="5526060"/>
          </a:xfrm>
        </p:grpSpPr>
        <p:sp>
          <p:nvSpPr>
            <p:cNvPr id="166" name="Google Shape;166;g3642f3beeae_0_112"/>
            <p:cNvSpPr/>
            <p:nvPr/>
          </p:nvSpPr>
          <p:spPr>
            <a:xfrm>
              <a:off x="152280" y="1778760"/>
              <a:ext cx="3426900" cy="4893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3642f3beeae_0_112"/>
            <p:cNvSpPr/>
            <p:nvPr/>
          </p:nvSpPr>
          <p:spPr>
            <a:xfrm>
              <a:off x="152280" y="1146600"/>
              <a:ext cx="3426900" cy="6501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DESCRIPCIÓN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3642f3beeae_0_112"/>
          <p:cNvSpPr/>
          <p:nvPr/>
        </p:nvSpPr>
        <p:spPr>
          <a:xfrm>
            <a:off x="152280" y="0"/>
            <a:ext cx="3446400" cy="9474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CU0</a:t>
            </a:r>
            <a:r>
              <a:rPr b="1" lang="en-US" sz="3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9" name="Google Shape;169;g3642f3beeae_0_112"/>
          <p:cNvGraphicFramePr/>
          <p:nvPr/>
        </p:nvGraphicFramePr>
        <p:xfrm>
          <a:off x="3987720" y="18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{F13653F1-B932-48E5-8AE6-1A9C8DBA0977}</a:tableStyleId>
              </a:tblPr>
              <a:tblGrid>
                <a:gridCol w="1023125"/>
                <a:gridCol w="6821650"/>
              </a:tblGrid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administrador accede al módulo de empleados.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Selecciona la acción deseada (crear, editar, eliminar, consultar).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 caso de crear, ingresa datos como nombre, dirección, teléfono, correo, rol (empleado o especialista) y status (interno o externo).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4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valida la información.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5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guarda los cambios y actualiza la lista de empleados y especialistas.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3642f3beeae_0_112"/>
          <p:cNvSpPr/>
          <p:nvPr/>
        </p:nvSpPr>
        <p:spPr>
          <a:xfrm>
            <a:off x="152280" y="2723085"/>
            <a:ext cx="3077400" cy="426000"/>
          </a:xfrm>
          <a:prstGeom prst="homePlate">
            <a:avLst>
              <a:gd fmla="val 50000" name="adj"/>
            </a:avLst>
          </a:prstGeom>
          <a:solidFill>
            <a:srgbClr val="578E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Actores Involucrados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3642f3beeae_0_112"/>
          <p:cNvSpPr/>
          <p:nvPr/>
        </p:nvSpPr>
        <p:spPr>
          <a:xfrm>
            <a:off x="253613" y="1682678"/>
            <a:ext cx="3243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Permite dar de alta, baja o modificar la información de mecánicos y especialistas.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3642f3beeae_0_112"/>
          <p:cNvSpPr/>
          <p:nvPr/>
        </p:nvSpPr>
        <p:spPr>
          <a:xfrm>
            <a:off x="424513" y="3246000"/>
            <a:ext cx="2882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</a:t>
            </a:r>
            <a:r>
              <a:rPr b="1" lang="en-US" sz="1800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Administrador</a:t>
            </a:r>
            <a:endParaRPr b="0" i="0" sz="1800" u="none" cap="none" strike="noStrike">
              <a:solidFill>
                <a:srgbClr val="C3BA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3642f3beeae_0_112"/>
          <p:cNvSpPr/>
          <p:nvPr/>
        </p:nvSpPr>
        <p:spPr>
          <a:xfrm>
            <a:off x="3957480" y="195480"/>
            <a:ext cx="758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Gestionar empleados y especialistas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g3642f3beeae_0_112"/>
          <p:cNvGrpSpPr/>
          <p:nvPr/>
        </p:nvGrpSpPr>
        <p:grpSpPr>
          <a:xfrm>
            <a:off x="3987720" y="1190880"/>
            <a:ext cx="7844820" cy="587400"/>
            <a:chOff x="3987720" y="1190880"/>
            <a:chExt cx="7844820" cy="587400"/>
          </a:xfrm>
        </p:grpSpPr>
        <p:sp>
          <p:nvSpPr>
            <p:cNvPr id="175" name="Google Shape;175;g3642f3beeae_0_112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3642f3beeae_0_112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FLUJO PRINCIPAL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42f3beeae_0_170"/>
          <p:cNvSpPr/>
          <p:nvPr/>
        </p:nvSpPr>
        <p:spPr>
          <a:xfrm>
            <a:off x="0" y="0"/>
            <a:ext cx="12191700" cy="947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g3642f3beeae_0_170"/>
          <p:cNvGrpSpPr/>
          <p:nvPr/>
        </p:nvGrpSpPr>
        <p:grpSpPr>
          <a:xfrm>
            <a:off x="152275" y="1146643"/>
            <a:ext cx="3426900" cy="2905602"/>
            <a:chOff x="152280" y="1146600"/>
            <a:chExt cx="3426900" cy="5526060"/>
          </a:xfrm>
        </p:grpSpPr>
        <p:sp>
          <p:nvSpPr>
            <p:cNvPr id="183" name="Google Shape;183;g3642f3beeae_0_170"/>
            <p:cNvSpPr/>
            <p:nvPr/>
          </p:nvSpPr>
          <p:spPr>
            <a:xfrm>
              <a:off x="152280" y="1778760"/>
              <a:ext cx="3426900" cy="4893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3642f3beeae_0_170"/>
            <p:cNvSpPr/>
            <p:nvPr/>
          </p:nvSpPr>
          <p:spPr>
            <a:xfrm>
              <a:off x="152280" y="1146600"/>
              <a:ext cx="3426900" cy="6501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DESCRIPCIÓN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g3642f3beeae_0_170"/>
          <p:cNvSpPr/>
          <p:nvPr/>
        </p:nvSpPr>
        <p:spPr>
          <a:xfrm>
            <a:off x="152280" y="0"/>
            <a:ext cx="3446400" cy="9474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CU0</a:t>
            </a:r>
            <a:r>
              <a:rPr b="1" lang="en-US" sz="3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6" name="Google Shape;186;g3642f3beeae_0_170"/>
          <p:cNvGraphicFramePr/>
          <p:nvPr/>
        </p:nvGraphicFramePr>
        <p:xfrm>
          <a:off x="3987720" y="18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{F13653F1-B932-48E5-8AE6-1A9C8DBA0977}</a:tableStyleId>
              </a:tblPr>
              <a:tblGrid>
                <a:gridCol w="1023125"/>
                <a:gridCol w="6821650"/>
              </a:tblGrid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administrador accede al módulo de proveedores.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Selecciona la acción deseada</a:t>
                      </a: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(alta, baja, edición, consulta)</a:t>
                      </a: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 caso de crear, ingresa datos como nombre, dirección, teléfono, correo, tipo de proveedor (repuestos o servicios), detalles del proveedor.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4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valida la información.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5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guarda los cambios y actualiza la lista de proveedores.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87" name="Google Shape;187;g3642f3beeae_0_170"/>
          <p:cNvSpPr/>
          <p:nvPr/>
        </p:nvSpPr>
        <p:spPr>
          <a:xfrm>
            <a:off x="152280" y="2723085"/>
            <a:ext cx="3077400" cy="426000"/>
          </a:xfrm>
          <a:prstGeom prst="homePlate">
            <a:avLst>
              <a:gd fmla="val 50000" name="adj"/>
            </a:avLst>
          </a:prstGeom>
          <a:solidFill>
            <a:srgbClr val="578E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Actores Involucrados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3642f3beeae_0_170"/>
          <p:cNvSpPr/>
          <p:nvPr/>
        </p:nvSpPr>
        <p:spPr>
          <a:xfrm>
            <a:off x="253613" y="1682678"/>
            <a:ext cx="3243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Permite registrar nuevos proveedores, así como editar, eliminar o consultar la información de los existentes.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3642f3beeae_0_170"/>
          <p:cNvSpPr/>
          <p:nvPr/>
        </p:nvSpPr>
        <p:spPr>
          <a:xfrm>
            <a:off x="424513" y="3246000"/>
            <a:ext cx="2882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</a:t>
            </a:r>
            <a:r>
              <a:rPr b="1" lang="en-US" sz="1800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Administrador</a:t>
            </a:r>
            <a:endParaRPr b="0" i="0" sz="1800" u="none" cap="none" strike="noStrike">
              <a:solidFill>
                <a:srgbClr val="C3BA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3642f3beeae_0_170"/>
          <p:cNvSpPr/>
          <p:nvPr/>
        </p:nvSpPr>
        <p:spPr>
          <a:xfrm>
            <a:off x="3957480" y="195480"/>
            <a:ext cx="758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Gestionar proveedores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g3642f3beeae_0_170"/>
          <p:cNvGrpSpPr/>
          <p:nvPr/>
        </p:nvGrpSpPr>
        <p:grpSpPr>
          <a:xfrm>
            <a:off x="3987720" y="1190880"/>
            <a:ext cx="7844820" cy="587400"/>
            <a:chOff x="3987720" y="1190880"/>
            <a:chExt cx="7844820" cy="587400"/>
          </a:xfrm>
        </p:grpSpPr>
        <p:sp>
          <p:nvSpPr>
            <p:cNvPr id="192" name="Google Shape;192;g3642f3beeae_0_170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3642f3beeae_0_170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FLUJO PRINCIPAL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42f3beeae_0_133"/>
          <p:cNvSpPr/>
          <p:nvPr/>
        </p:nvSpPr>
        <p:spPr>
          <a:xfrm>
            <a:off x="0" y="0"/>
            <a:ext cx="12191700" cy="947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g3642f3beeae_0_133"/>
          <p:cNvGrpSpPr/>
          <p:nvPr/>
        </p:nvGrpSpPr>
        <p:grpSpPr>
          <a:xfrm>
            <a:off x="152275" y="1146643"/>
            <a:ext cx="3426900" cy="2905602"/>
            <a:chOff x="152280" y="1146600"/>
            <a:chExt cx="3426900" cy="5526060"/>
          </a:xfrm>
        </p:grpSpPr>
        <p:sp>
          <p:nvSpPr>
            <p:cNvPr id="200" name="Google Shape;200;g3642f3beeae_0_133"/>
            <p:cNvSpPr/>
            <p:nvPr/>
          </p:nvSpPr>
          <p:spPr>
            <a:xfrm>
              <a:off x="152280" y="1778760"/>
              <a:ext cx="3426900" cy="48939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3642f3beeae_0_133"/>
            <p:cNvSpPr/>
            <p:nvPr/>
          </p:nvSpPr>
          <p:spPr>
            <a:xfrm>
              <a:off x="152280" y="1146600"/>
              <a:ext cx="3426900" cy="6501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  <a:effectLst>
              <a:outerShdw dir="5400000" dist="3816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DESCRIPCIÓN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g3642f3beeae_0_133"/>
          <p:cNvSpPr/>
          <p:nvPr/>
        </p:nvSpPr>
        <p:spPr>
          <a:xfrm>
            <a:off x="152280" y="0"/>
            <a:ext cx="3446400" cy="947400"/>
          </a:xfrm>
          <a:prstGeom prst="snip1Rect">
            <a:avLst>
              <a:gd fmla="val 16667" name="adj"/>
            </a:avLst>
          </a:prstGeom>
          <a:solidFill>
            <a:srgbClr val="44546A"/>
          </a:solidFill>
          <a:ln cap="flat" cmpd="sng" w="19075">
            <a:solidFill>
              <a:srgbClr val="C3BA0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CU0</a:t>
            </a:r>
            <a:r>
              <a:rPr b="1" lang="en-US" sz="3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3" name="Google Shape;203;g3642f3beeae_0_133"/>
          <p:cNvGraphicFramePr/>
          <p:nvPr/>
        </p:nvGraphicFramePr>
        <p:xfrm>
          <a:off x="3987720" y="18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{F13653F1-B932-48E5-8AE6-1A9C8DBA0977}</a:tableStyleId>
              </a:tblPr>
              <a:tblGrid>
                <a:gridCol w="1023125"/>
                <a:gridCol w="6821650"/>
              </a:tblGrid>
              <a:tr h="54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administrador accede al módulo de </a:t>
                      </a: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inventario</a:t>
                      </a: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Selecciona la acción deseada (agregar, editar, dar de baja).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Ingresa o modifica los datos requeridos.</a:t>
                      </a:r>
                      <a:endParaRPr>
                        <a:solidFill>
                          <a:srgbClr val="595959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/>
                        <a:t>4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595959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El sistema guarda y actualiza el inventario.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04" name="Google Shape;204;g3642f3beeae_0_133"/>
          <p:cNvSpPr/>
          <p:nvPr/>
        </p:nvSpPr>
        <p:spPr>
          <a:xfrm>
            <a:off x="152280" y="2723085"/>
            <a:ext cx="3077400" cy="426000"/>
          </a:xfrm>
          <a:prstGeom prst="homePlate">
            <a:avLst>
              <a:gd fmla="val 50000" name="adj"/>
            </a:avLst>
          </a:prstGeom>
          <a:solidFill>
            <a:srgbClr val="578E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Actores Involucrados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3642f3beeae_0_133"/>
          <p:cNvSpPr/>
          <p:nvPr/>
        </p:nvSpPr>
        <p:spPr>
          <a:xfrm>
            <a:off x="253613" y="1682678"/>
            <a:ext cx="32436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Permite agregar existencias, modificar precios, dar de baja repuestos y consultar stock.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3642f3beeae_0_133"/>
          <p:cNvSpPr/>
          <p:nvPr/>
        </p:nvSpPr>
        <p:spPr>
          <a:xfrm>
            <a:off x="424513" y="3246000"/>
            <a:ext cx="2882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Usuario </a:t>
            </a:r>
            <a:r>
              <a:rPr b="1" lang="en-US" sz="1800">
                <a:solidFill>
                  <a:srgbClr val="C3BA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Administrador</a:t>
            </a:r>
            <a:endParaRPr b="0" i="0" sz="1800" u="none" cap="none" strike="noStrike">
              <a:solidFill>
                <a:srgbClr val="C3BA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3642f3beeae_0_133"/>
          <p:cNvSpPr/>
          <p:nvPr/>
        </p:nvSpPr>
        <p:spPr>
          <a:xfrm>
            <a:off x="3957480" y="195480"/>
            <a:ext cx="7584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Administrar Inventario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g3642f3beeae_0_133"/>
          <p:cNvGrpSpPr/>
          <p:nvPr/>
        </p:nvGrpSpPr>
        <p:grpSpPr>
          <a:xfrm>
            <a:off x="3987720" y="1190880"/>
            <a:ext cx="7844820" cy="587400"/>
            <a:chOff x="3987720" y="1190880"/>
            <a:chExt cx="7844820" cy="587400"/>
          </a:xfrm>
        </p:grpSpPr>
        <p:sp>
          <p:nvSpPr>
            <p:cNvPr id="209" name="Google Shape;209;g3642f3beeae_0_133"/>
            <p:cNvSpPr/>
            <p:nvPr/>
          </p:nvSpPr>
          <p:spPr>
            <a:xfrm>
              <a:off x="6026040" y="1190880"/>
              <a:ext cx="5806500" cy="587400"/>
            </a:xfrm>
            <a:prstGeom prst="rect">
              <a:avLst/>
            </a:prstGeom>
            <a:solidFill>
              <a:srgbClr val="C3BA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3642f3beeae_0_133"/>
            <p:cNvSpPr/>
            <p:nvPr/>
          </p:nvSpPr>
          <p:spPr>
            <a:xfrm>
              <a:off x="3987720" y="1190880"/>
              <a:ext cx="3054000" cy="587400"/>
            </a:xfrm>
            <a:prstGeom prst="homePlate">
              <a:avLst>
                <a:gd fmla="val 50000" name="adj"/>
              </a:avLst>
            </a:prstGeom>
            <a:solidFill>
              <a:srgbClr val="647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FLUJO PRINCIPAL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