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oboto Slab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Slab-bold.fntdata"/><Relationship Id="rId25" Type="http://schemas.openxmlformats.org/officeDocument/2006/relationships/font" Target="fonts/RobotoSlab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6.xml"/><Relationship Id="rId32" Type="http://schemas.openxmlformats.org/officeDocument/2006/relationships/font" Target="fonts/Montserrat-bold.fntdata"/><Relationship Id="rId13" Type="http://schemas.openxmlformats.org/officeDocument/2006/relationships/slide" Target="slides/slide9.xml"/><Relationship Id="rId35" Type="http://schemas.openxmlformats.org/officeDocument/2006/relationships/font" Target="fonts/Lato-regular.fntdata"/><Relationship Id="rId12" Type="http://schemas.openxmlformats.org/officeDocument/2006/relationships/slide" Target="slides/slide8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1.xml"/><Relationship Id="rId37" Type="http://schemas.openxmlformats.org/officeDocument/2006/relationships/font" Target="fonts/Lato-italic.fntdata"/><Relationship Id="rId14" Type="http://schemas.openxmlformats.org/officeDocument/2006/relationships/slide" Target="slides/slide10.xml"/><Relationship Id="rId36" Type="http://schemas.openxmlformats.org/officeDocument/2006/relationships/font" Target="fonts/Lat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Lat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32f91226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32f91226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32f91226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732f91226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732f9122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732f9122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32f91226e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732f91226e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32f91226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732f91226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32f91226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732f91226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732f91226e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732f91226e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732f91226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732f91226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732f91226e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732f91226e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734c2ba4d8_1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734c2ba4d8_1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32f9122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32f9122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732f91226e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732f91226e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32f9122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32f9122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32f91226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32f9122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32f91226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732f91226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32f91226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32f91226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32f91226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732f91226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32f91226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32f91226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32f91226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32f91226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8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" sz="3600">
                <a:solidFill>
                  <a:srgbClr val="FF5722"/>
                </a:solidFill>
                <a:latin typeface="Roboto Slab"/>
                <a:ea typeface="Roboto Slab"/>
                <a:cs typeface="Roboto Slab"/>
                <a:sym typeface="Roboto Slab"/>
              </a:rPr>
              <a:t>SUPPLY CHAIN PERFORMANCE INSIGHTS</a:t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0099E8"/>
                </a:solidFill>
                <a:latin typeface="Roboto Slab"/>
                <a:ea typeface="Roboto Slab"/>
                <a:cs typeface="Roboto Slab"/>
                <a:sym typeface="Roboto Slab"/>
              </a:rPr>
              <a:t>BY: STEPHEN CHINENYE ANYALEWECHI</a:t>
            </a:r>
            <a:endParaRPr sz="1800">
              <a:solidFill>
                <a:srgbClr val="0099E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052550" y="2383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b="1" lang="en" sz="2420">
                <a:solidFill>
                  <a:srgbClr val="0099E8"/>
                </a:solidFill>
              </a:rPr>
              <a:t>Stock Levels, Availability, and Sales/Revenue Correlation</a:t>
            </a:r>
            <a:endParaRPr>
              <a:solidFill>
                <a:srgbClr val="0099E8"/>
              </a:solidFill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169225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6125" y="1152475"/>
            <a:ext cx="406617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238375"/>
            <a:ext cx="70389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5722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r>
              <a:rPr b="1" lang="en" sz="3000">
                <a:solidFill>
                  <a:srgbClr val="FF5722"/>
                </a:solidFill>
                <a:latin typeface="Roboto Slab"/>
                <a:ea typeface="Roboto Slab"/>
                <a:cs typeface="Roboto Slab"/>
                <a:sym typeface="Roboto Slab"/>
              </a:rPr>
              <a:t>. QUALITY AND RISKS</a:t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0" y="71400"/>
            <a:ext cx="9144000" cy="50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750">
                <a:solidFill>
                  <a:srgbClr val="6FA8DC"/>
                </a:solidFill>
              </a:rPr>
              <a:t>Overall Defect Rate</a:t>
            </a:r>
            <a:endParaRPr b="1" sz="1750">
              <a:solidFill>
                <a:srgbClr val="6FA8DC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50"/>
              <a:buChar char="❖"/>
            </a:pPr>
            <a:r>
              <a:rPr lang="en" sz="1450"/>
              <a:t>Average Defect Rate: Approximately 2.2% across all products.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50">
                <a:solidFill>
                  <a:srgbClr val="FF9900"/>
                </a:solidFill>
              </a:rPr>
              <a:t>Specific Products/Suppliers/Locations</a:t>
            </a:r>
            <a:endParaRPr b="1" sz="1450">
              <a:solidFill>
                <a:srgbClr val="FF9900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50"/>
              <a:buChar char="❖"/>
            </a:pPr>
            <a:r>
              <a:rPr b="1" lang="en" sz="1450">
                <a:solidFill>
                  <a:srgbClr val="E06666"/>
                </a:solidFill>
              </a:rPr>
              <a:t>Concentration of Quality Issues</a:t>
            </a:r>
            <a:r>
              <a:rPr b="1" lang="en" sz="1450"/>
              <a:t>:</a:t>
            </a:r>
            <a:endParaRPr b="1" sz="1450"/>
          </a:p>
          <a:p>
            <a:pPr indent="-3206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➢"/>
            </a:pPr>
            <a:r>
              <a:rPr b="1" lang="en" sz="1450"/>
              <a:t>Skincare Products</a:t>
            </a:r>
            <a:r>
              <a:rPr lang="en" sz="1450"/>
              <a:t>: Notably higher defect rates.</a:t>
            </a:r>
            <a:endParaRPr sz="1450"/>
          </a:p>
          <a:p>
            <a:pPr indent="-3206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➢"/>
            </a:pPr>
            <a:r>
              <a:rPr b="1" lang="en" sz="1450"/>
              <a:t>Supplier 5</a:t>
            </a:r>
            <a:r>
              <a:rPr lang="en" sz="1450"/>
              <a:t>: Particularly from its Kolkata location, has multiple SKUs with elevated defect rates.</a:t>
            </a:r>
            <a:endParaRPr sz="1450"/>
          </a:p>
          <a:p>
            <a:pPr indent="-320675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■"/>
            </a:pPr>
            <a:r>
              <a:rPr lang="en" sz="1450"/>
              <a:t>Example Defect Rates:</a:t>
            </a:r>
            <a:endParaRPr sz="1450"/>
          </a:p>
          <a:p>
            <a:pPr indent="-320675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SKU1 (Skincare): 4.85%</a:t>
            </a:r>
            <a:endParaRPr sz="1450"/>
          </a:p>
          <a:p>
            <a:pPr indent="-320675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SKU3: 4.74%</a:t>
            </a:r>
            <a:endParaRPr sz="1450"/>
          </a:p>
          <a:p>
            <a:pPr indent="-320675" lvl="3" marL="1828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●"/>
            </a:pPr>
            <a:r>
              <a:rPr lang="en" sz="1450"/>
              <a:t>SKU65: 4.91%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450">
                <a:solidFill>
                  <a:srgbClr val="FF9900"/>
                </a:solidFill>
              </a:rPr>
              <a:t>"Fail" vs. "Pass" Inspection Results</a:t>
            </a:r>
            <a:endParaRPr b="1" sz="1450">
              <a:solidFill>
                <a:srgbClr val="FF9900"/>
              </a:solidFill>
            </a:endParaRPr>
          </a:p>
          <a:p>
            <a:pPr indent="-32067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50"/>
              <a:buChar char="❖"/>
            </a:pPr>
            <a:r>
              <a:rPr b="1" lang="en" sz="1450">
                <a:solidFill>
                  <a:srgbClr val="E06666"/>
                </a:solidFill>
              </a:rPr>
              <a:t>Inconsistencies Observed</a:t>
            </a:r>
            <a:r>
              <a:rPr b="1" lang="en" sz="1450"/>
              <a:t>:</a:t>
            </a:r>
            <a:endParaRPr b="1" sz="1450"/>
          </a:p>
          <a:p>
            <a:pPr indent="-3206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➢"/>
            </a:pPr>
            <a:r>
              <a:rPr lang="en" sz="1450"/>
              <a:t>Some products that "Pass" inspection still exhibit non-zero defect rates.</a:t>
            </a:r>
            <a:endParaRPr sz="1450"/>
          </a:p>
          <a:p>
            <a:pPr indent="-32067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➢"/>
            </a:pPr>
            <a:r>
              <a:rPr b="1" lang="en" sz="1450"/>
              <a:t>Examples:</a:t>
            </a:r>
            <a:r>
              <a:rPr lang="en" sz="1450"/>
              <a:t> </a:t>
            </a:r>
            <a:endParaRPr sz="1450"/>
          </a:p>
          <a:p>
            <a:pPr indent="-320675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■"/>
            </a:pPr>
            <a:r>
              <a:rPr lang="en" sz="1450"/>
              <a:t>SKU10: 1.72% defect rate, </a:t>
            </a:r>
            <a:endParaRPr sz="1450"/>
          </a:p>
          <a:p>
            <a:pPr indent="-320675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50"/>
              <a:buChar char="■"/>
            </a:pPr>
            <a:r>
              <a:rPr lang="en" sz="1450"/>
              <a:t>SKU15: 2.26% defect rate</a:t>
            </a:r>
            <a:endParaRPr sz="14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b="1" lang="en" sz="1450">
                <a:solidFill>
                  <a:srgbClr val="E06666"/>
                </a:solidFill>
              </a:rPr>
              <a:t>Implication</a:t>
            </a:r>
            <a:r>
              <a:rPr b="1" lang="en" sz="1450"/>
              <a:t>:</a:t>
            </a:r>
            <a:r>
              <a:rPr lang="en" sz="1450"/>
              <a:t> Current inspection criteria may be too lenient or misaligned with actual product quality, allowing defective products to reach customers.</a:t>
            </a:r>
            <a:endParaRPr sz="14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311700" y="445025"/>
            <a:ext cx="85206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Correlations between Manufacturing Costs, Production Volumes, and Defect Rates</a:t>
            </a:r>
            <a:endParaRPr>
              <a:solidFill>
                <a:srgbClr val="6FA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11700" y="1437675"/>
            <a:ext cx="434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</a:rPr>
              <a:t>Defect Rates vs. Manufacturing Costs:</a:t>
            </a:r>
            <a:endParaRPr b="1">
              <a:solidFill>
                <a:srgbClr val="E06666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No strong linear correlation observed.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High manufacturing costs do not guarantee low defect rates and vice versa.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950" y="1437675"/>
            <a:ext cx="4206600" cy="35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311700" y="445025"/>
            <a:ext cx="8520600" cy="9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99E8"/>
                </a:solidFill>
              </a:rPr>
              <a:t>Correlations between Manufacturing Costs, Production Volumes, and Defect Rates</a:t>
            </a:r>
            <a:endParaRPr>
              <a:solidFill>
                <a:srgbClr val="0099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99E8"/>
              </a:solidFill>
            </a:endParaRPr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344675" y="1437675"/>
            <a:ext cx="42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Defect Rates vs. Production Volumes</a:t>
            </a:r>
            <a:r>
              <a:rPr b="1" lang="en"/>
              <a:t>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No clear correlation found.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/>
              <a:t>High production volumes do not consistently lead to higher or lower defect rates.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0925" y="1437675"/>
            <a:ext cx="44152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SUMMARY ON DEFECT RATES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311700" y="1152475"/>
            <a:ext cx="8520600" cy="37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Char char="❖"/>
            </a:pPr>
            <a:r>
              <a:rPr b="1" lang="en" sz="2400">
                <a:solidFill>
                  <a:srgbClr val="FF9900"/>
                </a:solidFill>
              </a:rPr>
              <a:t>Key Influences on Defect Rates:</a:t>
            </a:r>
            <a:endParaRPr b="1" sz="2400">
              <a:solidFill>
                <a:srgbClr val="FF9900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Specific product complexities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Supplier quality control processes</a:t>
            </a:r>
            <a:endParaRPr sz="2400"/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2400"/>
              <a:t>Manufacturing locations</a:t>
            </a:r>
            <a:endParaRPr sz="2400"/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>
                <a:solidFill>
                  <a:srgbClr val="FF9900"/>
                </a:solidFill>
              </a:rPr>
              <a:t>Defect rates</a:t>
            </a:r>
            <a:r>
              <a:rPr lang="en" sz="2400"/>
              <a:t> appear to be influenced more by these factors rather than solely manufacturing costs or production volumes.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238375"/>
            <a:ext cx="7038900" cy="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b="1" lang="en" sz="3000">
                <a:solidFill>
                  <a:srgbClr val="FF5722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r>
              <a:rPr b="1" lang="en" sz="3000">
                <a:solidFill>
                  <a:srgbClr val="FF5722"/>
                </a:solidFill>
                <a:latin typeface="Roboto Slab"/>
                <a:ea typeface="Roboto Slab"/>
                <a:cs typeface="Roboto Slab"/>
                <a:sym typeface="Roboto Slab"/>
              </a:rPr>
              <a:t>. CUSTOMER AND MARKET INSIGHTS</a:t>
            </a:r>
            <a:endParaRPr>
              <a:solidFill>
                <a:srgbClr val="FF5722"/>
              </a:solidFill>
            </a:endParaRPr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AutoNum type="alphaUcPeriod"/>
            </a:pPr>
            <a:r>
              <a:rPr lang="en">
                <a:solidFill>
                  <a:srgbClr val="4A86E8"/>
                </a:solidFill>
              </a:rPr>
              <a:t>Customer Demographics and Product Types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80000" y="1152475"/>
            <a:ext cx="4044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700">
                <a:solidFill>
                  <a:srgbClr val="CC0000"/>
                </a:solidFill>
              </a:rPr>
              <a:t>Female Customers</a:t>
            </a:r>
            <a:endParaRPr b="1" sz="1700">
              <a:solidFill>
                <a:srgbClr val="CC0000"/>
              </a:solidFill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❖"/>
            </a:pPr>
            <a:r>
              <a:rPr b="1" lang="en" sz="1700"/>
              <a:t>Cosmetics</a:t>
            </a:r>
            <a:r>
              <a:rPr lang="en" sz="1700"/>
              <a:t>: Approximately </a:t>
            </a:r>
            <a:r>
              <a:rPr b="1" lang="en" sz="1700">
                <a:solidFill>
                  <a:srgbClr val="FF0000"/>
                </a:solidFill>
              </a:rPr>
              <a:t>40%</a:t>
            </a:r>
            <a:r>
              <a:rPr lang="en" sz="1700"/>
              <a:t> of purchases.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b="1" lang="en" sz="1700"/>
              <a:t>Skincare</a:t>
            </a:r>
            <a:r>
              <a:rPr lang="en" sz="1700"/>
              <a:t>: Approximately </a:t>
            </a:r>
            <a:r>
              <a:rPr b="1" lang="en" sz="1700">
                <a:solidFill>
                  <a:srgbClr val="FF0000"/>
                </a:solidFill>
              </a:rPr>
              <a:t>30%</a:t>
            </a:r>
            <a:r>
              <a:rPr lang="en" sz="1700"/>
              <a:t> of purchases.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b="1" lang="en" sz="1700"/>
              <a:t>Haircare</a:t>
            </a:r>
            <a:r>
              <a:rPr lang="en" sz="1700"/>
              <a:t>: Approximately </a:t>
            </a:r>
            <a:r>
              <a:rPr b="1" lang="en" sz="1700">
                <a:solidFill>
                  <a:srgbClr val="FF0000"/>
                </a:solidFill>
              </a:rPr>
              <a:t>20%</a:t>
            </a:r>
            <a:r>
              <a:rPr lang="en" sz="1700"/>
              <a:t> of purchases.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b="1" lang="en" sz="1700">
                <a:solidFill>
                  <a:srgbClr val="CC0000"/>
                </a:solidFill>
              </a:rPr>
              <a:t>Male Customers</a:t>
            </a:r>
            <a:endParaRPr b="1" sz="1700">
              <a:solidFill>
                <a:srgbClr val="CC0000"/>
              </a:solidFill>
            </a:endParaRPr>
          </a:p>
          <a:p>
            <a:pPr indent="-3365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00"/>
              <a:buChar char="❖"/>
            </a:pPr>
            <a:r>
              <a:rPr b="1" lang="en" sz="1700"/>
              <a:t>Skincare</a:t>
            </a:r>
            <a:r>
              <a:rPr lang="en" sz="1700"/>
              <a:t>: Approximately </a:t>
            </a:r>
            <a:r>
              <a:rPr b="1" lang="en" sz="1700">
                <a:solidFill>
                  <a:srgbClr val="FF0000"/>
                </a:solidFill>
              </a:rPr>
              <a:t>60%</a:t>
            </a:r>
            <a:r>
              <a:rPr lang="en" sz="1700"/>
              <a:t> of purchases.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b="1" lang="en" sz="1700"/>
              <a:t>Haircare</a:t>
            </a:r>
            <a:r>
              <a:rPr lang="en" sz="1700"/>
              <a:t>: Approximately </a:t>
            </a:r>
            <a:r>
              <a:rPr b="1" lang="en" sz="1700">
                <a:solidFill>
                  <a:srgbClr val="FF0000"/>
                </a:solidFill>
              </a:rPr>
              <a:t>30%</a:t>
            </a:r>
            <a:r>
              <a:rPr lang="en" sz="1700"/>
              <a:t> of purchases.</a:t>
            </a: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b="1" lang="en" sz="1700"/>
              <a:t>Cosmetics</a:t>
            </a:r>
            <a:r>
              <a:rPr lang="en" sz="1700"/>
              <a:t>: Approximately </a:t>
            </a:r>
            <a:r>
              <a:rPr b="1" lang="en" sz="1700">
                <a:solidFill>
                  <a:srgbClr val="FF0000"/>
                </a:solidFill>
              </a:rPr>
              <a:t>20%</a:t>
            </a:r>
            <a:r>
              <a:rPr lang="en" sz="1700"/>
              <a:t> of purchases.</a:t>
            </a: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7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520"/>
          </a:p>
        </p:txBody>
      </p:sp>
      <p:sp>
        <p:nvSpPr>
          <p:cNvPr id="237" name="Google Shape;237;p29"/>
          <p:cNvSpPr txBox="1"/>
          <p:nvPr>
            <p:ph idx="1" type="body"/>
          </p:nvPr>
        </p:nvSpPr>
        <p:spPr>
          <a:xfrm>
            <a:off x="4383950" y="1152475"/>
            <a:ext cx="4572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20">
                <a:solidFill>
                  <a:srgbClr val="FF0000"/>
                </a:solidFill>
              </a:rPr>
              <a:t>Non-Binary Customers</a:t>
            </a:r>
            <a:endParaRPr b="1" sz="1720">
              <a:solidFill>
                <a:srgbClr val="FF0000"/>
              </a:solidFill>
            </a:endParaRPr>
          </a:p>
          <a:p>
            <a:pPr indent="-33782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20"/>
              <a:buChar char="❖"/>
            </a:pPr>
            <a:r>
              <a:rPr b="1" lang="en" sz="1720"/>
              <a:t>Distribution:</a:t>
            </a:r>
            <a:r>
              <a:rPr lang="en" sz="1720"/>
              <a:t> Relatively even across product types, with Skincare being slightly higher.</a:t>
            </a:r>
            <a:endParaRPr sz="1720"/>
          </a:p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20"/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20">
                <a:solidFill>
                  <a:srgbClr val="FF0000"/>
                </a:solidFill>
              </a:rPr>
              <a:t>Unknown Demographics</a:t>
            </a:r>
            <a:endParaRPr b="1" sz="1720">
              <a:solidFill>
                <a:srgbClr val="FF0000"/>
              </a:solidFill>
            </a:endParaRPr>
          </a:p>
          <a:p>
            <a:pPr indent="-33782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20"/>
              <a:buChar char="❖"/>
            </a:pPr>
            <a:r>
              <a:rPr b="1" lang="en" sz="1720"/>
              <a:t>Impact:</a:t>
            </a:r>
            <a:r>
              <a:rPr lang="en" sz="1720"/>
              <a:t> A significant portion of purchases falls under "unknown" demographics, which limits targeted marketing and demand forecasting.</a:t>
            </a:r>
            <a:endParaRPr sz="1720"/>
          </a:p>
          <a:p>
            <a:pPr indent="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20"/>
          </a:p>
          <a:p>
            <a:pPr indent="-33782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20"/>
              <a:buChar char="❖"/>
            </a:pPr>
            <a:r>
              <a:rPr b="1" lang="en" sz="1720"/>
              <a:t>Recommendation:</a:t>
            </a:r>
            <a:r>
              <a:rPr lang="en" sz="1720"/>
              <a:t> Addressing this data gap is critical for improvement.</a:t>
            </a:r>
            <a:r>
              <a:rPr lang="en" sz="1720"/>
              <a:t>.</a:t>
            </a:r>
            <a:endParaRPr sz="172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5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78275" y="161150"/>
            <a:ext cx="8983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B. Most Popular Products for Inventory Planning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43" name="Google Shape;243;p30"/>
          <p:cNvSpPr txBox="1"/>
          <p:nvPr>
            <p:ph idx="1" type="body"/>
          </p:nvPr>
        </p:nvSpPr>
        <p:spPr>
          <a:xfrm>
            <a:off x="78275" y="886975"/>
            <a:ext cx="8983500" cy="4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CC0000"/>
                </a:solidFill>
              </a:rPr>
              <a:t>Definition of Popular Products</a:t>
            </a:r>
            <a:r>
              <a:rPr lang="en"/>
              <a:t>:</a:t>
            </a:r>
            <a:r>
              <a:rPr lang="en" sz="2000"/>
              <a:t> Products with a high number of units sold are considered popular.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0000"/>
                </a:solidFill>
              </a:rPr>
              <a:t>Top Selling SKUs</a:t>
            </a:r>
            <a:endParaRPr b="1" sz="2100">
              <a:solidFill>
                <a:srgbClr val="FF0000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❖"/>
            </a:pPr>
            <a:r>
              <a:rPr b="1" lang="en" sz="2100">
                <a:solidFill>
                  <a:srgbClr val="3C78D8"/>
                </a:solidFill>
              </a:rPr>
              <a:t>SKU10 (Skincare)</a:t>
            </a:r>
            <a:r>
              <a:rPr lang="en" sz="2100"/>
              <a:t>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Units Sold: </a:t>
            </a:r>
            <a:r>
              <a:rPr b="1" lang="en" sz="1700"/>
              <a:t>996</a:t>
            </a:r>
            <a:endParaRPr b="1"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b="1" lang="en" sz="2100">
                <a:solidFill>
                  <a:srgbClr val="3C78D8"/>
                </a:solidFill>
              </a:rPr>
              <a:t>SKU91 (Cosmetics)</a:t>
            </a:r>
            <a:r>
              <a:rPr lang="en" sz="2100"/>
              <a:t>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Units Sold: </a:t>
            </a:r>
            <a:r>
              <a:rPr b="1" lang="en" sz="1700"/>
              <a:t>916</a:t>
            </a:r>
            <a:endParaRPr b="1" sz="17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b="1" lang="en" sz="2100">
                <a:solidFill>
                  <a:srgbClr val="3C78D8"/>
                </a:solidFill>
              </a:rPr>
              <a:t>SKU98 (Skincare)</a:t>
            </a:r>
            <a:r>
              <a:rPr lang="en" sz="2100"/>
              <a:t>:</a:t>
            </a:r>
            <a:endParaRPr sz="21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700"/>
              <a:t>Units Sold:</a:t>
            </a:r>
            <a:r>
              <a:rPr b="1" lang="en" sz="1700"/>
              <a:t> 913</a:t>
            </a:r>
            <a:endParaRPr b="1"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1272950" y="132275"/>
            <a:ext cx="7063500" cy="48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FF5722"/>
                </a:solidFill>
              </a:rPr>
              <a:t>Importance for Inventory Planning</a:t>
            </a:r>
            <a:endParaRPr b="1" sz="2550">
              <a:solidFill>
                <a:srgbClr val="FF57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E71E5"/>
                </a:solidFill>
              </a:rPr>
              <a:t>Crucial Information:</a:t>
            </a:r>
            <a:r>
              <a:rPr lang="en" sz="1900">
                <a:solidFill>
                  <a:srgbClr val="2E71E5"/>
                </a:solidFill>
              </a:rPr>
              <a:t> </a:t>
            </a:r>
            <a:r>
              <a:rPr lang="en" sz="1900">
                <a:solidFill>
                  <a:srgbClr val="EFEFEF"/>
                </a:solidFill>
              </a:rPr>
              <a:t>Understanding the sales volume of these products is essential for future inventory planning.</a:t>
            </a:r>
            <a:endParaRPr sz="1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2E71E5"/>
                </a:solidFill>
              </a:rPr>
              <a:t>Sufficient Availability</a:t>
            </a:r>
            <a:r>
              <a:rPr lang="en" sz="1900">
                <a:solidFill>
                  <a:srgbClr val="2E71E5"/>
                </a:solidFill>
              </a:rPr>
              <a:t>: </a:t>
            </a:r>
            <a:r>
              <a:rPr lang="en" sz="1900">
                <a:solidFill>
                  <a:srgbClr val="EFEFEF"/>
                </a:solidFill>
              </a:rPr>
              <a:t>It is vital to ensure that these popular products have adequate stock levels to meet customer demand and prevent lost sales.</a:t>
            </a:r>
            <a:endParaRPr sz="1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50">
              <a:solidFill>
                <a:srgbClr val="2E71E5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50">
                <a:solidFill>
                  <a:srgbClr val="FF5722"/>
                </a:solidFill>
              </a:rPr>
              <a:t>Current Challenges</a:t>
            </a:r>
            <a:endParaRPr b="1" sz="2550">
              <a:solidFill>
                <a:srgbClr val="FF57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8">
                <a:solidFill>
                  <a:srgbClr val="2E71E5"/>
                </a:solidFill>
              </a:rPr>
              <a:t>Low Availability:</a:t>
            </a:r>
            <a:r>
              <a:rPr lang="en" sz="1908">
                <a:solidFill>
                  <a:srgbClr val="2E71E5"/>
                </a:solidFill>
              </a:rPr>
              <a:t> </a:t>
            </a:r>
            <a:r>
              <a:rPr lang="en" sz="1908">
                <a:solidFill>
                  <a:srgbClr val="EFEFEF"/>
                </a:solidFill>
              </a:rPr>
              <a:t>Some high-selling items currently suffer from insufficient stock, which could lead to missed sales opportunities.</a:t>
            </a:r>
            <a:endParaRPr sz="1908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56">
              <a:solidFill>
                <a:srgbClr val="2E71E5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56">
                <a:solidFill>
                  <a:srgbClr val="FF5722"/>
                </a:solidFill>
              </a:rPr>
              <a:t>Recommendations</a:t>
            </a:r>
            <a:endParaRPr b="1" sz="2556">
              <a:solidFill>
                <a:srgbClr val="FF572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98">
                <a:solidFill>
                  <a:srgbClr val="2E71E5"/>
                </a:solidFill>
              </a:rPr>
              <a:t>Invest in Demand Forecasting:</a:t>
            </a:r>
            <a:r>
              <a:rPr lang="en" sz="1898">
                <a:solidFill>
                  <a:srgbClr val="2E71E5"/>
                </a:solidFill>
              </a:rPr>
              <a:t> </a:t>
            </a:r>
            <a:r>
              <a:rPr lang="en" sz="1898">
                <a:solidFill>
                  <a:srgbClr val="EFEFEF"/>
                </a:solidFill>
              </a:rPr>
              <a:t>Enhance demand forecasting for these popular items to improve inventory management and ensure that stock levels align with customer demand.</a:t>
            </a:r>
            <a:endParaRPr sz="1898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311700" y="195475"/>
            <a:ext cx="8520600" cy="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>
                <a:solidFill>
                  <a:srgbClr val="FF5722"/>
                </a:solidFill>
                <a:latin typeface="Roboto"/>
                <a:ea typeface="Roboto"/>
                <a:cs typeface="Roboto"/>
                <a:sym typeface="Roboto"/>
              </a:rPr>
              <a:t>This report provides a high-level overview of our supply chain's financial performance, operational efficiency, quality, and risk factors, as well as customer insights.</a:t>
            </a:r>
            <a:endParaRPr b="1">
              <a:solidFill>
                <a:srgbClr val="FF5722"/>
              </a:solidFill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</p:txBody>
      </p:sp>
      <p:pic>
        <p:nvPicPr>
          <p:cNvPr id="142" name="Google Shape;142;p14" title="Screenshot 2025-08-06 04025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599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311700" y="480200"/>
            <a:ext cx="8520600" cy="37608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3000">
                <a:solidFill>
                  <a:srgbClr val="FF9900"/>
                </a:solidFill>
              </a:rPr>
              <a:t>THANK YOU FOR YOUR AUDIENCE!!!</a:t>
            </a:r>
            <a:endParaRPr b="1" i="1" sz="30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1822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rgbClr val="FF5722"/>
              </a:buClr>
              <a:buSzPts val="3000"/>
              <a:buFont typeface="Roboto Slab"/>
              <a:buAutoNum type="arabicPeriod"/>
            </a:pPr>
            <a:r>
              <a:rPr b="1" lang="en" sz="3000">
                <a:solidFill>
                  <a:srgbClr val="FF5722"/>
                </a:solidFill>
                <a:latin typeface="Roboto Slab"/>
                <a:ea typeface="Roboto Slab"/>
                <a:cs typeface="Roboto Slab"/>
                <a:sym typeface="Roboto Slab"/>
              </a:rPr>
              <a:t>FINANCIAL PERFORMANCE</a:t>
            </a:r>
            <a:endParaRPr sz="3000">
              <a:solidFill>
                <a:srgbClr val="FF5722"/>
              </a:solidFill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939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311700" y="243525"/>
            <a:ext cx="8520600" cy="48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99E8"/>
                </a:solidFill>
                <a:latin typeface="Roboto Slab"/>
                <a:ea typeface="Roboto Slab"/>
                <a:cs typeface="Roboto Slab"/>
                <a:sym typeface="Roboto Slab"/>
              </a:rPr>
              <a:t>TOTAL REVENUE AND COSTS</a:t>
            </a:r>
            <a:endParaRPr>
              <a:solidFill>
                <a:srgbClr val="0099E8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Total Revenue: </a:t>
            </a:r>
            <a:r>
              <a:rPr b="1" lang="en">
                <a:solidFill>
                  <a:schemeClr val="lt2"/>
                </a:solidFill>
              </a:rPr>
              <a:t>Approximately</a:t>
            </a:r>
            <a:r>
              <a:rPr b="1" lang="en">
                <a:solidFill>
                  <a:srgbClr val="FF0000"/>
                </a:solidFill>
              </a:rPr>
              <a:t> $570,000</a:t>
            </a:r>
            <a:endParaRPr b="1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Total Costs: </a:t>
            </a:r>
            <a:r>
              <a:rPr b="1" lang="en">
                <a:solidFill>
                  <a:schemeClr val="lt2"/>
                </a:solidFill>
              </a:rPr>
              <a:t>Around </a:t>
            </a:r>
            <a:r>
              <a:rPr b="1" lang="en">
                <a:solidFill>
                  <a:srgbClr val="FF0000"/>
                </a:solidFill>
              </a:rPr>
              <a:t>$607.39</a:t>
            </a:r>
            <a:r>
              <a:rPr b="1" lang="en">
                <a:solidFill>
                  <a:schemeClr val="lt2"/>
                </a:solidFill>
              </a:rPr>
              <a:t> (average per SKU)</a:t>
            </a:r>
            <a:endParaRPr b="1"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Average Profit Margin: </a:t>
            </a:r>
            <a:r>
              <a:rPr b="1" lang="en">
                <a:solidFill>
                  <a:srgbClr val="FF0000"/>
                </a:solidFill>
              </a:rPr>
              <a:t>88.6%</a:t>
            </a:r>
            <a:r>
              <a:rPr b="1" lang="en"/>
              <a:t> </a:t>
            </a:r>
            <a:r>
              <a:rPr b="1" lang="en">
                <a:solidFill>
                  <a:schemeClr val="lt2"/>
                </a:solidFill>
              </a:rPr>
              <a:t>across all SKUs</a:t>
            </a:r>
            <a:endParaRPr b="1"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99E8"/>
                </a:solidFill>
                <a:latin typeface="Roboto Slab"/>
                <a:ea typeface="Roboto Slab"/>
                <a:cs typeface="Roboto Slab"/>
                <a:sym typeface="Roboto Slab"/>
              </a:rPr>
              <a:t>PRODUCT TYPE VARIATION</a:t>
            </a:r>
            <a:endParaRPr b="1">
              <a:solidFill>
                <a:srgbClr val="0099E8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All Product Types: </a:t>
            </a:r>
            <a:r>
              <a:rPr b="1" lang="en">
                <a:solidFill>
                  <a:schemeClr val="lt2"/>
                </a:solidFill>
              </a:rPr>
              <a:t>Profitable</a:t>
            </a:r>
            <a:endParaRPr b="1"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Highest Average Profit Margins:</a:t>
            </a:r>
            <a:endParaRPr b="1"/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>
                <a:solidFill>
                  <a:schemeClr val="lt2"/>
                </a:solidFill>
              </a:rPr>
              <a:t>Cosmetics</a:t>
            </a:r>
            <a:r>
              <a:rPr b="1" lang="en"/>
              <a:t>: </a:t>
            </a:r>
            <a:r>
              <a:rPr b="1" lang="en">
                <a:solidFill>
                  <a:srgbClr val="FF0000"/>
                </a:solidFill>
              </a:rPr>
              <a:t>89.17%</a:t>
            </a:r>
            <a:endParaRPr b="1">
              <a:solidFill>
                <a:srgbClr val="FF0000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>
                <a:solidFill>
                  <a:schemeClr val="lt2"/>
                </a:solidFill>
              </a:rPr>
              <a:t>Haircare</a:t>
            </a:r>
            <a:r>
              <a:rPr b="1" lang="en"/>
              <a:t>: </a:t>
            </a:r>
            <a:r>
              <a:rPr b="1" lang="en">
                <a:solidFill>
                  <a:srgbClr val="FF0000"/>
                </a:solidFill>
              </a:rPr>
              <a:t>88.75%</a:t>
            </a:r>
            <a:endParaRPr b="1">
              <a:solidFill>
                <a:srgbClr val="FF0000"/>
              </a:solidFill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>
                <a:solidFill>
                  <a:schemeClr val="lt2"/>
                </a:solidFill>
              </a:rPr>
              <a:t>Skincare</a:t>
            </a:r>
            <a:r>
              <a:rPr b="1" lang="en"/>
              <a:t>: </a:t>
            </a:r>
            <a:r>
              <a:rPr b="1" lang="en">
                <a:solidFill>
                  <a:srgbClr val="FF0000"/>
                </a:solidFill>
              </a:rPr>
              <a:t>87.87%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9E8"/>
                </a:solidFill>
                <a:latin typeface="Roboto Slab"/>
                <a:ea typeface="Roboto Slab"/>
                <a:cs typeface="Roboto Slab"/>
                <a:sym typeface="Roboto Slab"/>
              </a:rPr>
              <a:t>REVENUE DISTRIBUTION</a:t>
            </a:r>
            <a:endParaRPr b="1">
              <a:solidFill>
                <a:srgbClr val="0099E8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Skincare Products: Contribute most to total revenue: </a:t>
            </a:r>
            <a:r>
              <a:rPr b="1" lang="en">
                <a:solidFill>
                  <a:srgbClr val="FF0000"/>
                </a:solidFill>
              </a:rPr>
              <a:t>$250,589.69</a:t>
            </a:r>
            <a:endParaRPr b="1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Cosmetics: </a:t>
            </a:r>
            <a:r>
              <a:rPr b="1" lang="en">
                <a:solidFill>
                  <a:srgbClr val="FF0000"/>
                </a:solidFill>
              </a:rPr>
              <a:t>$216,980.82</a:t>
            </a:r>
            <a:endParaRPr b="1">
              <a:solidFill>
                <a:srgbClr val="FF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Haircare: </a:t>
            </a:r>
            <a:r>
              <a:rPr b="1" lang="en">
                <a:solidFill>
                  <a:srgbClr val="FF0000"/>
                </a:solidFill>
              </a:rPr>
              <a:t>$104,188.08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8900" y="64200"/>
            <a:ext cx="9046200" cy="49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5722"/>
                </a:solidFill>
                <a:latin typeface="Roboto Slab"/>
                <a:ea typeface="Roboto Slab"/>
                <a:cs typeface="Roboto Slab"/>
                <a:sym typeface="Roboto Slab"/>
              </a:rPr>
              <a:t>HIGHEST AND LOWEST PROFIT MARGINS</a:t>
            </a:r>
            <a:endParaRPr b="1" sz="7200">
              <a:solidFill>
                <a:srgbClr val="FF572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❖"/>
            </a:pPr>
            <a:r>
              <a:rPr b="1" lang="en" sz="5600">
                <a:solidFill>
                  <a:srgbClr val="FF9900"/>
                </a:solidFill>
              </a:rPr>
              <a:t>Highest Profit Margins:</a:t>
            </a:r>
            <a:endParaRPr b="1" sz="5600">
              <a:solidFill>
                <a:srgbClr val="FF99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➢"/>
            </a:pPr>
            <a:r>
              <a:rPr lang="en" sz="5600">
                <a:solidFill>
                  <a:schemeClr val="lt2"/>
                </a:solidFill>
              </a:rPr>
              <a:t>SKU 88</a:t>
            </a:r>
            <a:r>
              <a:rPr lang="en" sz="5600">
                <a:solidFill>
                  <a:schemeClr val="lt2"/>
                </a:solidFill>
              </a:rPr>
              <a:t> (Cosmetics)</a:t>
            </a:r>
            <a:r>
              <a:rPr lang="en" sz="5600">
                <a:solidFill>
                  <a:srgbClr val="FF9900"/>
                </a:solidFill>
              </a:rPr>
              <a:t>: 98.89%</a:t>
            </a:r>
            <a:endParaRPr sz="5600">
              <a:solidFill>
                <a:srgbClr val="FF99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➢"/>
            </a:pPr>
            <a:r>
              <a:rPr lang="en" sz="5600">
                <a:solidFill>
                  <a:schemeClr val="lt2"/>
                </a:solidFill>
              </a:rPr>
              <a:t>SKU 2 (Haircare)</a:t>
            </a:r>
            <a:r>
              <a:rPr lang="en" sz="5600">
                <a:solidFill>
                  <a:srgbClr val="FF9900"/>
                </a:solidFill>
              </a:rPr>
              <a:t>: 98.51%</a:t>
            </a:r>
            <a:endParaRPr sz="5600">
              <a:solidFill>
                <a:srgbClr val="FF99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➢"/>
            </a:pPr>
            <a:r>
              <a:rPr lang="en" sz="5600">
                <a:solidFill>
                  <a:schemeClr val="lt2"/>
                </a:solidFill>
              </a:rPr>
              <a:t>SKU 67 (Skincare)</a:t>
            </a:r>
            <a:r>
              <a:rPr lang="en" sz="5600">
                <a:solidFill>
                  <a:srgbClr val="FF9900"/>
                </a:solidFill>
              </a:rPr>
              <a:t>: 98.21%</a:t>
            </a:r>
            <a:endParaRPr sz="5600">
              <a:solidFill>
                <a:srgbClr val="FF99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Char char="❖"/>
            </a:pPr>
            <a:r>
              <a:rPr b="1" lang="en" sz="5600">
                <a:solidFill>
                  <a:srgbClr val="FF9900"/>
                </a:solidFill>
              </a:rPr>
              <a:t>Lowest Profit Margins:</a:t>
            </a:r>
            <a:endParaRPr b="1" sz="5600">
              <a:solidFill>
                <a:srgbClr val="FF99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5600">
                <a:solidFill>
                  <a:schemeClr val="lt2"/>
                </a:solidFill>
              </a:rPr>
              <a:t>SKU 91 (Cosmetics)</a:t>
            </a:r>
            <a:r>
              <a:rPr lang="en" sz="5600"/>
              <a:t>: </a:t>
            </a:r>
            <a:r>
              <a:rPr lang="en" sz="5600">
                <a:solidFill>
                  <a:srgbClr val="FF9900"/>
                </a:solidFill>
              </a:rPr>
              <a:t>48.49%</a:t>
            </a:r>
            <a:endParaRPr sz="5600">
              <a:solidFill>
                <a:srgbClr val="FF99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5600">
                <a:solidFill>
                  <a:schemeClr val="lt2"/>
                </a:solidFill>
              </a:rPr>
              <a:t>SKU 75 (Skincare)</a:t>
            </a:r>
            <a:r>
              <a:rPr lang="en" sz="5600"/>
              <a:t>: </a:t>
            </a:r>
            <a:r>
              <a:rPr lang="en" sz="5600">
                <a:solidFill>
                  <a:srgbClr val="FF9900"/>
                </a:solidFill>
              </a:rPr>
              <a:t>53.78%</a:t>
            </a:r>
            <a:endParaRPr sz="5600">
              <a:solidFill>
                <a:srgbClr val="FF99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5600">
                <a:solidFill>
                  <a:schemeClr val="lt2"/>
                </a:solidFill>
              </a:rPr>
              <a:t>SKU 10 (Skincare)</a:t>
            </a:r>
            <a:r>
              <a:rPr lang="en" sz="5600"/>
              <a:t>: </a:t>
            </a:r>
            <a:r>
              <a:rPr lang="en" sz="5600">
                <a:solidFill>
                  <a:srgbClr val="FF9900"/>
                </a:solidFill>
              </a:rPr>
              <a:t>65.41%</a:t>
            </a:r>
            <a:endParaRPr sz="5600">
              <a:solidFill>
                <a:srgbClr val="FF99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5600">
                <a:solidFill>
                  <a:srgbClr val="CC0000"/>
                </a:solidFill>
              </a:rPr>
              <a:t>Action Needed:</a:t>
            </a:r>
            <a:r>
              <a:rPr lang="en" sz="5600"/>
              <a:t> </a:t>
            </a:r>
            <a:r>
              <a:rPr lang="en" sz="5600">
                <a:solidFill>
                  <a:schemeClr val="lt2"/>
                </a:solidFill>
              </a:rPr>
              <a:t>Investigate for cost reduction or strategic re-evaluation</a:t>
            </a:r>
            <a:endParaRPr b="1" sz="7200">
              <a:solidFill>
                <a:schemeClr val="lt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rPr>
              <a:t>SHIPPING COSTS IMPACT</a:t>
            </a:r>
            <a:endParaRPr b="1" sz="7200">
              <a:solidFill>
                <a:schemeClr val="accent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b="1" lang="en" sz="56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Impact on Profit Margins</a:t>
            </a:r>
            <a:r>
              <a:rPr lang="en" sz="5600">
                <a:latin typeface="Roboto Slab"/>
                <a:ea typeface="Roboto Slab"/>
                <a:cs typeface="Roboto Slab"/>
                <a:sym typeface="Roboto Slab"/>
              </a:rPr>
              <a:t>: Shipping costs erode margin</a:t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Roboto Slab"/>
              <a:buChar char="●"/>
            </a:pPr>
            <a:r>
              <a:rPr b="1" lang="en" sz="5600">
                <a:solidFill>
                  <a:schemeClr val="lt2"/>
                </a:solidFill>
                <a:latin typeface="Roboto Slab"/>
                <a:ea typeface="Roboto Slab"/>
                <a:cs typeface="Roboto Slab"/>
                <a:sym typeface="Roboto Slab"/>
              </a:rPr>
              <a:t>Variability in Shipping Costs</a:t>
            </a:r>
            <a:r>
              <a:rPr lang="en" sz="5600">
                <a:latin typeface="Roboto Slab"/>
                <a:ea typeface="Roboto Slab"/>
                <a:cs typeface="Roboto Slab"/>
                <a:sym typeface="Roboto Slab"/>
              </a:rPr>
              <a:t>: Across carriers and transportation modes</a:t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Roboto Slab"/>
              <a:buChar char="●"/>
            </a:pPr>
            <a:r>
              <a:rPr b="1" lang="en" sz="5600">
                <a:solidFill>
                  <a:srgbClr val="FF0000"/>
                </a:solidFill>
                <a:latin typeface="Roboto Slab"/>
                <a:ea typeface="Roboto Slab"/>
                <a:cs typeface="Roboto Slab"/>
                <a:sym typeface="Roboto Slab"/>
              </a:rPr>
              <a:t>Insights:</a:t>
            </a:r>
            <a:endParaRPr b="1" sz="5600">
              <a:solidFill>
                <a:srgbClr val="FF0000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○"/>
            </a:pPr>
            <a:r>
              <a:rPr lang="en" sz="5600">
                <a:latin typeface="Roboto Slab"/>
                <a:ea typeface="Roboto Slab"/>
                <a:cs typeface="Roboto Slab"/>
                <a:sym typeface="Roboto Slab"/>
              </a:rPr>
              <a:t>Air transport can be comparable to, or lower than, road/rail for certain SKUs</a:t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"/>
              <a:buChar char="○"/>
            </a:pPr>
            <a:r>
              <a:rPr lang="en" sz="5600">
                <a:latin typeface="Roboto Slab"/>
                <a:ea typeface="Roboto Slab"/>
                <a:cs typeface="Roboto Slab"/>
                <a:sym typeface="Roboto Slab"/>
              </a:rPr>
              <a:t>Opportunities for optimization by leveraging carrier strengths and route efficiencies</a:t>
            </a:r>
            <a:endParaRPr sz="56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2110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FF5722"/>
                </a:solidFill>
                <a:latin typeface="Roboto Slab"/>
                <a:ea typeface="Roboto Slab"/>
                <a:cs typeface="Roboto Slab"/>
                <a:sym typeface="Roboto Slab"/>
              </a:rPr>
              <a:t>2. OPERATIONAL EFFICIENCY</a:t>
            </a:r>
            <a:endParaRPr sz="3000">
              <a:solidFill>
                <a:srgbClr val="FF5722"/>
              </a:solidFill>
            </a:endParaRPr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6575"/>
            <a:ext cx="8411649" cy="33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311700" y="117650"/>
            <a:ext cx="8520600" cy="48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99E8"/>
                </a:solidFill>
                <a:latin typeface="Roboto Slab"/>
                <a:ea typeface="Roboto Slab"/>
                <a:cs typeface="Roboto Slab"/>
                <a:sym typeface="Roboto Slab"/>
              </a:rPr>
              <a:t>AVERAGE LEAD AND SHIPPING TIMES</a:t>
            </a:r>
            <a:endParaRPr b="1" sz="2200">
              <a:solidFill>
                <a:srgbClr val="0099E8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Average Order Lead Time:</a:t>
            </a:r>
            <a:r>
              <a:rPr lang="en"/>
              <a:t> Approximately 16.5 days.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Average Shipping Time:</a:t>
            </a:r>
            <a:r>
              <a:rPr lang="en"/>
              <a:t> Around 5.4 days.</a:t>
            </a:r>
            <a:endParaRPr/>
          </a:p>
          <a:p>
            <a:pPr indent="0" lvl="0" marL="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5722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0099E8"/>
                </a:solidFill>
                <a:latin typeface="Roboto Slab"/>
                <a:ea typeface="Roboto Slab"/>
                <a:cs typeface="Roboto Slab"/>
                <a:sym typeface="Roboto Slab"/>
              </a:rPr>
              <a:t>BOTTLENECKS/</a:t>
            </a:r>
            <a:r>
              <a:rPr b="1" lang="en" sz="1700">
                <a:solidFill>
                  <a:srgbClr val="0099E8"/>
                </a:solidFill>
                <a:latin typeface="Roboto Slab"/>
                <a:ea typeface="Roboto Slab"/>
                <a:cs typeface="Roboto Slab"/>
                <a:sym typeface="Roboto Slab"/>
              </a:rPr>
              <a:t>INEFFICIENCIES</a:t>
            </a:r>
            <a:endParaRPr sz="2100">
              <a:solidFill>
                <a:srgbClr val="0099E8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Key Bottleneck:</a:t>
            </a:r>
            <a:r>
              <a:rPr lang="en"/>
              <a:t> Low availability of high-demand products leads to missed sales opportunities.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Low Availability Examples:</a:t>
            </a:r>
            <a:r>
              <a:rPr lang="en"/>
              <a:t> SKU13: 5%, SKU10: 11%, SKU4: 26%.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Implications:</a:t>
            </a:r>
            <a:r>
              <a:rPr lang="en"/>
              <a:t> Issues in demand planning, production scheduling, or supplier capacity.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/>
              <a:t>Inconsistent Supplier Lead Times</a:t>
            </a:r>
            <a:r>
              <a:rPr lang="en"/>
              <a:t>: Ranges from 1 to 30 days, complicating inventory planning.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311700" y="457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420">
                <a:solidFill>
                  <a:srgbClr val="0099E8"/>
                </a:solidFill>
              </a:rPr>
              <a:t>Most Efficient Suppliers/Carriers (Lead Time &amp; Cost)</a:t>
            </a:r>
            <a:endParaRPr b="1" sz="3120">
              <a:solidFill>
                <a:srgbClr val="0099E8"/>
              </a:solidFill>
            </a:endParaRPr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91675" y="1152475"/>
            <a:ext cx="8952300" cy="3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Carriers:</a:t>
            </a:r>
            <a:endParaRPr b="1" sz="24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b="1" lang="en" sz="2000"/>
              <a:t>Carrier A</a:t>
            </a:r>
            <a:r>
              <a:rPr lang="en" sz="2000"/>
              <a:t>: Fastest average shipping time (4.61 days), higher costs ($5.48)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b="1" lang="en" sz="2000"/>
              <a:t>Carrier C</a:t>
            </a:r>
            <a:r>
              <a:rPr lang="en" sz="2000"/>
              <a:t>: Slowest average shipping time (6.13 days), lowest costs ($5.37)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b="1" lang="en" sz="2000"/>
              <a:t>Insight:</a:t>
            </a:r>
            <a:r>
              <a:rPr lang="en" sz="2000"/>
              <a:t> Trade-off between speed and cost requires a dynamic carrier strategy</a:t>
            </a:r>
            <a:endParaRPr sz="20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Suppliers:</a:t>
            </a:r>
            <a:endParaRPr b="1" sz="24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b="1" lang="en" sz="2000"/>
              <a:t>Supplier 4:</a:t>
            </a:r>
            <a:r>
              <a:rPr lang="en" sz="2000"/>
              <a:t> Lowest average lead time (13.19 days)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b="1" lang="en" sz="2000"/>
              <a:t>Supplier 2:</a:t>
            </a:r>
            <a:r>
              <a:rPr lang="en" sz="2000"/>
              <a:t> Highest average lead time (19.88 days)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b="1" lang="en" sz="2000"/>
              <a:t>Manufacturing Costs</a:t>
            </a:r>
            <a:r>
              <a:rPr lang="en" sz="2000"/>
              <a:t>: Vary significantly from $1.59 to $98.60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311700" y="432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30000"/>
              </a:lnSpc>
              <a:spcBef>
                <a:spcPts val="1600"/>
              </a:spcBef>
              <a:spcAft>
                <a:spcPts val="0"/>
              </a:spcAft>
              <a:buSzPct val="40909"/>
              <a:buNone/>
            </a:pPr>
            <a:r>
              <a:rPr b="1" lang="en" sz="2420">
                <a:solidFill>
                  <a:srgbClr val="0099E8"/>
                </a:solidFill>
              </a:rPr>
              <a:t>Stock Levels, Availability, and Sales/Revenue Correlation</a:t>
            </a:r>
            <a:endParaRPr b="1" sz="3120">
              <a:solidFill>
                <a:srgbClr val="0099E8"/>
              </a:solidFill>
            </a:endParaRPr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91675" y="1152475"/>
            <a:ext cx="8952300" cy="3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Availability vs. Revenue:</a:t>
            </a:r>
            <a:endParaRPr b="1" sz="24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No clear linear correlation observed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High revenue generated even with low availability indicates strong demand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Potential for increased revenue if availability improves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Some products with high availability generate lower revenue, suggesting overstocking or lower demand</a:t>
            </a:r>
            <a:endParaRPr sz="2000"/>
          </a:p>
          <a:p>
            <a:pPr indent="-3810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b="1" lang="en" sz="2400"/>
              <a:t>Stock Levels vs. Products Sold:</a:t>
            </a:r>
            <a:endParaRPr b="1" sz="24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Scattered distribution indicates high stock levels do not always correlate with high sales</a:t>
            </a:r>
            <a:endParaRPr sz="2000"/>
          </a:p>
          <a:p>
            <a:pPr indent="-3556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Reinforces the finding that some SKUs are overstocked relative to demand, tying up capital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