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407" r:id="rId5"/>
    <p:sldId id="513" r:id="rId6"/>
    <p:sldId id="518" r:id="rId7"/>
    <p:sldId id="519" r:id="rId8"/>
    <p:sldId id="497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9149" autoAdjust="0"/>
  </p:normalViewPr>
  <p:slideViewPr>
    <p:cSldViewPr>
      <p:cViewPr>
        <p:scale>
          <a:sx n="100" d="100"/>
          <a:sy n="100" d="100"/>
        </p:scale>
        <p:origin x="-23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5"/>
            <a:ext cx="3170238" cy="479425"/>
          </a:xfrm>
          <a:prstGeom prst="rect">
            <a:avLst/>
          </a:prstGeom>
        </p:spPr>
        <p:txBody>
          <a:bodyPr vert="horz" lIns="91386" tIns="45694" rIns="91386" bIns="4569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5"/>
            <a:ext cx="3170238" cy="479425"/>
          </a:xfrm>
          <a:prstGeom prst="rect">
            <a:avLst/>
          </a:prstGeom>
        </p:spPr>
        <p:txBody>
          <a:bodyPr vert="horz" lIns="91386" tIns="45694" rIns="91386" bIns="45694" rtlCol="0"/>
          <a:lstStyle>
            <a:lvl1pPr algn="r">
              <a:defRPr sz="1200"/>
            </a:lvl1pPr>
          </a:lstStyle>
          <a:p>
            <a:fld id="{821DEA54-C58F-4415-B471-030A4D82C9C5}" type="datetimeFigureOut">
              <a:rPr lang="en-US" smtClean="0"/>
              <a:pPr/>
              <a:t>5/16/12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92"/>
            <a:ext cx="3170238" cy="479425"/>
          </a:xfrm>
          <a:prstGeom prst="rect">
            <a:avLst/>
          </a:prstGeom>
        </p:spPr>
        <p:txBody>
          <a:bodyPr vert="horz" lIns="91386" tIns="45694" rIns="91386" bIns="4569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92"/>
            <a:ext cx="3170238" cy="479425"/>
          </a:xfrm>
          <a:prstGeom prst="rect">
            <a:avLst/>
          </a:prstGeom>
        </p:spPr>
        <p:txBody>
          <a:bodyPr vert="horz" lIns="91386" tIns="45694" rIns="91386" bIns="45694" rtlCol="0" anchor="b"/>
          <a:lstStyle>
            <a:lvl1pPr algn="r">
              <a:defRPr sz="1200"/>
            </a:lvl1pPr>
          </a:lstStyle>
          <a:p>
            <a:fld id="{BD5BA2DC-B77C-44B5-9464-AD12EC303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3170583" cy="480388"/>
          </a:xfrm>
          <a:prstGeom prst="rect">
            <a:avLst/>
          </a:prstGeom>
        </p:spPr>
        <p:txBody>
          <a:bodyPr vert="horz" lIns="96595" tIns="48299" rIns="96595" bIns="4829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6" y="0"/>
            <a:ext cx="3170583" cy="480388"/>
          </a:xfrm>
          <a:prstGeom prst="rect">
            <a:avLst/>
          </a:prstGeom>
        </p:spPr>
        <p:txBody>
          <a:bodyPr vert="horz" lIns="96595" tIns="48299" rIns="96595" bIns="4829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A6CD835-BE8E-4002-ADDE-5F03B723DCA2}" type="datetimeFigureOut">
              <a:rPr lang="en-US"/>
              <a:pPr>
                <a:defRPr/>
              </a:pPr>
              <a:t>5/16/12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5" tIns="48299" rIns="96595" bIns="4829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7" y="4561230"/>
            <a:ext cx="5850835" cy="4320213"/>
          </a:xfrm>
          <a:prstGeom prst="rect">
            <a:avLst/>
          </a:prstGeom>
        </p:spPr>
        <p:txBody>
          <a:bodyPr vert="horz" lIns="96595" tIns="48299" rIns="96595" bIns="4829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" y="9119173"/>
            <a:ext cx="3170583" cy="480388"/>
          </a:xfrm>
          <a:prstGeom prst="rect">
            <a:avLst/>
          </a:prstGeom>
        </p:spPr>
        <p:txBody>
          <a:bodyPr vert="horz" lIns="96595" tIns="48299" rIns="96595" bIns="4829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6" y="9119173"/>
            <a:ext cx="3170583" cy="480388"/>
          </a:xfrm>
          <a:prstGeom prst="rect">
            <a:avLst/>
          </a:prstGeom>
        </p:spPr>
        <p:txBody>
          <a:bodyPr vert="horz" lIns="96595" tIns="48299" rIns="96595" bIns="4829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1A0A0ED-9CB4-478A-8586-E3442BB57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324600"/>
            <a:ext cx="18288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4000"/>
          </a:blip>
          <a:srcRect/>
          <a:stretch>
            <a:fillRect/>
          </a:stretch>
        </p:blipFill>
        <p:spPr bwMode="auto">
          <a:xfrm>
            <a:off x="0" y="3559175"/>
            <a:ext cx="2241550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BEBF36C9-6328-41C4-9328-4AE4580517D3}" type="datetime1">
              <a:rPr lang="en-US"/>
              <a:pPr>
                <a:defRPr/>
              </a:pPr>
              <a:t>5/16/12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    Copyright 2010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F64DE7B2-977A-495A-AC7D-CF4B212C5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324600"/>
            <a:ext cx="18288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4000"/>
          </a:blip>
          <a:srcRect/>
          <a:stretch>
            <a:fillRect/>
          </a:stretch>
        </p:blipFill>
        <p:spPr bwMode="auto">
          <a:xfrm>
            <a:off x="0" y="3559175"/>
            <a:ext cx="2241550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3B4C92C1-78F9-4EF3-9627-070EE1F51E85}" type="datetime1">
              <a:rPr lang="en-US"/>
              <a:pPr>
                <a:defRPr/>
              </a:pPr>
              <a:t>5/16/12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    Copyright 2010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15019077-3FA9-425A-93CD-C7C7902311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324600"/>
            <a:ext cx="18288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4000"/>
          </a:blip>
          <a:srcRect/>
          <a:stretch>
            <a:fillRect/>
          </a:stretch>
        </p:blipFill>
        <p:spPr bwMode="auto">
          <a:xfrm>
            <a:off x="0" y="3559175"/>
            <a:ext cx="2241550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3F0F91B1-7558-4E92-A509-134761DA98D1}" type="datetime1">
              <a:rPr lang="en-US"/>
              <a:pPr>
                <a:defRPr/>
              </a:pPr>
              <a:t>5/16/12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    Copyright 2010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F0399EB1-EAEC-4671-9114-6E91FB0ECE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324600"/>
            <a:ext cx="18288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4000"/>
          </a:blip>
          <a:srcRect/>
          <a:stretch>
            <a:fillRect/>
          </a:stretch>
        </p:blipFill>
        <p:spPr bwMode="auto">
          <a:xfrm>
            <a:off x="0" y="3559175"/>
            <a:ext cx="2241550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D5273129-6789-4711-88C3-3F2F04C53542}" type="datetime1">
              <a:rPr lang="en-US"/>
              <a:pPr>
                <a:defRPr/>
              </a:pPr>
              <a:t>5/16/12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    Copyright 2010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2A00155D-B68C-435D-B3E1-6768FCD784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324600"/>
            <a:ext cx="18288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4000"/>
          </a:blip>
          <a:srcRect/>
          <a:stretch>
            <a:fillRect/>
          </a:stretch>
        </p:blipFill>
        <p:spPr bwMode="auto">
          <a:xfrm>
            <a:off x="0" y="3559175"/>
            <a:ext cx="2241550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5AB25630-4649-4087-9966-29D62E26AAE8}" type="datetime1">
              <a:rPr lang="en-US"/>
              <a:pPr>
                <a:defRPr/>
              </a:pPr>
              <a:t>5/16/12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    Copyright 2010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352A9E45-ABAA-46AD-9530-D6590A6402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324600"/>
            <a:ext cx="18288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4000"/>
          </a:blip>
          <a:srcRect/>
          <a:stretch>
            <a:fillRect/>
          </a:stretch>
        </p:blipFill>
        <p:spPr bwMode="auto">
          <a:xfrm>
            <a:off x="0" y="3559175"/>
            <a:ext cx="2241550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549D9EAC-D218-41F5-8BB3-618CD83ADE15}" type="datetime1">
              <a:rPr lang="en-US"/>
              <a:pPr>
                <a:defRPr/>
              </a:pPr>
              <a:t>5/16/12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    Copyright 2010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5F8C88BF-2EA7-45D3-8E58-3C79666173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cs typeface="+mn-cs"/>
            </a:endParaRPr>
          </a:p>
        </p:txBody>
      </p:sp>
      <p:pic>
        <p:nvPicPr>
          <p:cNvPr id="3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324600"/>
            <a:ext cx="18288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4000"/>
          </a:blip>
          <a:srcRect/>
          <a:stretch>
            <a:fillRect/>
          </a:stretch>
        </p:blipFill>
        <p:spPr bwMode="auto">
          <a:xfrm>
            <a:off x="0" y="3559175"/>
            <a:ext cx="2241550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0E306172-E5FF-4EB3-A51E-81B0171FB1FA}" type="datetime1">
              <a:rPr lang="en-US"/>
              <a:pPr>
                <a:defRPr/>
              </a:pPr>
              <a:t>5/16/12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    Copyright 2010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9AF9197F-A25B-47C3-B736-5D97F371C3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324600"/>
            <a:ext cx="18288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4000"/>
          </a:blip>
          <a:srcRect/>
          <a:stretch>
            <a:fillRect/>
          </a:stretch>
        </p:blipFill>
        <p:spPr bwMode="auto">
          <a:xfrm>
            <a:off x="0" y="3559175"/>
            <a:ext cx="2241550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59BC4AA5-0DF0-444C-973F-AA6895CAA594}" type="datetime1">
              <a:rPr lang="en-US"/>
              <a:pPr>
                <a:defRPr/>
              </a:pPr>
              <a:t>5/16/12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    Copyright 2010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1C92D973-BC77-4A63-8775-F263EAAB98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324600"/>
            <a:ext cx="18288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4000"/>
          </a:blip>
          <a:srcRect/>
          <a:stretch>
            <a:fillRect/>
          </a:stretch>
        </p:blipFill>
        <p:spPr bwMode="auto">
          <a:xfrm>
            <a:off x="0" y="3559175"/>
            <a:ext cx="2241550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1C26E111-3134-4FFA-A7A1-8355BBF03F53}" type="datetime1">
              <a:rPr lang="en-US"/>
              <a:pPr>
                <a:defRPr/>
              </a:pPr>
              <a:t>5/16/12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    Copyright 2010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00ACDC9E-6252-4A7D-B416-E004107DDE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340AAAD-977E-4510-A8D2-F8F8750AC381}" type="datetime1">
              <a:rPr lang="en-US"/>
              <a:pPr>
                <a:defRPr/>
              </a:pPr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CONFIDENTIAL    Copyright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64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4E7C1A96-37F4-4D60-B883-B94FFDCB41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solidFill>
                <a:prstClr val="white"/>
              </a:solidFill>
              <a:latin typeface="Verdana" pitchFamily="34" charset="0"/>
            </a:endParaRP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cs typeface="+mn-cs"/>
            </a:endParaRPr>
          </a:p>
        </p:txBody>
      </p:sp>
      <p:pic>
        <p:nvPicPr>
          <p:cNvPr id="1035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162800" y="6324600"/>
            <a:ext cx="18288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2"/>
          <p:cNvPicPr>
            <a:picLocks noChangeAspect="1" noChangeArrowheads="1"/>
          </p:cNvPicPr>
          <p:nvPr/>
        </p:nvPicPr>
        <p:blipFill>
          <a:blip r:embed="rId12" cstate="print">
            <a:lum bright="4000"/>
          </a:blip>
          <a:srcRect/>
          <a:stretch>
            <a:fillRect/>
          </a:stretch>
        </p:blipFill>
        <p:spPr bwMode="auto">
          <a:xfrm>
            <a:off x="0" y="3559175"/>
            <a:ext cx="2241550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685800" y="3048000"/>
            <a:ext cx="8458200" cy="2590800"/>
          </a:xfrm>
        </p:spPr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Dimensions and Dark Matter</a:t>
            </a:r>
            <a:br>
              <a:rPr lang="en-US" sz="28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May </a:t>
            </a:r>
            <a:r>
              <a:rPr lang="en-US" sz="2000" dirty="0" smtClean="0"/>
              <a:t>17, </a:t>
            </a:r>
            <a:r>
              <a:rPr lang="en-US" sz="2000" dirty="0" smtClean="0"/>
              <a:t>2012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</a:p>
        </p:txBody>
      </p:sp>
      <p:sp>
        <p:nvSpPr>
          <p:cNvPr id="1126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47800"/>
            <a:ext cx="38830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    Copyright 2012</a:t>
            </a:r>
            <a:endParaRPr lang="en-US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6AAD186A-4623-4214-966E-D5C5DC435FC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0" name="Date Placeholder 2"/>
          <p:cNvSpPr txBox="1">
            <a:spLocks/>
          </p:cNvSpPr>
          <p:nvPr/>
        </p:nvSpPr>
        <p:spPr>
          <a:xfrm>
            <a:off x="0" y="6492875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5/2/2012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purifications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1"/>
            <a:ext cx="8991600" cy="1676400"/>
          </a:xfrm>
        </p:spPr>
        <p:txBody>
          <a:bodyPr/>
          <a:lstStyle/>
          <a:p>
            <a:r>
              <a:rPr lang="en-US" sz="2000" dirty="0" smtClean="0"/>
              <a:t>All from </a:t>
            </a:r>
            <a:r>
              <a:rPr lang="en-US" sz="2000" dirty="0" err="1" smtClean="0"/>
              <a:t>metagenomic</a:t>
            </a:r>
            <a:r>
              <a:rPr lang="en-US" sz="2000" dirty="0" smtClean="0"/>
              <a:t> targets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New targets purified and in crystallization trials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VCID5939, 5956, 5972, 5973, 5980, 5989 submitted for crystallization on April 27 (5939, 5971, 5973, 5980) and April 30 (5956)</a:t>
            </a:r>
          </a:p>
          <a:p>
            <a:pPr lvl="2"/>
            <a:r>
              <a:rPr lang="en-US" sz="1600" dirty="0" smtClean="0">
                <a:solidFill>
                  <a:srgbClr val="FF0000"/>
                </a:solidFill>
              </a:rPr>
              <a:t>5 trays each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lvl="2"/>
            <a:endParaRPr lang="en-US" sz="1600" dirty="0" smtClean="0">
              <a:solidFill>
                <a:srgbClr val="FF0000"/>
              </a:solidFill>
            </a:endParaRP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Requested fermentations of VCID5990, 5991, 6010, 6016, 6700, 6702 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2"/>
            <a:r>
              <a:rPr lang="en-US" sz="1600" dirty="0" smtClean="0">
                <a:solidFill>
                  <a:srgbClr val="FF0000"/>
                </a:solidFill>
              </a:rPr>
              <a:t>Fermentations to harvest today (5/17)</a:t>
            </a:r>
          </a:p>
          <a:p>
            <a:pPr lvl="2"/>
            <a:r>
              <a:rPr lang="en-US" sz="1600" dirty="0" smtClean="0">
                <a:solidFill>
                  <a:srgbClr val="FF0000"/>
                </a:solidFill>
              </a:rPr>
              <a:t>Purifications scheduled for next week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15019077-3FA9-425A-93CD-C7C79023116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5219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5829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2514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CONFIDENTIAL    Copyright 2012</a:t>
            </a:r>
            <a:endParaRPr lang="en-US" dirty="0"/>
          </a:p>
        </p:txBody>
      </p:sp>
      <p:sp>
        <p:nvSpPr>
          <p:cNvPr id="10" name="Date Placeholder 2"/>
          <p:cNvSpPr txBox="1">
            <a:spLocks/>
          </p:cNvSpPr>
          <p:nvPr/>
        </p:nvSpPr>
        <p:spPr>
          <a:xfrm>
            <a:off x="0" y="6492875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5/2/2012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Tally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15019077-3FA9-425A-93CD-C7C79023116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600200"/>
          <a:ext cx="800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/>
                <a:gridCol w="1704975"/>
                <a:gridCol w="838200"/>
                <a:gridCol w="20574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Phage </a:t>
                      </a:r>
                      <a:r>
                        <a:rPr lang="en-US" dirty="0" err="1" smtClean="0"/>
                        <a:t>Pdf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3UWA (</a:t>
                      </a:r>
                      <a:r>
                        <a:rPr lang="en-US" dirty="0" err="1" smtClean="0"/>
                        <a:t>apo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1.95Å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3UWB (+ </a:t>
                      </a:r>
                      <a:r>
                        <a:rPr lang="en-US" dirty="0" err="1" smtClean="0"/>
                        <a:t>actinonin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1.70Å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 PDF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4DR8 (</a:t>
                      </a:r>
                      <a:r>
                        <a:rPr lang="en-US" dirty="0" err="1" smtClean="0"/>
                        <a:t>apo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1.55Å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4DR9 (+ </a:t>
                      </a:r>
                      <a:r>
                        <a:rPr lang="en-US" dirty="0" err="1" smtClean="0"/>
                        <a:t>actinonin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1.90Å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Thioredoxin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3VFI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1.75Å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Capsid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4DMI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1.50Å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4E27 (+Iodide)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2.4Å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2514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CONFIDENTIAL    Copyright 2012</a:t>
            </a:r>
            <a:endParaRPr lang="en-US" dirty="0"/>
          </a:p>
        </p:txBody>
      </p:sp>
      <p:sp>
        <p:nvSpPr>
          <p:cNvPr id="8" name="Date Placeholder 2"/>
          <p:cNvSpPr txBox="1">
            <a:spLocks/>
          </p:cNvSpPr>
          <p:nvPr/>
        </p:nvSpPr>
        <p:spPr>
          <a:xfrm>
            <a:off x="0" y="6492875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5/2/2012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Salvage Pathways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4C92C1-78F9-4EF3-9627-070EE1F51E85}" type="datetime1">
              <a:rPr lang="en-US" smtClean="0"/>
              <a:pPr>
                <a:defRPr/>
              </a:pPr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    Copyright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15019077-3FA9-425A-93CD-C7C79023116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371600"/>
            <a:ext cx="88141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Nearly through with all clones with little success in crystallization from CAR9/STAR7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How can improve numbers?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NIAID grant used protein concentration effectively to salvage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Revisit and boost or dilute protein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Yields for some were low such that concentrations were 5-10 mg/ml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Smt</a:t>
            </a:r>
            <a:r>
              <a:rPr lang="en-US" dirty="0" smtClean="0"/>
              <a:t>-tag-on crystallization worked well in one case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264" r="12959"/>
          <a:stretch>
            <a:fillRect/>
          </a:stretch>
        </p:blipFill>
        <p:spPr bwMode="auto">
          <a:xfrm>
            <a:off x="5029200" y="2971800"/>
            <a:ext cx="3962400" cy="318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align_tagon_tagof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3352800"/>
            <a:ext cx="3429000" cy="26368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19400" y="4724400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Yellow-green – Tag-on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Blue – Tag-off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Ligand </a:t>
            </a:r>
            <a:r>
              <a:rPr lang="en-US" dirty="0" smtClean="0"/>
              <a:t>binding </a:t>
            </a:r>
            <a:r>
              <a:rPr lang="en-US" dirty="0" smtClean="0"/>
              <a:t>identical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Different Space Groups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sz="2000" dirty="0" smtClean="0"/>
              <a:t>48 genes in first set (VCID5513-5628)</a:t>
            </a:r>
          </a:p>
          <a:p>
            <a:pPr lvl="1"/>
            <a:r>
              <a:rPr lang="en-US" sz="1600" dirty="0" smtClean="0"/>
              <a:t>7 from </a:t>
            </a:r>
            <a:r>
              <a:rPr lang="en-US" sz="1600" dirty="0" err="1" smtClean="0"/>
              <a:t>Microcystis</a:t>
            </a:r>
            <a:r>
              <a:rPr lang="en-US" sz="1600" dirty="0" smtClean="0"/>
              <a:t> phage </a:t>
            </a:r>
          </a:p>
          <a:p>
            <a:pPr lvl="1"/>
            <a:r>
              <a:rPr lang="en-US" sz="1600" dirty="0" smtClean="0"/>
              <a:t>7 from </a:t>
            </a:r>
            <a:r>
              <a:rPr lang="en-US" sz="1600" dirty="0" err="1" smtClean="0"/>
              <a:t>Synechococcus</a:t>
            </a:r>
            <a:r>
              <a:rPr lang="en-US" sz="1600" dirty="0" smtClean="0"/>
              <a:t> phage</a:t>
            </a:r>
          </a:p>
          <a:p>
            <a:pPr lvl="1"/>
            <a:r>
              <a:rPr lang="en-US" sz="1600" dirty="0" smtClean="0"/>
              <a:t>34 proteins from various phages</a:t>
            </a:r>
          </a:p>
          <a:p>
            <a:pPr lvl="1"/>
            <a:r>
              <a:rPr lang="en-US" sz="1600" dirty="0" smtClean="0"/>
              <a:t>20 purified and in crystallization trials</a:t>
            </a:r>
          </a:p>
          <a:p>
            <a:r>
              <a:rPr lang="en-US" sz="2000" dirty="0" smtClean="0"/>
              <a:t>96 </a:t>
            </a:r>
            <a:r>
              <a:rPr lang="en-US" sz="2000" dirty="0" err="1" smtClean="0"/>
              <a:t>metagenomic</a:t>
            </a:r>
            <a:r>
              <a:rPr lang="en-US" sz="2000" dirty="0" smtClean="0"/>
              <a:t> samples (VCID5920-6019 &amp; 6700-6716)</a:t>
            </a:r>
          </a:p>
          <a:p>
            <a:pPr lvl="1"/>
            <a:r>
              <a:rPr lang="en-US" sz="1600" dirty="0" smtClean="0"/>
              <a:t>33 soluble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22 purified and in crystallization trials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11 not yet attempted</a:t>
            </a:r>
          </a:p>
          <a:p>
            <a:r>
              <a:rPr lang="en-US" sz="2000" dirty="0" smtClean="0"/>
              <a:t>Papers</a:t>
            </a:r>
          </a:p>
          <a:p>
            <a:pPr lvl="1"/>
            <a:r>
              <a:rPr lang="en-US" sz="1600" dirty="0" err="1" smtClean="0"/>
              <a:t>Pdf</a:t>
            </a:r>
            <a:r>
              <a:rPr lang="en-US" sz="1600" dirty="0" smtClean="0"/>
              <a:t> paper </a:t>
            </a:r>
            <a:r>
              <a:rPr lang="en-US" sz="1600" dirty="0" smtClean="0"/>
              <a:t>is in Merry </a:t>
            </a:r>
            <a:r>
              <a:rPr lang="en-US" sz="1600" dirty="0" err="1" smtClean="0"/>
              <a:t>Youle’s</a:t>
            </a:r>
            <a:r>
              <a:rPr lang="en-US" sz="1600" dirty="0" smtClean="0"/>
              <a:t> hands</a:t>
            </a:r>
          </a:p>
          <a:p>
            <a:pPr lvl="1"/>
            <a:r>
              <a:rPr lang="en-US" sz="1600" dirty="0" smtClean="0"/>
              <a:t>She has sent me questions for clarification</a:t>
            </a:r>
            <a:endParaRPr lang="en-US" sz="1600" dirty="0" smtClean="0"/>
          </a:p>
          <a:p>
            <a:pPr lvl="1"/>
            <a:r>
              <a:rPr lang="en-US" sz="1600" dirty="0" smtClean="0"/>
              <a:t>ANN paper </a:t>
            </a:r>
            <a:r>
              <a:rPr lang="en-US" sz="1600" dirty="0" smtClean="0"/>
              <a:t>sent to Victor last week</a:t>
            </a:r>
            <a:endParaRPr lang="en-US" sz="1600" dirty="0" smtClean="0"/>
          </a:p>
          <a:p>
            <a:pPr lvl="1"/>
            <a:r>
              <a:rPr lang="en-US" sz="1600" dirty="0" err="1" smtClean="0"/>
              <a:t>Thioredoxin</a:t>
            </a:r>
            <a:r>
              <a:rPr lang="en-US" sz="1600" dirty="0" smtClean="0"/>
              <a:t> paper</a:t>
            </a:r>
            <a:endParaRPr lang="en-US" sz="1600" dirty="0" smtClean="0"/>
          </a:p>
          <a:p>
            <a:r>
              <a:rPr lang="en-US" sz="2000" dirty="0" smtClean="0"/>
              <a:t>I’m giving a Webinar on “</a:t>
            </a:r>
            <a:r>
              <a:rPr lang="en-US" sz="2000" b="1" dirty="0" smtClean="0"/>
              <a:t>Seawater </a:t>
            </a:r>
            <a:r>
              <a:rPr lang="en-US" sz="2000" b="1" dirty="0" smtClean="0"/>
              <a:t>Phage </a:t>
            </a:r>
            <a:r>
              <a:rPr lang="en-US" sz="2000" b="1" dirty="0" err="1" smtClean="0"/>
              <a:t>Metaproteomics</a:t>
            </a:r>
            <a:r>
              <a:rPr lang="en-US" sz="2000" b="1" dirty="0" smtClean="0"/>
              <a:t> or: Dark Matter, It’s Not Just for Astronomers </a:t>
            </a:r>
            <a:r>
              <a:rPr lang="en-US" sz="2000" b="1" dirty="0" smtClean="0"/>
              <a:t>Anymore” </a:t>
            </a:r>
            <a:r>
              <a:rPr lang="en-US" sz="2000" dirty="0" smtClean="0"/>
              <a:t>next month so I may hit up Forest for some slides or background info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15019077-3FA9-425A-93CD-C7C79023116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2514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CONFIDENTIAL    Copyright 2012</a:t>
            </a:r>
            <a:endParaRPr lang="en-US" dirty="0"/>
          </a:p>
        </p:txBody>
      </p:sp>
      <p:sp>
        <p:nvSpPr>
          <p:cNvPr id="8" name="Date Placeholder 2"/>
          <p:cNvSpPr txBox="1">
            <a:spLocks/>
          </p:cNvSpPr>
          <p:nvPr/>
        </p:nvSpPr>
        <p:spPr>
          <a:xfrm>
            <a:off x="0" y="6492875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5/2/2012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1D2AC44C15A14EB23873A6EEA96711" ma:contentTypeVersion="0" ma:contentTypeDescription="Create a new document." ma:contentTypeScope="" ma:versionID="3351c438ea64306ff99ae1f72808484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DA9948E-4E2C-46C3-A4FA-6B28B331AE9E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6D9985B-65D6-47C5-9450-0B939A27A4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52CA04-8920-4961-8D19-6AD342FD1E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76335</TotalTime>
  <Words>318</Words>
  <Application>Microsoft Office PowerPoint</Application>
  <PresentationFormat>On-screen Show (4:3)</PresentationFormat>
  <Paragraphs>79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 Dimensions and Dark Matter  May 17, 2012     </vt:lpstr>
      <vt:lpstr>New purifications</vt:lpstr>
      <vt:lpstr>Structures Tally</vt:lpstr>
      <vt:lpstr>Salvage Pathways</vt:lpstr>
      <vt:lpstr>Summary</vt:lpstr>
    </vt:vector>
  </TitlesOfParts>
  <Company>deCODE Biostructures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aburgin</dc:creator>
  <cp:lastModifiedBy>Don Lorimer</cp:lastModifiedBy>
  <cp:revision>3964</cp:revision>
  <dcterms:created xsi:type="dcterms:W3CDTF">2009-11-25T03:01:32Z</dcterms:created>
  <dcterms:modified xsi:type="dcterms:W3CDTF">2012-05-17T13:36:30Z</dcterms:modified>
</cp:coreProperties>
</file>