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407" r:id="rId5"/>
    <p:sldId id="513" r:id="rId6"/>
    <p:sldId id="524" r:id="rId7"/>
    <p:sldId id="518" r:id="rId8"/>
    <p:sldId id="49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9149" autoAdjust="0"/>
  </p:normalViewPr>
  <p:slideViewPr>
    <p:cSldViewPr>
      <p:cViewPr>
        <p:scale>
          <a:sx n="100" d="100"/>
          <a:sy n="100" d="100"/>
        </p:scale>
        <p:origin x="-23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5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/>
          <a:lstStyle>
            <a:lvl1pPr algn="r">
              <a:defRPr sz="1200"/>
            </a:lvl1pPr>
          </a:lstStyle>
          <a:p>
            <a:fld id="{821DEA54-C58F-4415-B471-030A4D82C9C5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92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2"/>
            <a:ext cx="3170238" cy="479425"/>
          </a:xfrm>
          <a:prstGeom prst="rect">
            <a:avLst/>
          </a:prstGeom>
        </p:spPr>
        <p:txBody>
          <a:bodyPr vert="horz" lIns="91386" tIns="45694" rIns="91386" bIns="45694" rtlCol="0" anchor="b"/>
          <a:lstStyle>
            <a:lvl1pPr algn="r">
              <a:defRPr sz="1200"/>
            </a:lvl1pPr>
          </a:lstStyle>
          <a:p>
            <a:fld id="{BD5BA2DC-B77C-44B5-9464-AD12EC30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6" y="0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6CD835-BE8E-4002-ADDE-5F03B723DCA2}" type="datetimeFigureOut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5" tIns="48299" rIns="96595" bIns="4829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7" y="4561230"/>
            <a:ext cx="5850835" cy="4320213"/>
          </a:xfrm>
          <a:prstGeom prst="rect">
            <a:avLst/>
          </a:prstGeom>
        </p:spPr>
        <p:txBody>
          <a:bodyPr vert="horz" lIns="96595" tIns="48299" rIns="96595" bIns="4829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119173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6" y="9119173"/>
            <a:ext cx="3170583" cy="480388"/>
          </a:xfrm>
          <a:prstGeom prst="rect">
            <a:avLst/>
          </a:prstGeom>
        </p:spPr>
        <p:txBody>
          <a:bodyPr vert="horz" lIns="96595" tIns="48299" rIns="96595" bIns="4829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A0A0ED-9CB4-478A-8586-E3442BB57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BEBF36C9-6328-41C4-9328-4AE4580517D3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64DE7B2-977A-495A-AC7D-CF4B212C5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3B4C92C1-78F9-4EF3-9627-070EE1F51E85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5019077-3FA9-425A-93CD-C7C7902311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3F0F91B1-7558-4E92-A509-134761DA98D1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0399EB1-EAEC-4671-9114-6E91FB0EC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D5273129-6789-4711-88C3-3F2F04C53542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2A00155D-B68C-435D-B3E1-6768FCD78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AB25630-4649-4087-9966-29D62E26AAE8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352A9E45-ABAA-46AD-9530-D6590A640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49D9EAC-D218-41F5-8BB3-618CD83ADE15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5F8C88BF-2EA7-45D3-8E58-3C7966617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3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0E306172-E5FF-4EB3-A51E-81B0171FB1FA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9AF9197F-A25B-47C3-B736-5D97F371C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9BC4AA5-0DF0-444C-973F-AA6895CAA594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C92D973-BC77-4A63-8775-F263EAAB98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1C26E111-3134-4FFA-A7A1-8355BBF03F53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0ACDC9E-6252-4A7D-B416-E004107DD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40AAAD-977E-4510-A8D2-F8F8750AC381}" type="datetime1">
              <a:rPr lang="en-US"/>
              <a:pPr>
                <a:defRPr/>
              </a:pPr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  Copyright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E7C1A96-37F4-4D60-B883-B94FFDCB4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63246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2" cstate="print">
            <a:lum bright="4000"/>
          </a:blip>
          <a:srcRect/>
          <a:stretch>
            <a:fillRect/>
          </a:stretch>
        </p:blipFill>
        <p:spPr bwMode="auto">
          <a:xfrm>
            <a:off x="0" y="3559175"/>
            <a:ext cx="224155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8458200" cy="25908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Dimensions and Dark Matter</a:t>
            </a:r>
            <a:br>
              <a:rPr lang="en-US" sz="2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May</a:t>
            </a:r>
            <a:r>
              <a:rPr lang="en-US" sz="2000" dirty="0" smtClean="0"/>
              <a:t> </a:t>
            </a:r>
            <a:r>
              <a:rPr lang="en-US" sz="2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/>
              <a:t>2012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3883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6AAD186A-4623-4214-966E-D5C5DC435FC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purifications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8991600" cy="1676400"/>
          </a:xfrm>
        </p:spPr>
        <p:txBody>
          <a:bodyPr/>
          <a:lstStyle/>
          <a:p>
            <a:r>
              <a:rPr lang="en-US" sz="2000" dirty="0" smtClean="0"/>
              <a:t>All from </a:t>
            </a:r>
            <a:r>
              <a:rPr lang="en-US" sz="2000" dirty="0" err="1" smtClean="0"/>
              <a:t>metagenomic</a:t>
            </a:r>
            <a:r>
              <a:rPr lang="en-US" sz="2000" dirty="0" smtClean="0"/>
              <a:t> </a:t>
            </a:r>
            <a:r>
              <a:rPr lang="en-US" sz="2000" dirty="0" smtClean="0"/>
              <a:t>targets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New targets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FF0000"/>
                </a:solidFill>
              </a:rPr>
              <a:t>urified and in crystallization trials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VCID5939, 5956, 5972, 5973, 5980, 5989 </a:t>
            </a:r>
            <a:r>
              <a:rPr lang="en-US" sz="2000" dirty="0" smtClean="0">
                <a:solidFill>
                  <a:srgbClr val="FF0000"/>
                </a:solidFill>
              </a:rPr>
              <a:t>submitted </a:t>
            </a:r>
            <a:r>
              <a:rPr lang="en-US" sz="2000" dirty="0" smtClean="0">
                <a:solidFill>
                  <a:srgbClr val="FF0000"/>
                </a:solidFill>
              </a:rPr>
              <a:t>for crystallization on </a:t>
            </a:r>
            <a:r>
              <a:rPr lang="en-US" sz="2000" dirty="0" smtClean="0">
                <a:solidFill>
                  <a:srgbClr val="FF0000"/>
                </a:solidFill>
              </a:rPr>
              <a:t>April 27 (5939, 5971, 5973, 5980) and April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30 (5956)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5 trays </a:t>
            </a:r>
            <a:r>
              <a:rPr lang="en-US" sz="1600" dirty="0" smtClean="0">
                <a:solidFill>
                  <a:srgbClr val="FF0000"/>
                </a:solidFill>
              </a:rPr>
              <a:t>each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2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Requested fermentations </a:t>
            </a:r>
            <a:r>
              <a:rPr lang="en-US" sz="2000" dirty="0" smtClean="0">
                <a:solidFill>
                  <a:srgbClr val="FF0000"/>
                </a:solidFill>
              </a:rPr>
              <a:t>of VCID5990, 5991, 6010, 6016, 6700, 6702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521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582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C92C1-78F9-4EF3-9627-070EE1F51E85}" type="datetime1">
              <a:rPr lang="en-US" smtClean="0"/>
              <a:pPr>
                <a:defRPr/>
              </a:pPr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  Copyright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 l="4375" t="4688" r="5000" b="9375"/>
          <a:stretch>
            <a:fillRect/>
          </a:stretch>
        </p:blipFill>
        <p:spPr bwMode="auto">
          <a:xfrm>
            <a:off x="381000" y="1143000"/>
            <a:ext cx="361603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47" y="3962400"/>
            <a:ext cx="4128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VCID5965</a:t>
            </a:r>
          </a:p>
          <a:p>
            <a:r>
              <a:rPr lang="en-US" dirty="0" smtClean="0"/>
              <a:t>Small, thin, triangular plates</a:t>
            </a:r>
          </a:p>
          <a:p>
            <a:r>
              <a:rPr lang="en-US" dirty="0" smtClean="0"/>
              <a:t>Hampton CSHT_A5:</a:t>
            </a:r>
          </a:p>
          <a:p>
            <a:r>
              <a:rPr lang="en-US" dirty="0" smtClean="0"/>
              <a:t>0.2M Na</a:t>
            </a:r>
            <a:r>
              <a:rPr lang="en-US" baseline="-25000" dirty="0" smtClean="0"/>
              <a:t>3</a:t>
            </a:r>
            <a:r>
              <a:rPr lang="en-US" dirty="0" smtClean="0"/>
              <a:t>Citrate</a:t>
            </a:r>
          </a:p>
          <a:p>
            <a:r>
              <a:rPr lang="en-US" dirty="0" smtClean="0"/>
              <a:t>0.1M HEPES, pH 7.5</a:t>
            </a:r>
          </a:p>
          <a:p>
            <a:r>
              <a:rPr lang="en-US" dirty="0" smtClean="0"/>
              <a:t>30% v/v (+/-)-</a:t>
            </a:r>
            <a:r>
              <a:rPr lang="en-US" dirty="0" smtClean="0"/>
              <a:t>2-Methyl-2,4-pentanediol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Diffraction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 l="6250" t="5469" r="21250" b="9375"/>
          <a:stretch>
            <a:fillRect/>
          </a:stretch>
        </p:blipFill>
        <p:spPr bwMode="auto">
          <a:xfrm>
            <a:off x="5105400" y="1143000"/>
            <a:ext cx="300046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53000" y="3962400"/>
            <a:ext cx="2646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VCID5971</a:t>
            </a:r>
          </a:p>
          <a:p>
            <a:r>
              <a:rPr lang="en-US" dirty="0" smtClean="0"/>
              <a:t>Needles/prisms</a:t>
            </a:r>
          </a:p>
          <a:p>
            <a:r>
              <a:rPr lang="en-US" dirty="0" smtClean="0"/>
              <a:t>Wizard 3/4_F3:</a:t>
            </a:r>
          </a:p>
          <a:p>
            <a:r>
              <a:rPr lang="en-US" dirty="0" smtClean="0"/>
              <a:t>50% PEG400</a:t>
            </a:r>
          </a:p>
          <a:p>
            <a:r>
              <a:rPr lang="en-US" dirty="0" smtClean="0"/>
              <a:t>0.1M </a:t>
            </a:r>
            <a:r>
              <a:rPr lang="en-US" dirty="0" err="1" smtClean="0"/>
              <a:t>NaAcetate</a:t>
            </a:r>
            <a:r>
              <a:rPr lang="en-US" dirty="0" smtClean="0"/>
              <a:t>, pH 4.5</a:t>
            </a:r>
          </a:p>
          <a:p>
            <a:r>
              <a:rPr lang="en-US" dirty="0" smtClean="0"/>
              <a:t>0.2 M </a:t>
            </a:r>
            <a:r>
              <a:rPr lang="en-US" dirty="0" smtClean="0"/>
              <a:t>LiSO</a:t>
            </a:r>
            <a:r>
              <a:rPr lang="en-US" baseline="-25000" dirty="0" smtClean="0"/>
              <a:t>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Salt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Tally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00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704975"/>
                <a:gridCol w="838200"/>
                <a:gridCol w="2057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Phage </a:t>
                      </a:r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3UWA (</a:t>
                      </a:r>
                      <a:r>
                        <a:rPr lang="en-US" dirty="0" err="1" smtClean="0"/>
                        <a:t>apo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3UWB (+ </a:t>
                      </a:r>
                      <a:r>
                        <a:rPr lang="en-US" dirty="0" err="1" smtClean="0"/>
                        <a:t>actinonin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1.70Å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 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4DR8 (</a:t>
                      </a:r>
                      <a:r>
                        <a:rPr lang="en-US" dirty="0" err="1" smtClean="0"/>
                        <a:t>apo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4DR9 (+ </a:t>
                      </a:r>
                      <a:r>
                        <a:rPr lang="en-US" dirty="0" err="1" smtClean="0"/>
                        <a:t>actinonin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1.90Å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Thioredoxin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3VFI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4E27 (+Iodide)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2.4Å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48 genes in first set (VCID5513-5628)</a:t>
            </a:r>
          </a:p>
          <a:p>
            <a:pPr lvl="1"/>
            <a:r>
              <a:rPr lang="en-US" sz="1600" dirty="0" smtClean="0"/>
              <a:t>7 from </a:t>
            </a:r>
            <a:r>
              <a:rPr lang="en-US" sz="1600" dirty="0" err="1" smtClean="0"/>
              <a:t>Microcystis</a:t>
            </a:r>
            <a:r>
              <a:rPr lang="en-US" sz="1600" dirty="0" smtClean="0"/>
              <a:t> phage </a:t>
            </a:r>
          </a:p>
          <a:p>
            <a:pPr lvl="1"/>
            <a:r>
              <a:rPr lang="en-US" sz="1600" dirty="0" smtClean="0"/>
              <a:t>7 from </a:t>
            </a:r>
            <a:r>
              <a:rPr lang="en-US" sz="1600" dirty="0" err="1" smtClean="0"/>
              <a:t>Synechococcus</a:t>
            </a:r>
            <a:r>
              <a:rPr lang="en-US" sz="1600" dirty="0" smtClean="0"/>
              <a:t> phage</a:t>
            </a:r>
          </a:p>
          <a:p>
            <a:pPr lvl="1"/>
            <a:r>
              <a:rPr lang="en-US" sz="1600" dirty="0" smtClean="0"/>
              <a:t>34 proteins from various phages</a:t>
            </a:r>
          </a:p>
          <a:p>
            <a:pPr lvl="1"/>
            <a:r>
              <a:rPr lang="en-US" sz="1600" dirty="0" smtClean="0"/>
              <a:t>20 purified and in crystallization trials</a:t>
            </a:r>
          </a:p>
          <a:p>
            <a:r>
              <a:rPr lang="en-US" sz="2000" dirty="0" smtClean="0"/>
              <a:t>96 </a:t>
            </a:r>
            <a:r>
              <a:rPr lang="en-US" sz="2000" dirty="0" err="1" smtClean="0"/>
              <a:t>metagenomic</a:t>
            </a:r>
            <a:r>
              <a:rPr lang="en-US" sz="2000" dirty="0" smtClean="0"/>
              <a:t> samples (VCID5920-6019 &amp; 6700-6716)</a:t>
            </a:r>
          </a:p>
          <a:p>
            <a:pPr lvl="1"/>
            <a:r>
              <a:rPr lang="en-US" sz="1600" dirty="0" smtClean="0"/>
              <a:t>33 soluble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22 purified and in crystallization trials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11 not yet attempted</a:t>
            </a:r>
          </a:p>
          <a:p>
            <a:r>
              <a:rPr lang="en-US" sz="2000" dirty="0" smtClean="0"/>
              <a:t>Papers</a:t>
            </a:r>
          </a:p>
          <a:p>
            <a:pPr lvl="1"/>
            <a:r>
              <a:rPr lang="en-US" sz="1600" dirty="0" err="1" smtClean="0"/>
              <a:t>Pdf</a:t>
            </a:r>
            <a:r>
              <a:rPr lang="en-US" sz="1600" dirty="0" smtClean="0"/>
              <a:t> paper sent to Alex to look over and comment </a:t>
            </a:r>
            <a:r>
              <a:rPr lang="en-US" sz="1600" dirty="0" smtClean="0"/>
              <a:t>on</a:t>
            </a:r>
          </a:p>
          <a:p>
            <a:pPr lvl="1"/>
            <a:r>
              <a:rPr lang="en-US" sz="1600" dirty="0" smtClean="0"/>
              <a:t>ANN paper next in line for me</a:t>
            </a:r>
          </a:p>
          <a:p>
            <a:pPr lvl="1"/>
            <a:r>
              <a:rPr lang="en-US" sz="1600" dirty="0" err="1" smtClean="0"/>
              <a:t>Thioredoxin</a:t>
            </a:r>
            <a:r>
              <a:rPr lang="en-US" sz="1600" dirty="0" smtClean="0"/>
              <a:t>?</a:t>
            </a: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5019077-3FA9-425A-93CD-C7C7902311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    Copyright 2012</a:t>
            </a:r>
            <a:endParaRPr lang="en-US" dirty="0"/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5/2/2012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D2AC44C15A14EB23873A6EEA96711" ma:contentTypeVersion="0" ma:contentTypeDescription="Create a new document." ma:contentTypeScope="" ma:versionID="3351c438ea64306ff99ae1f72808484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B52CA04-8920-4961-8D19-6AD342FD1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D9985B-65D6-47C5-9450-0B939A27A4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9948E-4E2C-46C3-A4FA-6B28B331AE9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75431</TotalTime>
  <Words>249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 Dimensions and Dark Matter  May 2, 2012     </vt:lpstr>
      <vt:lpstr>New purifications</vt:lpstr>
      <vt:lpstr>Crystals</vt:lpstr>
      <vt:lpstr>Structures Tally</vt:lpstr>
      <vt:lpstr>Summary</vt:lpstr>
    </vt:vector>
  </TitlesOfParts>
  <Company>deCODE Biostructures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aburgin</dc:creator>
  <cp:lastModifiedBy>Don Lorimer</cp:lastModifiedBy>
  <cp:revision>3941</cp:revision>
  <dcterms:created xsi:type="dcterms:W3CDTF">2009-11-25T03:01:32Z</dcterms:created>
  <dcterms:modified xsi:type="dcterms:W3CDTF">2012-05-03T15:10:14Z</dcterms:modified>
</cp:coreProperties>
</file>