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283" r:id="rId3"/>
    <p:sldId id="286" r:id="rId4"/>
    <p:sldId id="287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74" autoAdjust="0"/>
  </p:normalViewPr>
  <p:slideViewPr>
    <p:cSldViewPr>
      <p:cViewPr>
        <p:scale>
          <a:sx n="70" d="100"/>
          <a:sy n="70" d="100"/>
        </p:scale>
        <p:origin x="-1344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EDA55-77D4-A342-A15C-07D7D362D3AA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EEB5C-56B7-D247-82F9-7DE1ECC0EF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1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2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0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8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65050-3684-462B-8C51-5D14755C6597}" type="datetimeFigureOut">
              <a:rPr lang="en-US" smtClean="0"/>
              <a:pPr/>
              <a:t>5/2/12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683D-B7E1-4AAD-8F48-2719F8A40A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207" y="304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Mike’s Update </a:t>
            </a:r>
            <a:r>
              <a:rPr lang="en-US" sz="3600" b="1" dirty="0" smtClean="0"/>
              <a:t>5-3-</a:t>
            </a:r>
            <a:r>
              <a:rPr lang="en-US" sz="3600" b="1" dirty="0"/>
              <a:t>2012: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1295400"/>
            <a:ext cx="81932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Review: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err="1" smtClean="0"/>
              <a:t>Holins</a:t>
            </a:r>
            <a:r>
              <a:rPr lang="en-US" sz="2800" b="1" dirty="0" smtClean="0"/>
              <a:t> are virus proteins which control the length of the infectious cycle. </a:t>
            </a:r>
          </a:p>
          <a:p>
            <a:endParaRPr lang="en-US" sz="2800" b="1" dirty="0"/>
          </a:p>
          <a:p>
            <a:r>
              <a:rPr lang="en-US" sz="2800" b="1" dirty="0" smtClean="0"/>
              <a:t>They accumulate in the host membrane, and at a genetically determined time, form holes so that </a:t>
            </a:r>
            <a:r>
              <a:rPr lang="en-US" sz="2800" b="1" dirty="0" err="1" smtClean="0"/>
              <a:t>endolysins</a:t>
            </a:r>
            <a:r>
              <a:rPr lang="en-US" sz="2800" b="1" dirty="0"/>
              <a:t> </a:t>
            </a:r>
            <a:r>
              <a:rPr lang="en-US" sz="2800" b="1" dirty="0" smtClean="0"/>
              <a:t>in the cytoplasm lyse the cell.</a:t>
            </a:r>
          </a:p>
          <a:p>
            <a:endParaRPr lang="en-US" sz="2800" b="1" dirty="0"/>
          </a:p>
        </p:txBody>
      </p:sp>
      <p:pic>
        <p:nvPicPr>
          <p:cNvPr id="4" name="Picture 3" descr="Screen shot 2012-05-02 at 10.36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029200"/>
            <a:ext cx="6096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207" y="304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Mike’s Update </a:t>
            </a:r>
            <a:r>
              <a:rPr lang="en-US" sz="3600" b="1" dirty="0" smtClean="0"/>
              <a:t>5-3-</a:t>
            </a:r>
            <a:r>
              <a:rPr lang="en-US" sz="3600" b="1" dirty="0"/>
              <a:t>2012: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199" y="1295400"/>
            <a:ext cx="8193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70 </a:t>
            </a:r>
            <a:r>
              <a:rPr lang="en-US" sz="2800" b="1" dirty="0" smtClean="0"/>
              <a:t>new ANNs were </a:t>
            </a:r>
            <a:r>
              <a:rPr lang="en-US" sz="2800" b="1" dirty="0" smtClean="0"/>
              <a:t>trained at different stringencies (different levels of sensitivity and specificity). They are able to predict </a:t>
            </a:r>
            <a:r>
              <a:rPr lang="en-US" sz="2800" b="1" dirty="0" err="1" smtClean="0"/>
              <a:t>Holins</a:t>
            </a:r>
            <a:r>
              <a:rPr lang="en-US" sz="2800" b="1" dirty="0" smtClean="0"/>
              <a:t> and Non-</a:t>
            </a:r>
            <a:r>
              <a:rPr lang="en-US" sz="2800" b="1" dirty="0" err="1" smtClean="0"/>
              <a:t>Holins</a:t>
            </a:r>
            <a:r>
              <a:rPr lang="en-US" sz="2800" b="1" dirty="0" smtClean="0"/>
              <a:t> at 85% accuracy</a:t>
            </a:r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The </a:t>
            </a:r>
            <a:r>
              <a:rPr lang="en-US" sz="2800" b="1" dirty="0" err="1" smtClean="0"/>
              <a:t>Holin</a:t>
            </a:r>
            <a:r>
              <a:rPr lang="en-US" sz="2800" b="1" dirty="0" smtClean="0"/>
              <a:t> nets predicted almost 18,000 hypothetical phage proteins</a:t>
            </a:r>
          </a:p>
          <a:p>
            <a:endParaRPr lang="en-US" sz="2800" b="1" dirty="0"/>
          </a:p>
          <a:p>
            <a:r>
              <a:rPr lang="en-US" sz="2800" b="1" dirty="0" smtClean="0"/>
              <a:t>Unlike MCP and Tail ANN predictions, the first 1,000 </a:t>
            </a:r>
            <a:r>
              <a:rPr lang="en-US" sz="2800" b="1" dirty="0" err="1" smtClean="0"/>
              <a:t>Holin</a:t>
            </a:r>
            <a:r>
              <a:rPr lang="en-US" sz="2800" b="1" dirty="0" smtClean="0"/>
              <a:t>-ANN predictions resonate as </a:t>
            </a:r>
            <a:r>
              <a:rPr lang="en-US" sz="2800" b="1" dirty="0" err="1" smtClean="0"/>
              <a:t>Holin</a:t>
            </a:r>
            <a:r>
              <a:rPr lang="en-US" sz="2800" b="1" dirty="0" smtClean="0"/>
              <a:t>-hits across all ANN stringency groups</a:t>
            </a:r>
          </a:p>
        </p:txBody>
      </p:sp>
    </p:spTree>
    <p:extLst>
      <p:ext uri="{BB962C8B-B14F-4D97-AF65-F5344CB8AC3E}">
        <p14:creationId xmlns:p14="http://schemas.microsoft.com/office/powerpoint/2010/main" val="371642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207" y="304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Mike’s Update </a:t>
            </a:r>
            <a:r>
              <a:rPr lang="en-US" sz="3600" b="1" dirty="0" smtClean="0"/>
              <a:t>5-3-</a:t>
            </a:r>
            <a:r>
              <a:rPr lang="en-US" sz="3600" b="1" dirty="0"/>
              <a:t>2012: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1295400"/>
            <a:ext cx="9144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By using TMHMM (</a:t>
            </a:r>
            <a:r>
              <a:rPr lang="en-US" sz="2800" b="1" dirty="0" err="1"/>
              <a:t>t</a:t>
            </a:r>
            <a:r>
              <a:rPr lang="en-US" sz="2800" b="1" dirty="0" err="1" smtClean="0"/>
              <a:t>ransmembrane</a:t>
            </a:r>
            <a:r>
              <a:rPr lang="en-US" sz="2800" b="1" dirty="0" smtClean="0"/>
              <a:t> prediction software), the alleged number of predicted TM-helices, number of AAs in the helices, and the probability that the N-terminus of the protein is in the cytoplasm will be compared among </a:t>
            </a:r>
            <a:r>
              <a:rPr lang="en-US" sz="2800" b="1" dirty="0" err="1" smtClean="0"/>
              <a:t>Holins</a:t>
            </a:r>
            <a:r>
              <a:rPr lang="en-US" sz="2800" b="1" dirty="0" smtClean="0"/>
              <a:t> and Non-</a:t>
            </a:r>
            <a:r>
              <a:rPr lang="en-US" sz="2800" b="1" dirty="0" err="1" smtClean="0"/>
              <a:t>holins</a:t>
            </a:r>
            <a:r>
              <a:rPr lang="en-US" sz="2800" b="1" dirty="0" smtClean="0"/>
              <a:t>, and used as features during ANN training.</a:t>
            </a:r>
          </a:p>
          <a:p>
            <a:endParaRPr lang="en-US" sz="2800" b="1" dirty="0"/>
          </a:p>
          <a:p>
            <a:endParaRPr lang="en-US" sz="2800" b="1" dirty="0" smtClean="0"/>
          </a:p>
        </p:txBody>
      </p:sp>
      <p:pic>
        <p:nvPicPr>
          <p:cNvPr id="5" name="Picture 4" descr="Screen shot 2012-05-02 at 10.48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14800"/>
            <a:ext cx="5511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1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207" y="304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 Other News: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199" y="1295400"/>
            <a:ext cx="81932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The paper we re-submitted to </a:t>
            </a:r>
            <a:r>
              <a:rPr lang="en-US" sz="2800" b="1" dirty="0" err="1" smtClean="0"/>
              <a:t>PLoS</a:t>
            </a:r>
            <a:r>
              <a:rPr lang="en-US" sz="2800" b="1" dirty="0" smtClean="0"/>
              <a:t> was sent back to us (again) with critiques</a:t>
            </a:r>
          </a:p>
          <a:p>
            <a:endParaRPr lang="en-US" sz="2800" b="1" dirty="0"/>
          </a:p>
          <a:p>
            <a:r>
              <a:rPr lang="en-US" sz="2800" b="1" dirty="0" smtClean="0"/>
              <a:t>One reviewer is skeptical about the validity of the annotations of some of the sequences used in ANN training and testing</a:t>
            </a:r>
          </a:p>
        </p:txBody>
      </p:sp>
      <p:pic>
        <p:nvPicPr>
          <p:cNvPr id="4" name="Picture 3" descr="Screen shot 2012-05-02 at 11.1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973286"/>
            <a:ext cx="5765800" cy="288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207" y="304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 Other News: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57199" y="1295400"/>
            <a:ext cx="8193207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 am going to verify a set of </a:t>
            </a:r>
            <a:r>
              <a:rPr lang="en-US" sz="2800" b="1" dirty="0" err="1" smtClean="0"/>
              <a:t>Archaeal</a:t>
            </a:r>
            <a:r>
              <a:rPr lang="en-US" sz="2800" b="1" dirty="0" smtClean="0"/>
              <a:t> structural protein annotations by:</a:t>
            </a:r>
          </a:p>
          <a:p>
            <a:endParaRPr lang="en-US" sz="2800" b="1" dirty="0" smtClean="0"/>
          </a:p>
          <a:p>
            <a:r>
              <a:rPr lang="en-US" sz="2800" b="1" dirty="0" err="1" smtClean="0"/>
              <a:t>PsyBLAST</a:t>
            </a:r>
            <a:r>
              <a:rPr lang="en-US" sz="2800" b="1" dirty="0" err="1" smtClean="0"/>
              <a:t>ing</a:t>
            </a:r>
            <a:r>
              <a:rPr lang="en-US" sz="2800" b="1" dirty="0" smtClean="0"/>
              <a:t> them,</a:t>
            </a:r>
          </a:p>
          <a:p>
            <a:endParaRPr lang="en-US" sz="2800" b="1" dirty="0"/>
          </a:p>
          <a:p>
            <a:r>
              <a:rPr lang="en-US" sz="2800" b="1" dirty="0"/>
              <a:t>Running them against a </a:t>
            </a:r>
            <a:r>
              <a:rPr lang="en-US" sz="2800" b="1" dirty="0" smtClean="0"/>
              <a:t>Conserved </a:t>
            </a:r>
            <a:r>
              <a:rPr lang="en-US" sz="2800" b="1" dirty="0"/>
              <a:t>Domain Database</a:t>
            </a:r>
            <a:r>
              <a:rPr lang="en-US" sz="2800" b="1" dirty="0" smtClean="0"/>
              <a:t>,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Checking their annotations (if existent) in the ACLAME database</a:t>
            </a:r>
          </a:p>
          <a:p>
            <a:endParaRPr lang="en-US" sz="2800" b="1" dirty="0"/>
          </a:p>
          <a:p>
            <a:r>
              <a:rPr lang="en-US" sz="2800" b="1" dirty="0" smtClean="0"/>
              <a:t>Manual </a:t>
            </a:r>
            <a:r>
              <a:rPr lang="en-US" sz="2800" b="1" dirty="0" err="1" smtClean="0"/>
              <a:t>Curation</a:t>
            </a:r>
            <a:endParaRPr lang="en-US" sz="2800" b="1" dirty="0" smtClean="0"/>
          </a:p>
          <a:p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706318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272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Alien Cheese</dc:creator>
  <cp:lastModifiedBy>Mike Arnoult</cp:lastModifiedBy>
  <cp:revision>58</cp:revision>
  <dcterms:created xsi:type="dcterms:W3CDTF">2011-07-12T18:17:53Z</dcterms:created>
  <dcterms:modified xsi:type="dcterms:W3CDTF">2012-05-03T06:17:08Z</dcterms:modified>
</cp:coreProperties>
</file>