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Fira Sans" panose="020B0503050000020004" pitchFamily="34" charset="0"/>
      <p:regular r:id="rId8"/>
    </p:embeddedFont>
    <p:embeddedFont>
      <p:font typeface="Fira Sans Bold" panose="020B0803050000020004" charset="0"/>
      <p:regular r:id="rId9"/>
    </p:embeddedFont>
    <p:embeddedFont>
      <p:font typeface="Fira Sans Light" panose="020B0403050000020004" pitchFamily="34" charset="0"/>
      <p:regular r:id="rId10"/>
    </p:embeddedFont>
    <p:embeddedFont>
      <p:font typeface="Fira Sans Medium" panose="020B0603050000020004" pitchFamily="34" charset="0"/>
      <p:regular r:id="rId11"/>
    </p:embeddedFont>
    <p:embeddedFont>
      <p:font typeface="Open Sans" panose="020B0606030504020204" pitchFamily="34" charset="0"/>
      <p:regular r:id="rId12"/>
    </p:embeddedFont>
    <p:embeddedFont>
      <p:font typeface="Open Sans Bol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1" d="100"/>
          <a:sy n="71" d="100"/>
        </p:scale>
        <p:origin x="137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32495" y="2718637"/>
            <a:ext cx="12680703" cy="5027021"/>
            <a:chOff x="0" y="0"/>
            <a:chExt cx="16907604" cy="6702695"/>
          </a:xfrm>
        </p:grpSpPr>
        <p:sp>
          <p:nvSpPr>
            <p:cNvPr id="3" name="TextBox 3"/>
            <p:cNvSpPr txBox="1"/>
            <p:nvPr/>
          </p:nvSpPr>
          <p:spPr>
            <a:xfrm>
              <a:off x="0" y="433658"/>
              <a:ext cx="16907604" cy="46347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3765"/>
                </a:lnSpc>
              </a:pPr>
              <a:r>
                <a:rPr lang="en-US" sz="11470" b="1">
                  <a:solidFill>
                    <a:srgbClr val="004651"/>
                  </a:solidFill>
                  <a:latin typeface="Fira Sans Bold"/>
                  <a:ea typeface="Fira Sans Bold"/>
                  <a:cs typeface="Fira Sans Bold"/>
                  <a:sym typeface="Fira Sans Bold"/>
                </a:rPr>
                <a:t>Waste </a:t>
              </a:r>
            </a:p>
            <a:p>
              <a:pPr algn="l">
                <a:lnSpc>
                  <a:spcPts val="13765"/>
                </a:lnSpc>
              </a:pPr>
              <a:r>
                <a:rPr lang="en-US" sz="11470" b="1">
                  <a:solidFill>
                    <a:srgbClr val="004651"/>
                  </a:solidFill>
                  <a:latin typeface="Fira Sans Bold"/>
                  <a:ea typeface="Fira Sans Bold"/>
                  <a:cs typeface="Fira Sans Bold"/>
                  <a:sym typeface="Fira Sans Bold"/>
                </a:rPr>
                <a:t>Incinerator Service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5848620"/>
              <a:ext cx="16907604" cy="854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378"/>
                </a:lnSpc>
              </a:pPr>
              <a:r>
                <a:rPr lang="en-US" sz="3841">
                  <a:solidFill>
                    <a:srgbClr val="004651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Ingegneria dei Sistemi Software M - 2023/2024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3812146" y="2167202"/>
            <a:ext cx="8656309" cy="7496404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1203846" y="7745658"/>
            <a:ext cx="5876655" cy="5089211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1456165" y="6468341"/>
            <a:ext cx="2686009" cy="2326096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3113198" y="-130851"/>
            <a:ext cx="4492627" cy="3890636"/>
            <a:chOff x="0" y="0"/>
            <a:chExt cx="3619627" cy="31346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28700" y="933180"/>
            <a:ext cx="6523084" cy="1203463"/>
            <a:chOff x="0" y="0"/>
            <a:chExt cx="8697446" cy="1604617"/>
          </a:xfrm>
        </p:grpSpPr>
        <p:sp>
          <p:nvSpPr>
            <p:cNvPr id="14" name="TextBox 14"/>
            <p:cNvSpPr txBox="1"/>
            <p:nvPr/>
          </p:nvSpPr>
          <p:spPr>
            <a:xfrm>
              <a:off x="2003536" y="-85725"/>
              <a:ext cx="6693909" cy="16903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202"/>
                </a:lnSpc>
              </a:pPr>
              <a:r>
                <a:rPr lang="en-US" sz="3716" b="1">
                  <a:solidFill>
                    <a:srgbClr val="000000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Danilo Cavallini</a:t>
              </a:r>
            </a:p>
            <a:p>
              <a:pPr algn="l">
                <a:lnSpc>
                  <a:spcPts val="5202"/>
                </a:lnSpc>
                <a:spcBef>
                  <a:spcPct val="0"/>
                </a:spcBef>
              </a:pPr>
              <a:r>
                <a:rPr lang="en-US" sz="3716" b="1">
                  <a:solidFill>
                    <a:srgbClr val="000000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Alessandro Piombini</a:t>
              </a:r>
            </a:p>
          </p:txBody>
        </p:sp>
        <p:sp>
          <p:nvSpPr>
            <p:cNvPr id="15" name="Freeform 15"/>
            <p:cNvSpPr/>
            <p:nvPr/>
          </p:nvSpPr>
          <p:spPr>
            <a:xfrm>
              <a:off x="0" y="197202"/>
              <a:ext cx="1401300" cy="1210214"/>
            </a:xfrm>
            <a:custGeom>
              <a:avLst/>
              <a:gdLst/>
              <a:ahLst/>
              <a:cxnLst/>
              <a:rect l="l" t="t" r="r" b="b"/>
              <a:pathLst>
                <a:path w="1401300" h="1210214">
                  <a:moveTo>
                    <a:pt x="0" y="0"/>
                  </a:moveTo>
                  <a:lnTo>
                    <a:pt x="1401300" y="0"/>
                  </a:lnTo>
                  <a:lnTo>
                    <a:pt x="1401300" y="1210214"/>
                  </a:lnTo>
                  <a:lnTo>
                    <a:pt x="0" y="12102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268572" y="8362981"/>
            <a:ext cx="17019428" cy="0"/>
          </a:xfrm>
          <a:prstGeom prst="line">
            <a:avLst/>
          </a:prstGeom>
          <a:ln w="19050" cap="rnd">
            <a:solidFill>
              <a:srgbClr val="00465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028700" y="5924188"/>
            <a:ext cx="3682219" cy="2109575"/>
            <a:chOff x="0" y="0"/>
            <a:chExt cx="4909625" cy="2812766"/>
          </a:xfrm>
        </p:grpSpPr>
        <p:sp>
          <p:nvSpPr>
            <p:cNvPr id="4" name="TextBox 4"/>
            <p:cNvSpPr txBox="1"/>
            <p:nvPr/>
          </p:nvSpPr>
          <p:spPr>
            <a:xfrm>
              <a:off x="0" y="-9525"/>
              <a:ext cx="4909625" cy="9366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519"/>
                </a:lnSpc>
                <a:spcBef>
                  <a:spcPct val="0"/>
                </a:spcBef>
              </a:pPr>
              <a:r>
                <a:rPr lang="en-US" sz="4599" b="1">
                  <a:solidFill>
                    <a:srgbClr val="00A181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  Sprint 0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277549"/>
              <a:ext cx="4909625" cy="15352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74986" lvl="1" indent="-237493" algn="l">
                <a:lnSpc>
                  <a:spcPts val="308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200">
                  <a:solidFill>
                    <a:srgbClr val="004651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Analisi dei requisiti</a:t>
              </a:r>
            </a:p>
            <a:p>
              <a:pPr marL="474986" lvl="1" indent="-237493" algn="l">
                <a:lnSpc>
                  <a:spcPts val="308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200">
                  <a:solidFill>
                    <a:srgbClr val="004651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Suddivisione funzionalità</a:t>
              </a:r>
            </a:p>
            <a:p>
              <a:pPr marL="0" lvl="0" indent="0" algn="l">
                <a:lnSpc>
                  <a:spcPts val="3080"/>
                </a:lnSpc>
                <a:spcBef>
                  <a:spcPct val="0"/>
                </a:spcBef>
              </a:pPr>
              <a:endParaRPr lang="en-US" sz="2200">
                <a:solidFill>
                  <a:srgbClr val="004651"/>
                </a:solidFill>
                <a:latin typeface="Fira Sans Light"/>
                <a:ea typeface="Fira Sans Light"/>
                <a:cs typeface="Fira Sans Light"/>
                <a:sym typeface="Fira Sans Light"/>
              </a:endParaR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21792" y="407752"/>
            <a:ext cx="14617644" cy="12944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267"/>
              </a:lnSpc>
              <a:spcBef>
                <a:spcPct val="0"/>
              </a:spcBef>
            </a:pPr>
            <a:r>
              <a:rPr lang="en-US" sz="8556" b="1" spc="-85">
                <a:solidFill>
                  <a:srgbClr val="00465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Organizzazione del progetto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031805" y="8198352"/>
            <a:ext cx="380203" cy="329258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5317258" y="8198352"/>
            <a:ext cx="380203" cy="329258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605817" y="8217402"/>
            <a:ext cx="380203" cy="329258"/>
            <a:chOff x="0" y="0"/>
            <a:chExt cx="3619627" cy="31346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3894375" y="8198352"/>
            <a:ext cx="380203" cy="329258"/>
            <a:chOff x="0" y="0"/>
            <a:chExt cx="3619627" cy="3134614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4774530" y="242773"/>
            <a:ext cx="5515876" cy="4776774"/>
            <a:chOff x="0" y="0"/>
            <a:chExt cx="3619627" cy="3134614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4228194" y="-834890"/>
            <a:ext cx="3257643" cy="2821134"/>
            <a:chOff x="0" y="0"/>
            <a:chExt cx="3619627" cy="3134614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5317258" y="5924188"/>
            <a:ext cx="3364925" cy="1328525"/>
            <a:chOff x="0" y="0"/>
            <a:chExt cx="4486566" cy="1771367"/>
          </a:xfrm>
        </p:grpSpPr>
        <p:sp>
          <p:nvSpPr>
            <p:cNvPr id="20" name="TextBox 20"/>
            <p:cNvSpPr txBox="1"/>
            <p:nvPr/>
          </p:nvSpPr>
          <p:spPr>
            <a:xfrm>
              <a:off x="0" y="0"/>
              <a:ext cx="4486566" cy="9271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520"/>
                </a:lnSpc>
                <a:spcBef>
                  <a:spcPct val="0"/>
                </a:spcBef>
              </a:pPr>
              <a:r>
                <a:rPr lang="en-US" sz="4600" b="1">
                  <a:solidFill>
                    <a:srgbClr val="00A181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  Sprint 1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1277549"/>
              <a:ext cx="4486566" cy="4938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74979" lvl="1" indent="-237490" algn="just">
                <a:lnSpc>
                  <a:spcPts val="3079"/>
                </a:lnSpc>
                <a:buFont typeface="Arial"/>
                <a:buChar char="•"/>
              </a:pPr>
              <a:r>
                <a:rPr lang="en-US" sz="2199">
                  <a:solidFill>
                    <a:srgbClr val="004651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WIS Core Business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9605817" y="5924188"/>
            <a:ext cx="3364925" cy="1328525"/>
            <a:chOff x="0" y="0"/>
            <a:chExt cx="4486566" cy="1771367"/>
          </a:xfrm>
        </p:grpSpPr>
        <p:sp>
          <p:nvSpPr>
            <p:cNvPr id="23" name="TextBox 23"/>
            <p:cNvSpPr txBox="1"/>
            <p:nvPr/>
          </p:nvSpPr>
          <p:spPr>
            <a:xfrm>
              <a:off x="0" y="0"/>
              <a:ext cx="4486566" cy="9271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520"/>
                </a:lnSpc>
                <a:spcBef>
                  <a:spcPct val="0"/>
                </a:spcBef>
              </a:pPr>
              <a:r>
                <a:rPr lang="en-US" sz="4600" b="1">
                  <a:solidFill>
                    <a:srgbClr val="00A181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  Sprint 2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1277549"/>
              <a:ext cx="4486566" cy="4938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74979" lvl="1" indent="-237490" algn="just">
                <a:lnSpc>
                  <a:spcPts val="3079"/>
                </a:lnSpc>
                <a:buFont typeface="Arial"/>
                <a:buChar char="•"/>
              </a:pPr>
              <a:r>
                <a:rPr lang="en-US" sz="2199">
                  <a:solidFill>
                    <a:srgbClr val="004651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WIS Monitoring Device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3894375" y="5924188"/>
            <a:ext cx="3364925" cy="1328525"/>
            <a:chOff x="0" y="0"/>
            <a:chExt cx="4486566" cy="1771367"/>
          </a:xfrm>
        </p:grpSpPr>
        <p:sp>
          <p:nvSpPr>
            <p:cNvPr id="26" name="TextBox 26"/>
            <p:cNvSpPr txBox="1"/>
            <p:nvPr/>
          </p:nvSpPr>
          <p:spPr>
            <a:xfrm>
              <a:off x="0" y="0"/>
              <a:ext cx="4486566" cy="9271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520"/>
                </a:lnSpc>
                <a:spcBef>
                  <a:spcPct val="0"/>
                </a:spcBef>
              </a:pPr>
              <a:r>
                <a:rPr lang="en-US" sz="4600" b="1">
                  <a:solidFill>
                    <a:srgbClr val="00A181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  Sprint 3</a:t>
              </a: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1277549"/>
              <a:ext cx="4486566" cy="4938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74979" lvl="1" indent="-237490" algn="just">
                <a:lnSpc>
                  <a:spcPts val="3079"/>
                </a:lnSpc>
                <a:buFont typeface="Arial"/>
                <a:buChar char="•"/>
              </a:pPr>
              <a:r>
                <a:rPr lang="en-US" sz="2199">
                  <a:solidFill>
                    <a:srgbClr val="004651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WIS Status GUI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-7187084" y="-5761166"/>
            <a:ext cx="19292581" cy="16599921"/>
            <a:chOff x="0" y="0"/>
            <a:chExt cx="4002227" cy="344363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02227" cy="3443637"/>
            </a:xfrm>
            <a:custGeom>
              <a:avLst/>
              <a:gdLst/>
              <a:ahLst/>
              <a:cxnLst/>
              <a:rect l="l" t="t" r="r" b="b"/>
              <a:pathLst>
                <a:path w="4002227" h="3443637">
                  <a:moveTo>
                    <a:pt x="4002227" y="1721819"/>
                  </a:moveTo>
                  <a:lnTo>
                    <a:pt x="3097353" y="3443637"/>
                  </a:lnTo>
                  <a:lnTo>
                    <a:pt x="904875" y="3443637"/>
                  </a:lnTo>
                  <a:lnTo>
                    <a:pt x="0" y="1721819"/>
                  </a:lnTo>
                  <a:lnTo>
                    <a:pt x="904875" y="0"/>
                  </a:lnTo>
                  <a:lnTo>
                    <a:pt x="3097225" y="0"/>
                  </a:lnTo>
                  <a:lnTo>
                    <a:pt x="4002227" y="1721819"/>
                  </a:lnTo>
                  <a:close/>
                </a:path>
              </a:pathLst>
            </a:custGeom>
            <a:solidFill>
              <a:srgbClr val="00465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0414871" y="1041515"/>
            <a:ext cx="2695869" cy="2334501"/>
            <a:chOff x="0" y="0"/>
            <a:chExt cx="4282440" cy="37084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00A181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344426" y="4205806"/>
            <a:ext cx="2695869" cy="2334501"/>
            <a:chOff x="0" y="0"/>
            <a:chExt cx="4282440" cy="3708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00A181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8161170" y="7418214"/>
            <a:ext cx="2695869" cy="2334501"/>
            <a:chOff x="0" y="0"/>
            <a:chExt cx="4282440" cy="3708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00A181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3530584" y="875526"/>
            <a:ext cx="4493889" cy="2700955"/>
            <a:chOff x="0" y="0"/>
            <a:chExt cx="5991852" cy="3601273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57150"/>
              <a:ext cx="5991852" cy="6226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19"/>
                </a:lnSpc>
              </a:pPr>
              <a:r>
                <a:rPr lang="en-US" sz="2799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Core Business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662679"/>
              <a:ext cx="5991852" cy="17151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Le funzionalità ritenute </a:t>
              </a:r>
              <a:r>
                <a:rPr lang="en-US" sz="2499" b="1">
                  <a:solidFill>
                    <a:srgbClr val="000000"/>
                  </a:solidFill>
                  <a:latin typeface="Fira Sans Bold"/>
                  <a:ea typeface="Fira Sans Bold"/>
                  <a:cs typeface="Fira Sans Bold"/>
                  <a:sym typeface="Fira Sans Bold"/>
                </a:rPr>
                <a:t>più importanti</a:t>
              </a:r>
              <a:r>
                <a:rPr lang="en-US" sz="2499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 durante la fase di analisi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2469915"/>
              <a:ext cx="5991852" cy="11313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WIS OpRobot WasteStorage Incinerator AshStorage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2383166" y="4765673"/>
            <a:ext cx="4493889" cy="1822752"/>
            <a:chOff x="0" y="0"/>
            <a:chExt cx="5991852" cy="2430336"/>
          </a:xfrm>
        </p:grpSpPr>
        <p:sp>
          <p:nvSpPr>
            <p:cNvPr id="15" name="TextBox 15"/>
            <p:cNvSpPr txBox="1"/>
            <p:nvPr/>
          </p:nvSpPr>
          <p:spPr>
            <a:xfrm>
              <a:off x="0" y="660141"/>
              <a:ext cx="5991852" cy="11310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Sistema di monitoraggio comprendente </a:t>
              </a:r>
              <a:r>
                <a:rPr lang="en-US" sz="2499" b="1">
                  <a:solidFill>
                    <a:srgbClr val="000000"/>
                  </a:solidFill>
                  <a:latin typeface="Fira Sans Bold"/>
                  <a:ea typeface="Fira Sans Bold"/>
                  <a:cs typeface="Fira Sans Bold"/>
                  <a:sym typeface="Fira Sans Bold"/>
                </a:rPr>
                <a:t>Sonar </a:t>
              </a:r>
              <a:r>
                <a:rPr lang="en-US" sz="2499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e </a:t>
              </a:r>
              <a:r>
                <a:rPr lang="en-US" sz="2499" b="1">
                  <a:solidFill>
                    <a:srgbClr val="000000"/>
                  </a:solidFill>
                  <a:latin typeface="Fira Sans Bold"/>
                  <a:ea typeface="Fira Sans Bold"/>
                  <a:cs typeface="Fira Sans Bold"/>
                  <a:sym typeface="Fira Sans Bold"/>
                </a:rPr>
                <a:t>Led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1883310"/>
              <a:ext cx="5991852" cy="5470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499"/>
                </a:lnSpc>
              </a:pPr>
              <a:endParaRPr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57150"/>
              <a:ext cx="5991852" cy="6226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19"/>
                </a:lnSpc>
              </a:pPr>
              <a:r>
                <a:rPr lang="en-US" sz="2799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Monitoring Device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1283639" y="7810571"/>
            <a:ext cx="4493889" cy="1821180"/>
            <a:chOff x="0" y="0"/>
            <a:chExt cx="5991852" cy="2428240"/>
          </a:xfrm>
        </p:grpSpPr>
        <p:sp>
          <p:nvSpPr>
            <p:cNvPr id="19" name="TextBox 19"/>
            <p:cNvSpPr txBox="1"/>
            <p:nvPr/>
          </p:nvSpPr>
          <p:spPr>
            <a:xfrm>
              <a:off x="0" y="657648"/>
              <a:ext cx="5991852" cy="11313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499"/>
                </a:lnSpc>
              </a:pPr>
              <a:r>
                <a:rPr lang="en-US" sz="2499" b="1">
                  <a:solidFill>
                    <a:srgbClr val="000000"/>
                  </a:solidFill>
                  <a:latin typeface="Fira Sans Bold"/>
                  <a:ea typeface="Fira Sans Bold"/>
                  <a:cs typeface="Fira Sans Bold"/>
                  <a:sym typeface="Fira Sans Bold"/>
                </a:rPr>
                <a:t>Interfaccia grafica</a:t>
              </a:r>
              <a:r>
                <a:rPr lang="en-US" sz="2499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 che mostra lo stato del sistema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1881082"/>
              <a:ext cx="5991852" cy="5471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499"/>
                </a:lnSpc>
              </a:pPr>
              <a:endParaRPr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57150"/>
              <a:ext cx="5991852" cy="6227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19"/>
                </a:lnSpc>
              </a:pPr>
              <a:r>
                <a:rPr lang="en-US" sz="2799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GUI</a:t>
              </a:r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953178" y="965315"/>
            <a:ext cx="6823968" cy="1096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05"/>
              </a:lnSpc>
              <a:spcBef>
                <a:spcPct val="0"/>
              </a:spcBef>
            </a:pPr>
            <a:r>
              <a:rPr lang="en-US" sz="6696" spc="-66" dirty="0">
                <a:solidFill>
                  <a:srgbClr val="F4F4F4"/>
                </a:solidFill>
                <a:latin typeface="Fira Sans"/>
                <a:ea typeface="Fira Sans"/>
                <a:cs typeface="Fira Sans"/>
                <a:sym typeface="Fira Sans"/>
              </a:rPr>
              <a:t>Sprint 0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953178" y="2483233"/>
            <a:ext cx="5219700" cy="5741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Analisi</a:t>
            </a:r>
            <a:r>
              <a:rPr lang="en-US" sz="3399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399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dei</a:t>
            </a:r>
            <a:r>
              <a:rPr lang="en-US" sz="3399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399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requisiti</a:t>
            </a:r>
            <a:endParaRPr lang="en-US" sz="3399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11623381" y="-66675"/>
            <a:ext cx="6401092" cy="5802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Divisione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degli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sprint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953178" y="6768247"/>
            <a:ext cx="3029545" cy="1207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05206" lvl="1" indent="-252603" algn="l">
              <a:lnSpc>
                <a:spcPts val="3276"/>
              </a:lnSpc>
              <a:buFont typeface="Arial"/>
              <a:buChar char="•"/>
            </a:pPr>
            <a:r>
              <a:rPr lang="en-US" sz="234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Core business</a:t>
            </a:r>
          </a:p>
          <a:p>
            <a:pPr marL="505206" lvl="1" indent="-252603" algn="l">
              <a:lnSpc>
                <a:spcPts val="3276"/>
              </a:lnSpc>
              <a:buFont typeface="Arial"/>
              <a:buChar char="•"/>
            </a:pPr>
            <a:r>
              <a:rPr lang="en-US" sz="234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Monitoring Device</a:t>
            </a:r>
          </a:p>
          <a:p>
            <a:pPr marL="505206" lvl="1" indent="-252603" algn="l">
              <a:lnSpc>
                <a:spcPts val="3276"/>
              </a:lnSpc>
              <a:buFont typeface="Arial"/>
              <a:buChar char="•"/>
            </a:pPr>
            <a:r>
              <a:rPr lang="en-US" sz="234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GUI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016290" y="5789702"/>
            <a:ext cx="6955841" cy="580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Suddivisione</a:t>
            </a:r>
            <a:r>
              <a:rPr lang="en-US" sz="3399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399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funzionalità</a:t>
            </a:r>
            <a:endParaRPr lang="en-US" sz="3399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11053214" y="1906948"/>
            <a:ext cx="3535556" cy="565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10"/>
              </a:lnSpc>
              <a:spcBef>
                <a:spcPct val="0"/>
              </a:spcBef>
            </a:pPr>
            <a:r>
              <a:rPr lang="en-US" sz="3469" spc="-34">
                <a:solidFill>
                  <a:srgbClr val="F4F4F4"/>
                </a:solidFill>
                <a:latin typeface="Fira Sans"/>
                <a:ea typeface="Fira Sans"/>
                <a:cs typeface="Fira Sans"/>
                <a:sym typeface="Fira Sans"/>
              </a:rPr>
              <a:t>Sprint 1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9929826" y="5058424"/>
            <a:ext cx="3535556" cy="565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10"/>
              </a:lnSpc>
              <a:spcBef>
                <a:spcPct val="0"/>
              </a:spcBef>
            </a:pPr>
            <a:r>
              <a:rPr lang="en-US" sz="3469" spc="-34">
                <a:solidFill>
                  <a:srgbClr val="F4F4F4"/>
                </a:solidFill>
                <a:latin typeface="Fira Sans"/>
                <a:ea typeface="Fira Sans"/>
                <a:cs typeface="Fira Sans"/>
                <a:sym typeface="Fira Sans"/>
              </a:rPr>
              <a:t>Sprint 2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8748404" y="8283647"/>
            <a:ext cx="3535556" cy="565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10"/>
              </a:lnSpc>
              <a:spcBef>
                <a:spcPct val="0"/>
              </a:spcBef>
            </a:pPr>
            <a:r>
              <a:rPr lang="en-US" sz="3469" spc="-34">
                <a:solidFill>
                  <a:srgbClr val="F4F4F4"/>
                </a:solidFill>
                <a:latin typeface="Fira Sans"/>
                <a:ea typeface="Fira Sans"/>
                <a:cs typeface="Fira Sans"/>
                <a:sym typeface="Fira Sans"/>
              </a:rPr>
              <a:t>Sprint 3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953178" y="3269596"/>
            <a:ext cx="5314620" cy="400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04263" lvl="1" indent="-252131" algn="l">
              <a:lnSpc>
                <a:spcPts val="3269"/>
              </a:lnSpc>
              <a:buFont typeface="Arial"/>
              <a:buChar char="•"/>
            </a:pPr>
            <a:r>
              <a:rPr lang="en-US" sz="2335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Cosa </a:t>
            </a:r>
            <a:r>
              <a:rPr lang="en-US" sz="2335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si</a:t>
            </a:r>
            <a:r>
              <a:rPr lang="en-US" sz="2335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335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può</a:t>
            </a:r>
            <a:r>
              <a:rPr lang="en-US" sz="2335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335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evincere</a:t>
            </a:r>
            <a:r>
              <a:rPr lang="en-US" sz="2335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335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dai</a:t>
            </a:r>
            <a:r>
              <a:rPr lang="en-US" sz="2335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335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requisiti</a:t>
            </a:r>
            <a:r>
              <a:rPr lang="en-US" sz="2335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?  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013808" y="3960277"/>
            <a:ext cx="5048459" cy="580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Architettura</a:t>
            </a:r>
            <a:r>
              <a:rPr lang="en-US" sz="3399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Logica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013808" y="4931192"/>
            <a:ext cx="275138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Piano di Test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9317473" y="-4036309"/>
            <a:ext cx="12372072" cy="6015643"/>
            <a:chOff x="0" y="0"/>
            <a:chExt cx="11048529" cy="53721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048529" cy="5372100"/>
            </a:xfrm>
            <a:custGeom>
              <a:avLst/>
              <a:gdLst/>
              <a:ahLst/>
              <a:cxnLst/>
              <a:rect l="l" t="t" r="r" b="b"/>
              <a:pathLst>
                <a:path w="11048529" h="5372100">
                  <a:moveTo>
                    <a:pt x="949785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9497859" y="5372100"/>
                  </a:lnTo>
                  <a:lnTo>
                    <a:pt x="11048529" y="2686050"/>
                  </a:lnTo>
                  <a:lnTo>
                    <a:pt x="9497859" y="0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8115850" y="-1178683"/>
            <a:ext cx="2721839" cy="2357367"/>
            <a:chOff x="0" y="0"/>
            <a:chExt cx="6202680" cy="53721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202680" cy="5372100"/>
            </a:xfrm>
            <a:custGeom>
              <a:avLst/>
              <a:gdLst/>
              <a:ahLst/>
              <a:cxnLst/>
              <a:rect l="l" t="t" r="r" b="b"/>
              <a:pathLst>
                <a:path w="6202680" h="537210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A4E473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Freeform 6"/>
          <p:cNvSpPr/>
          <p:nvPr/>
        </p:nvSpPr>
        <p:spPr>
          <a:xfrm>
            <a:off x="331074" y="261076"/>
            <a:ext cx="7080094" cy="9223601"/>
          </a:xfrm>
          <a:custGeom>
            <a:avLst/>
            <a:gdLst/>
            <a:ahLst/>
            <a:cxnLst/>
            <a:rect l="l" t="t" r="r" b="b"/>
            <a:pathLst>
              <a:path w="7080094" h="9223601">
                <a:moveTo>
                  <a:pt x="0" y="0"/>
                </a:moveTo>
                <a:lnTo>
                  <a:pt x="7080094" y="0"/>
                </a:lnTo>
                <a:lnTo>
                  <a:pt x="7080094" y="9223601"/>
                </a:lnTo>
                <a:lnTo>
                  <a:pt x="0" y="92236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316" t="-3119" r="-10961" b="-2305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2252326" y="372955"/>
            <a:ext cx="9614105" cy="1235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906"/>
              </a:lnSpc>
              <a:spcBef>
                <a:spcPct val="0"/>
              </a:spcBef>
            </a:pPr>
            <a:r>
              <a:rPr lang="en-US" sz="7620" b="1" spc="-76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Sprint 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912835" y="9592389"/>
            <a:ext cx="1916571" cy="2772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85"/>
              </a:lnSpc>
            </a:pPr>
            <a:r>
              <a:rPr lang="en-US" sz="163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sprint1_architettura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115850" y="3555616"/>
            <a:ext cx="7855788" cy="4393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4553" lvl="1" indent="-347277" algn="l">
              <a:lnSpc>
                <a:spcPts val="5854"/>
              </a:lnSpc>
              <a:buFont typeface="Arial"/>
              <a:buChar char="•"/>
            </a:pPr>
            <a:r>
              <a:rPr lang="en-US" sz="321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Rappresentazione dell’area di servizio</a:t>
            </a:r>
          </a:p>
          <a:p>
            <a:pPr marL="694553" lvl="1" indent="-347277" algn="l">
              <a:lnSpc>
                <a:spcPts val="5854"/>
              </a:lnSpc>
              <a:buFont typeface="Arial"/>
              <a:buChar char="•"/>
            </a:pPr>
            <a:r>
              <a:rPr lang="en-US" sz="321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Posizioni rilevanti</a:t>
            </a:r>
          </a:p>
          <a:p>
            <a:pPr marL="694553" lvl="1" indent="-347277" algn="l">
              <a:lnSpc>
                <a:spcPts val="5854"/>
              </a:lnSpc>
              <a:buFont typeface="Arial"/>
              <a:buChar char="•"/>
            </a:pPr>
            <a:r>
              <a:rPr lang="en-US" sz="321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Modellazione componenti</a:t>
            </a:r>
          </a:p>
          <a:p>
            <a:pPr marL="694553" lvl="1" indent="-347277" algn="l">
              <a:lnSpc>
                <a:spcPts val="5854"/>
              </a:lnSpc>
              <a:buFont typeface="Arial"/>
              <a:buChar char="•"/>
            </a:pPr>
            <a:r>
              <a:rPr lang="en-US" sz="321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Interazioni tra essi</a:t>
            </a:r>
          </a:p>
          <a:p>
            <a:pPr marL="694553" lvl="1" indent="-347277" algn="l">
              <a:lnSpc>
                <a:spcPts val="5854"/>
              </a:lnSpc>
              <a:buFont typeface="Arial"/>
              <a:buChar char="•"/>
            </a:pPr>
            <a:r>
              <a:rPr lang="en-US" sz="321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Test </a:t>
            </a:r>
          </a:p>
          <a:p>
            <a:pPr marL="694553" lvl="1" indent="-347277" algn="l">
              <a:lnSpc>
                <a:spcPts val="5854"/>
              </a:lnSpc>
              <a:buFont typeface="Arial"/>
              <a:buChar char="•"/>
            </a:pPr>
            <a:r>
              <a:rPr lang="en-US" sz="321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Deployment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061911" y="2677278"/>
            <a:ext cx="12117441" cy="6958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41"/>
              </a:lnSpc>
            </a:pPr>
            <a:r>
              <a:rPr lang="en-US" sz="4101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Punti chiave: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-2980526" y="-4036309"/>
            <a:ext cx="12372072" cy="6015643"/>
            <a:chOff x="0" y="0"/>
            <a:chExt cx="11048529" cy="53721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048529" cy="5372100"/>
            </a:xfrm>
            <a:custGeom>
              <a:avLst/>
              <a:gdLst/>
              <a:ahLst/>
              <a:cxnLst/>
              <a:rect l="l" t="t" r="r" b="b"/>
              <a:pathLst>
                <a:path w="11048529" h="5372100">
                  <a:moveTo>
                    <a:pt x="949785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9497859" y="5372100"/>
                  </a:lnTo>
                  <a:lnTo>
                    <a:pt x="11048529" y="2686050"/>
                  </a:lnTo>
                  <a:lnTo>
                    <a:pt x="9497859" y="0"/>
                  </a:lnTo>
                  <a:close/>
                </a:path>
              </a:pathLst>
            </a:custGeom>
            <a:solidFill>
              <a:srgbClr val="004651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Freeform 4"/>
          <p:cNvSpPr/>
          <p:nvPr/>
        </p:nvSpPr>
        <p:spPr>
          <a:xfrm>
            <a:off x="8455234" y="1409692"/>
            <a:ext cx="9659977" cy="8151764"/>
          </a:xfrm>
          <a:custGeom>
            <a:avLst/>
            <a:gdLst/>
            <a:ahLst/>
            <a:cxnLst/>
            <a:rect l="l" t="t" r="r" b="b"/>
            <a:pathLst>
              <a:path w="9659977" h="8151764">
                <a:moveTo>
                  <a:pt x="0" y="0"/>
                </a:moveTo>
                <a:lnTo>
                  <a:pt x="9659977" y="0"/>
                </a:lnTo>
                <a:lnTo>
                  <a:pt x="9659977" y="8151764"/>
                </a:lnTo>
                <a:lnTo>
                  <a:pt x="0" y="81517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378" t="-14774" r="-12570" b="-32330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8161995" y="-1178683"/>
            <a:ext cx="2721839" cy="2357367"/>
            <a:chOff x="0" y="0"/>
            <a:chExt cx="6202680" cy="53721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202680" cy="5372100"/>
            </a:xfrm>
            <a:custGeom>
              <a:avLst/>
              <a:gdLst/>
              <a:ahLst/>
              <a:cxnLst/>
              <a:rect l="l" t="t" r="r" b="b"/>
              <a:pathLst>
                <a:path w="6202680" h="537210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207369" y="447241"/>
            <a:ext cx="9614105" cy="1235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906"/>
              </a:lnSpc>
              <a:spcBef>
                <a:spcPct val="0"/>
              </a:spcBef>
            </a:pPr>
            <a:r>
              <a:rPr lang="en-US" sz="7620" b="1" spc="-76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Sprint 2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357253" y="9617724"/>
            <a:ext cx="1916571" cy="2772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85"/>
              </a:lnSpc>
            </a:pPr>
            <a:r>
              <a:rPr lang="en-US" sz="1632">
                <a:solidFill>
                  <a:srgbClr val="004651"/>
                </a:solidFill>
                <a:latin typeface="Open Sans"/>
                <a:ea typeface="Open Sans"/>
                <a:cs typeface="Open Sans"/>
                <a:sym typeface="Open Sans"/>
              </a:rPr>
              <a:t>sprint2_architettura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18561" y="3530976"/>
            <a:ext cx="7509315" cy="21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4553" lvl="1" indent="-347277" algn="l">
              <a:lnSpc>
                <a:spcPts val="5854"/>
              </a:lnSpc>
              <a:buFont typeface="Arial"/>
              <a:buChar char="•"/>
            </a:pPr>
            <a:r>
              <a:rPr lang="en-US" sz="3217">
                <a:solidFill>
                  <a:srgbClr val="004651"/>
                </a:solidFill>
                <a:latin typeface="Open Sans"/>
                <a:ea typeface="Open Sans"/>
                <a:cs typeface="Open Sans"/>
                <a:sym typeface="Open Sans"/>
              </a:rPr>
              <a:t>Modellazione del Monitoring Device</a:t>
            </a:r>
          </a:p>
          <a:p>
            <a:pPr marL="694553" lvl="1" indent="-347277" algn="l">
              <a:lnSpc>
                <a:spcPts val="5854"/>
              </a:lnSpc>
              <a:buFont typeface="Arial"/>
              <a:buChar char="•"/>
            </a:pPr>
            <a:r>
              <a:rPr lang="en-US" sz="3217">
                <a:solidFill>
                  <a:srgbClr val="004651"/>
                </a:solidFill>
                <a:latin typeface="Open Sans"/>
                <a:ea typeface="Open Sans"/>
                <a:cs typeface="Open Sans"/>
                <a:sym typeface="Open Sans"/>
              </a:rPr>
              <a:t>Interazione con il Core Business </a:t>
            </a:r>
          </a:p>
          <a:p>
            <a:pPr marL="694553" lvl="1" indent="-347277" algn="l">
              <a:lnSpc>
                <a:spcPts val="5854"/>
              </a:lnSpc>
              <a:buFont typeface="Arial"/>
              <a:buChar char="•"/>
            </a:pPr>
            <a:r>
              <a:rPr lang="en-US" sz="3217">
                <a:solidFill>
                  <a:srgbClr val="004651"/>
                </a:solidFill>
                <a:latin typeface="Open Sans"/>
                <a:ea typeface="Open Sans"/>
                <a:cs typeface="Open Sans"/>
                <a:sym typeface="Open Sans"/>
              </a:rPr>
              <a:t>Interazioni con i componenti fisici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-3838549" y="2464359"/>
            <a:ext cx="12117441" cy="6958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41"/>
              </a:lnSpc>
            </a:pPr>
            <a:r>
              <a:rPr lang="en-US" sz="4101" b="1">
                <a:solidFill>
                  <a:srgbClr val="00465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Punti chiave: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1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9317473" y="-4036309"/>
            <a:ext cx="12372072" cy="6015643"/>
            <a:chOff x="0" y="0"/>
            <a:chExt cx="11048529" cy="53721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048529" cy="5372100"/>
            </a:xfrm>
            <a:custGeom>
              <a:avLst/>
              <a:gdLst/>
              <a:ahLst/>
              <a:cxnLst/>
              <a:rect l="l" t="t" r="r" b="b"/>
              <a:pathLst>
                <a:path w="11048529" h="5372100">
                  <a:moveTo>
                    <a:pt x="949785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9497859" y="5372100"/>
                  </a:lnTo>
                  <a:lnTo>
                    <a:pt x="11048529" y="2686050"/>
                  </a:lnTo>
                  <a:lnTo>
                    <a:pt x="9497859" y="0"/>
                  </a:lnTo>
                  <a:close/>
                </a:path>
              </a:pathLst>
            </a:custGeom>
            <a:solidFill>
              <a:srgbClr val="00465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8115850" y="-1178683"/>
            <a:ext cx="2721839" cy="2357367"/>
            <a:chOff x="0" y="0"/>
            <a:chExt cx="6202680" cy="53721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202680" cy="5372100"/>
            </a:xfrm>
            <a:custGeom>
              <a:avLst/>
              <a:gdLst/>
              <a:ahLst/>
              <a:cxnLst/>
              <a:rect l="l" t="t" r="r" b="b"/>
              <a:pathLst>
                <a:path w="6202680" h="537210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A4E473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Freeform 6"/>
          <p:cNvSpPr/>
          <p:nvPr/>
        </p:nvSpPr>
        <p:spPr>
          <a:xfrm>
            <a:off x="154104" y="213684"/>
            <a:ext cx="7050037" cy="7690522"/>
          </a:xfrm>
          <a:custGeom>
            <a:avLst/>
            <a:gdLst/>
            <a:ahLst/>
            <a:cxnLst/>
            <a:rect l="l" t="t" r="r" b="b"/>
            <a:pathLst>
              <a:path w="7050037" h="7690522">
                <a:moveTo>
                  <a:pt x="0" y="0"/>
                </a:moveTo>
                <a:lnTo>
                  <a:pt x="7050037" y="0"/>
                </a:lnTo>
                <a:lnTo>
                  <a:pt x="7050037" y="7690522"/>
                </a:lnTo>
                <a:lnTo>
                  <a:pt x="0" y="76905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008" t="-40339" r="-13188" b="-1591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7892539" y="4610342"/>
            <a:ext cx="9760076" cy="5093418"/>
          </a:xfrm>
          <a:custGeom>
            <a:avLst/>
            <a:gdLst/>
            <a:ahLst/>
            <a:cxnLst/>
            <a:rect l="l" t="t" r="r" b="b"/>
            <a:pathLst>
              <a:path w="9760076" h="5093418">
                <a:moveTo>
                  <a:pt x="0" y="0"/>
                </a:moveTo>
                <a:lnTo>
                  <a:pt x="9760076" y="0"/>
                </a:lnTo>
                <a:lnTo>
                  <a:pt x="9760076" y="5093419"/>
                </a:lnTo>
                <a:lnTo>
                  <a:pt x="0" y="50934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12252326" y="372955"/>
            <a:ext cx="9614105" cy="1235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906"/>
              </a:lnSpc>
              <a:spcBef>
                <a:spcPct val="0"/>
              </a:spcBef>
            </a:pPr>
            <a:r>
              <a:rPr lang="en-US" sz="7620" b="1" spc="-76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Sprint 3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720837" y="8035213"/>
            <a:ext cx="1916571" cy="2772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85"/>
              </a:lnSpc>
            </a:pPr>
            <a:r>
              <a:rPr lang="en-US" sz="163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sprint3_architettura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368480" y="2668155"/>
            <a:ext cx="4897038" cy="14226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4553" lvl="1" indent="-347277" algn="l">
              <a:lnSpc>
                <a:spcPts val="5854"/>
              </a:lnSpc>
              <a:buFont typeface="Arial"/>
              <a:buChar char="•"/>
            </a:pPr>
            <a:r>
              <a:rPr lang="en-US" sz="321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Modellazione GUI</a:t>
            </a:r>
          </a:p>
          <a:p>
            <a:pPr marL="694553" lvl="1" indent="-347277" algn="l">
              <a:lnSpc>
                <a:spcPts val="5854"/>
              </a:lnSpc>
              <a:buFont typeface="Arial"/>
              <a:buChar char="•"/>
            </a:pPr>
            <a:r>
              <a:rPr lang="en-US" sz="321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Interazione con la GUI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307929" y="2051605"/>
            <a:ext cx="12117441" cy="6958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41"/>
              </a:lnSpc>
            </a:pPr>
            <a:r>
              <a:rPr lang="en-US" sz="4101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Punti chiave: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592715" y="9789486"/>
            <a:ext cx="359725" cy="2772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85"/>
              </a:lnSpc>
            </a:pPr>
            <a:r>
              <a:rPr lang="en-US" sz="163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GUI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169</Words>
  <Application>Microsoft Office PowerPoint</Application>
  <PresentationFormat>Personalizzato</PresentationFormat>
  <Paragraphs>56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5" baseType="lpstr">
      <vt:lpstr>Open Sans Bold</vt:lpstr>
      <vt:lpstr>Fira Sans Bold</vt:lpstr>
      <vt:lpstr>Fira Sans</vt:lpstr>
      <vt:lpstr>Fira Sans Medium</vt:lpstr>
      <vt:lpstr>Fira Sans Light</vt:lpstr>
      <vt:lpstr>Open Sans</vt:lpstr>
      <vt:lpstr>Arial</vt:lpstr>
      <vt:lpstr>Calibri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ISS2024</dc:title>
  <cp:lastModifiedBy>Danilo Cavallini - danilo.cavallini@studio.unibo.it</cp:lastModifiedBy>
  <cp:revision>2</cp:revision>
  <dcterms:created xsi:type="dcterms:W3CDTF">2006-08-16T00:00:00Z</dcterms:created>
  <dcterms:modified xsi:type="dcterms:W3CDTF">2024-09-03T16:55:45Z</dcterms:modified>
  <dc:identifier>DAGPQhktgGk</dc:identifier>
</cp:coreProperties>
</file>