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4"/>
  </p:sldMasterIdLst>
  <p:notesMasterIdLst>
    <p:notesMasterId r:id="rId12"/>
  </p:notesMasterIdLst>
  <p:sldIdLst>
    <p:sldId id="256" r:id="rId5"/>
    <p:sldId id="257" r:id="rId6"/>
    <p:sldId id="258" r:id="rId7"/>
    <p:sldId id="260" r:id="rId8"/>
    <p:sldId id="259" r:id="rId9"/>
    <p:sldId id="261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 autoAdjust="0"/>
    <p:restoredTop sz="94654" autoAdjust="0"/>
  </p:normalViewPr>
  <p:slideViewPr>
    <p:cSldViewPr>
      <p:cViewPr varScale="1">
        <p:scale>
          <a:sx n="53" d="100"/>
          <a:sy n="53" d="100"/>
        </p:scale>
        <p:origin x="-90" y="-2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8/27/2016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88580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x-none" noProof="1" smtClean="0"/>
              <a:t>Click to edit Master title style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x-none" noProof="1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8/27/2016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39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8/27/2016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8/27/2016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8/27/2016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8/27/2016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810000" cy="698500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8/27/2016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8/27/2016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0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/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x-none" noProof="1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x-none" noProof="1" smtClean="0"/>
              <a:t>Click to edit Master text styles</a:t>
            </a:r>
          </a:p>
          <a:p>
            <a:pPr lvl="1"/>
            <a:r>
              <a:rPr lang="x-none" noProof="1" smtClean="0"/>
              <a:t>Second level</a:t>
            </a:r>
          </a:p>
          <a:p>
            <a:pPr lvl="2"/>
            <a:r>
              <a:rPr lang="x-none" noProof="1" smtClean="0"/>
              <a:t>Third level</a:t>
            </a:r>
          </a:p>
          <a:p>
            <a:pPr lvl="3"/>
            <a:r>
              <a:rPr lang="x-none" noProof="1" smtClean="0"/>
              <a:t>Fourth level</a:t>
            </a:r>
          </a:p>
          <a:p>
            <a:pPr lvl="4"/>
            <a:r>
              <a:rPr lang="x-none" noProof="1" smtClean="0"/>
              <a:t>Fifth level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D80A4771-C6EF-4B99-81F4-D30BE4E017A0}" type="datetimeFigureOut">
              <a:rPr lang="en-US" smtClean="0"/>
              <a:pPr algn="r"/>
              <a:t>8/27/2016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990B41CA-569D-40E7-8E58-026C0338B2C8}" type="slidenum">
              <a:rPr lang="en-US" smtClean="0"/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914400"/>
            <a:ext cx="7406640" cy="14721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Introduction to Hibernate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286000"/>
            <a:ext cx="7406640" cy="1752600"/>
          </a:xfrm>
        </p:spPr>
        <p:txBody>
          <a:bodyPr/>
          <a:lstStyle/>
          <a:p>
            <a:r>
              <a:rPr lang="en-US" dirty="0" smtClean="0"/>
              <a:t>Presented by Pioneer Coders</a:t>
            </a:r>
            <a:endParaRPr lang="en-US" dirty="0"/>
          </a:p>
        </p:txBody>
      </p:sp>
      <p:pic>
        <p:nvPicPr>
          <p:cNvPr id="5" name="Picture 4" descr="pc-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40997" y="0"/>
            <a:ext cx="1903003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498080" cy="1143000"/>
          </a:xfrm>
        </p:spPr>
        <p:txBody>
          <a:bodyPr/>
          <a:lstStyle/>
          <a:p>
            <a:r>
              <a:rPr lang="en-US" dirty="0" smtClean="0"/>
              <a:t>What is hibernate?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relation mapping framework that implements the Java Persistence API(JPA) specification.</a:t>
            </a:r>
          </a:p>
          <a:p>
            <a:r>
              <a:rPr lang="en-US" dirty="0" smtClean="0"/>
              <a:t>Automates the persistence of the java objects in application to tables in a relation database, using metadata that describes the mapping between Object and database.</a:t>
            </a:r>
          </a:p>
          <a:p>
            <a:r>
              <a:rPr lang="en-US" dirty="0" smtClean="0"/>
              <a:t>Contains the HQL which is used to query on entities.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hibernate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Establishes a proven persistence architecture.</a:t>
            </a:r>
          </a:p>
          <a:p>
            <a:r>
              <a:rPr lang="en-US" dirty="0" smtClean="0"/>
              <a:t>Simplified data persistence. </a:t>
            </a:r>
          </a:p>
          <a:p>
            <a:r>
              <a:rPr lang="en-US" dirty="0" smtClean="0"/>
              <a:t>Improved maintainability.       </a:t>
            </a:r>
          </a:p>
          <a:p>
            <a:r>
              <a:rPr lang="en-US" dirty="0" smtClean="0"/>
              <a:t>Abstract the underline data base.</a:t>
            </a:r>
          </a:p>
          <a:p>
            <a:r>
              <a:rPr lang="en-US" dirty="0" smtClean="0"/>
              <a:t>Strong following and community.</a:t>
            </a:r>
          </a:p>
          <a:p>
            <a:r>
              <a:rPr lang="en-US" dirty="0" smtClean="0"/>
              <a:t>Improved productivity.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9951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in 2001 by Gavin king as a replacement of EJB2 style entity bean.</a:t>
            </a:r>
          </a:p>
          <a:p>
            <a:r>
              <a:rPr lang="en-US" dirty="0" smtClean="0"/>
              <a:t>Hibernate 3.0 contains the support of annotation.</a:t>
            </a:r>
          </a:p>
          <a:p>
            <a:r>
              <a:rPr lang="en-US" dirty="0" smtClean="0"/>
              <a:t>Hibernate 3.5 release contains the java persistence specification.</a:t>
            </a:r>
          </a:p>
          <a:p>
            <a:r>
              <a:rPr lang="en-US" dirty="0" smtClean="0"/>
              <a:t>Current stable release is 4.3.6.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96836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Hibernate Benefits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Unwieldy SQL.</a:t>
            </a:r>
          </a:p>
          <a:p>
            <a:r>
              <a:rPr lang="en-US" dirty="0" smtClean="0"/>
              <a:t>Reduces development time.</a:t>
            </a:r>
          </a:p>
          <a:p>
            <a:r>
              <a:rPr lang="en-US" dirty="0" smtClean="0"/>
              <a:t>Reduces lines of code.</a:t>
            </a:r>
          </a:p>
          <a:p>
            <a:r>
              <a:rPr lang="en-US" dirty="0" smtClean="0"/>
              <a:t>Increases the maintainability.</a:t>
            </a:r>
          </a:p>
          <a:p>
            <a:r>
              <a:rPr lang="en-US" dirty="0" smtClean="0"/>
              <a:t>Increasing the portability by abstracting the RDBMS.</a:t>
            </a:r>
          </a:p>
          <a:p>
            <a:r>
              <a:rPr lang="en-US" dirty="0" smtClean="0"/>
              <a:t>Well documented and established framework.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8149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Hibernate setup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Hibernate configuration (</a:t>
            </a:r>
            <a:r>
              <a:rPr lang="en-US" dirty="0" err="1" smtClean="0"/>
              <a:t>hibernate.cfg.xml</a:t>
            </a:r>
            <a:r>
              <a:rPr lang="en-US" dirty="0" smtClean="0"/>
              <a:t> or </a:t>
            </a:r>
            <a:r>
              <a:rPr lang="en-US" dirty="0" err="1" smtClean="0"/>
              <a:t>Hibernate.properties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Annotate the entities with xml or annotation.</a:t>
            </a:r>
          </a:p>
          <a:p>
            <a:r>
              <a:rPr lang="en-US" dirty="0" smtClean="0"/>
              <a:t>Obtain the Session from </a:t>
            </a:r>
            <a:r>
              <a:rPr lang="en-US" dirty="0" err="1" smtClean="0"/>
              <a:t>SessionFactory</a:t>
            </a:r>
            <a:r>
              <a:rPr lang="en-US" dirty="0" smtClean="0"/>
              <a:t> and invoke the persistence methods.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find the hibernate?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Maven dependence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M10082295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rketSpecific xmlns="4873beb7-5857-4685-be1f-d57550cc96cc">false</MarketSpecific>
    <ApprovalStatus xmlns="4873beb7-5857-4685-be1f-d57550cc96cc">InProgress</ApprovalStatus>
    <DirectSourceMarket xmlns="4873beb7-5857-4685-be1f-d57550cc96cc" xsi:nil="true"/>
    <PrimaryImageGen xmlns="4873beb7-5857-4685-be1f-d57550cc96cc">true</PrimaryImageGen>
    <ThumbnailAssetId xmlns="4873beb7-5857-4685-be1f-d57550cc96cc" xsi:nil="true"/>
    <NumericId xmlns="4873beb7-5857-4685-be1f-d57550cc96cc">-1</NumericId>
    <TPFriendlyName xmlns="4873beb7-5857-4685-be1f-d57550cc96cc">Training presentation: General</TPFriendlyName>
    <BusinessGroup xmlns="4873beb7-5857-4685-be1f-d57550cc96cc" xsi:nil="true"/>
    <APEditor xmlns="4873beb7-5857-4685-be1f-d57550cc96cc">
      <UserInfo>
        <DisplayName>REDMOND\v-luannv</DisplayName>
        <AccountId>92</AccountId>
        <AccountType/>
      </UserInfo>
    </APEditor>
    <SourceTitle xmlns="4873beb7-5857-4685-be1f-d57550cc96cc">Training presentation: General</SourceTitle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PublishStatusLookup xmlns="4873beb7-5857-4685-be1f-d57550cc96cc">
      <Value>264269</Value>
      <Value>1317002</Value>
    </PublishStatusLookup>
    <MachineTranslated xmlns="4873beb7-5857-4685-be1f-d57550cc96cc">false</MachineTranslated>
    <OriginalSourceMarket xmlns="4873beb7-5857-4685-be1f-d57550cc96cc" xsi:nil="true"/>
    <TPInstallLocation xmlns="4873beb7-5857-4685-be1f-d57550cc96cc">{My Templates}</TPInstallLocation>
    <APDescription xmlns="4873beb7-5857-4685-be1f-d57550cc96cc" xsi:nil="true"/>
    <ContentItem xmlns="4873beb7-5857-4685-be1f-d57550cc96cc" xsi:nil="true"/>
    <ClipArtFilename xmlns="4873beb7-5857-4685-be1f-d57550cc96cc" xsi:nil="true"/>
    <APAuthor xmlns="4873beb7-5857-4685-be1f-d57550cc96cc">
      <UserInfo>
        <DisplayName>REDMOND\cynvey</DisplayName>
        <AccountId>191</AccountId>
        <AccountType/>
      </UserInfo>
    </APAuthor>
    <TPAppVersion xmlns="4873beb7-5857-4685-be1f-d57550cc96cc">11</TPAppVersion>
    <TPCommandLine xmlns="4873beb7-5857-4685-be1f-d57550cc96cc">{PP} /n {FilePath}</TPCommandLine>
    <PublishTargets xmlns="4873beb7-5857-4685-be1f-d57550cc96cc">OfficeOnline</PublishTargets>
    <TPLaunchHelpLinkType xmlns="4873beb7-5857-4685-be1f-d57550cc96cc">Template</TPLaunchHelpLinkType>
    <EditorialStatus xmlns="4873beb7-5857-4685-be1f-d57550cc96cc" xsi:nil="true"/>
    <TimesCloned xmlns="4873beb7-5857-4685-be1f-d57550cc96cc" xsi:nil="true"/>
    <LastModifiedDateTime xmlns="4873beb7-5857-4685-be1f-d57550cc96cc" xsi:nil="true"/>
    <Provider xmlns="4873beb7-5857-4685-be1f-d57550cc96cc">EY006220130</Provider>
    <AcquiredFrom xmlns="4873beb7-5857-4685-be1f-d57550cc96cc" xsi:nil="true"/>
    <AssetStart xmlns="4873beb7-5857-4685-be1f-d57550cc96cc">2009-05-30T20:40:00+00:00</AssetStart>
    <LastHandOff xmlns="4873beb7-5857-4685-be1f-d57550cc96cc" xsi:nil="true"/>
    <TPClientViewer xmlns="4873beb7-5857-4685-be1f-d57550cc96cc">Microsoft Office PowerPoint</TPClientViewer>
    <ArtSampleDocs xmlns="4873beb7-5857-4685-be1f-d57550cc96cc" xsi:nil="true"/>
    <UACurrentWords xmlns="4873beb7-5857-4685-be1f-d57550cc96cc">0</UACurrentWords>
    <UALocRecommendation xmlns="4873beb7-5857-4685-be1f-d57550cc96cc">Localize</UALocRecommendation>
    <IsDeleted xmlns="4873beb7-5857-4685-be1f-d57550cc96cc">false</IsDeleted>
    <ShowIn xmlns="4873beb7-5857-4685-be1f-d57550cc96cc">Show everywhere</ShowIn>
    <UANotes xmlns="4873beb7-5857-4685-be1f-d57550cc96cc">online only</UANotes>
    <TemplateStatus xmlns="4873beb7-5857-4685-be1f-d57550cc96cc">Complete</TemplateStatus>
    <CSXHash xmlns="4873beb7-5857-4685-be1f-d57550cc96cc" xsi:nil="true"/>
    <VoteCount xmlns="4873beb7-5857-4685-be1f-d57550cc96cc" xsi:nil="true"/>
    <AssetExpire xmlns="4873beb7-5857-4685-be1f-d57550cc96cc">2100-01-01T00:00:00+00:00</AssetExpire>
    <CSXSubmissionMarket xmlns="4873beb7-5857-4685-be1f-d57550cc96cc" xsi:nil="true"/>
    <DSATActionTaken xmlns="4873beb7-5857-4685-be1f-d57550cc96cc" xsi:nil="true"/>
    <SubmitterId xmlns="4873beb7-5857-4685-be1f-d57550cc96cc" xsi:nil="true"/>
    <TPExecutable xmlns="4873beb7-5857-4685-be1f-d57550cc96cc" xsi:nil="true"/>
    <AssetType xmlns="4873beb7-5857-4685-be1f-d57550cc96cc">TP</AssetType>
    <CSXSubmissionDate xmlns="4873beb7-5857-4685-be1f-d57550cc96cc" xsi:nil="true"/>
    <CSXUpdate xmlns="4873beb7-5857-4685-be1f-d57550cc96cc">false</CSXUpdate>
    <ApprovalLog xmlns="4873beb7-5857-4685-be1f-d57550cc96cc" xsi:nil="true"/>
    <BugNumber xmlns="4873beb7-5857-4685-be1f-d57550cc96cc" xsi:nil="true"/>
    <Milestone xmlns="4873beb7-5857-4685-be1f-d57550cc96cc" xsi:nil="true"/>
    <OriginAsset xmlns="4873beb7-5857-4685-be1f-d57550cc96cc" xsi:nil="true"/>
    <TPComponent xmlns="4873beb7-5857-4685-be1f-d57550cc96cc">PPTFiles</TPComponent>
    <AssetId xmlns="4873beb7-5857-4685-be1f-d57550cc96cc">TP010082295</AssetId>
    <TPApplication xmlns="4873beb7-5857-4685-be1f-d57550cc96cc">PowerPoint</TPApplication>
    <TPLaunchHelpLink xmlns="4873beb7-5857-4685-be1f-d57550cc96cc" xsi:nil="true"/>
    <IntlLocPriority xmlns="4873beb7-5857-4685-be1f-d57550cc96cc" xsi:nil="true"/>
    <PlannedPubDate xmlns="4873beb7-5857-4685-be1f-d57550cc96cc" xsi:nil="true"/>
    <CrawlForDependencies xmlns="4873beb7-5857-4685-be1f-d57550cc96cc">false</CrawlForDependencies>
    <IntlLangReviewer xmlns="4873beb7-5857-4685-be1f-d57550cc96cc" xsi:nil="true"/>
    <HandoffToMSDN xmlns="4873beb7-5857-4685-be1f-d57550cc96cc" xsi:nil="true"/>
    <TrustLevel xmlns="4873beb7-5857-4685-be1f-d57550cc96cc">1 Microsoft Managed Content</TrustLevel>
    <IsSearchable xmlns="4873beb7-5857-4685-be1f-d57550cc96cc">false</IsSearchable>
    <TPNamespace xmlns="4873beb7-5857-4685-be1f-d57550cc96cc">POWERPNT</TPNamespace>
    <Markets xmlns="4873beb7-5857-4685-be1f-d57550cc96cc"/>
    <IntlLangReview xmlns="4873beb7-5857-4685-be1f-d57550cc96cc" xsi:nil="true"/>
    <UAProjectedTotalWords xmlns="4873beb7-5857-4685-be1f-d57550cc96cc" xsi:nil="true"/>
    <OutputCachingOn xmlns="4873beb7-5857-4685-be1f-d57550cc96cc">false</OutputCachingOn>
    <AverageRating xmlns="4873beb7-5857-4685-be1f-d57550cc96cc" xsi:nil="true"/>
    <LastPublishResultLookup xmlns="4873beb7-5857-4685-be1f-d57550cc96cc" xsi:nil="true"/>
    <PolicheckWords xmlns="4873beb7-5857-4685-be1f-d57550cc96cc" xsi:nil="true"/>
    <FriendlyTitle xmlns="4873beb7-5857-4685-be1f-d57550cc96cc" xsi:nil="true"/>
    <Manager xmlns="4873beb7-5857-4685-be1f-d57550cc96cc" xsi:nil="true"/>
    <EditorialTags xmlns="4873beb7-5857-4685-be1f-d57550cc96cc" xsi:nil="true"/>
    <LegacyData xmlns="4873beb7-5857-4685-be1f-d57550cc96cc" xsi:nil="true"/>
    <Downloads xmlns="4873beb7-5857-4685-be1f-d57550cc96cc">0</Downloads>
    <Providers xmlns="4873beb7-5857-4685-be1f-d57550cc96cc" xsi:nil="true"/>
    <TemplateTemplateType xmlns="4873beb7-5857-4685-be1f-d57550cc96cc">PowerPoint 2003 Default</TemplateTemplateType>
    <OOCacheId xmlns="4873beb7-5857-4685-be1f-d57550cc96cc" xsi:nil="true"/>
    <BlockPublish xmlns="4873beb7-5857-4685-be1f-d57550cc96cc">false</BlockPublish>
    <CampaignTagsTaxHTField0 xmlns="4873beb7-5857-4685-be1f-d57550cc96cc">
      <Terms xmlns="http://schemas.microsoft.com/office/infopath/2007/PartnerControls"/>
    </CampaignTagsTaxHTField0>
    <LocLastLocAttemptVersionLookup xmlns="4873beb7-5857-4685-be1f-d57550cc96cc">116941</LocLastLocAttemptVersionLookup>
    <LocLastLocAttemptVersionTypeLookup xmlns="4873beb7-5857-4685-be1f-d57550cc96cc" xsi:nil="true"/>
    <LocOverallPreviewStatusLookup xmlns="4873beb7-5857-4685-be1f-d57550cc96cc" xsi:nil="true"/>
    <LocOverallPublishStatusLookup xmlns="4873beb7-5857-4685-be1f-d57550cc96cc" xsi:nil="true"/>
    <TaxCatchAll xmlns="4873beb7-5857-4685-be1f-d57550cc96cc"/>
    <LocNewPublishedVersionLookup xmlns="4873beb7-5857-4685-be1f-d57550cc96cc" xsi:nil="true"/>
    <LocPublishedDependentAssetsLookup xmlns="4873beb7-5857-4685-be1f-d57550cc96cc" xsi:nil="true"/>
    <LocComments xmlns="4873beb7-5857-4685-be1f-d57550cc96cc" xsi:nil="true"/>
    <LocProcessedForMarketsLookup xmlns="4873beb7-5857-4685-be1f-d57550cc96cc" xsi:nil="true"/>
    <LocRecommendedHandoff xmlns="4873beb7-5857-4685-be1f-d57550cc96cc" xsi:nil="true"/>
    <LocManualTestRequired xmlns="4873beb7-5857-4685-be1f-d57550cc96cc" xsi:nil="true"/>
    <LocProcessedForHandoffsLookup xmlns="4873beb7-5857-4685-be1f-d57550cc96cc" xsi:nil="true"/>
    <LocOverallHandbackStatusLookup xmlns="4873beb7-5857-4685-be1f-d57550cc96cc" xsi:nil="true"/>
    <LocalizationTagsTaxHTField0 xmlns="4873beb7-5857-4685-be1f-d57550cc96cc">
      <Terms xmlns="http://schemas.microsoft.com/office/infopath/2007/PartnerControls"/>
    </LocalizationTagsTaxHTField0>
    <FeatureTagsTaxHTField0 xmlns="4873beb7-5857-4685-be1f-d57550cc96cc">
      <Terms xmlns="http://schemas.microsoft.com/office/infopath/2007/PartnerControls"/>
    </FeatureTagsTaxHTField0>
    <LocOverallLocStatusLookup xmlns="4873beb7-5857-4685-be1f-d57550cc96cc" xsi:nil="true"/>
    <LocPublishedLinkedAssetsLookup xmlns="4873beb7-5857-4685-be1f-d57550cc96cc" xsi:nil="true"/>
    <InternalTagsTaxHTField0 xmlns="4873beb7-5857-4685-be1f-d57550cc96cc">
      <Terms xmlns="http://schemas.microsoft.com/office/infopath/2007/PartnerControls"/>
    </InternalTagsTaxHTField0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7C07D1E-A757-4FA5-A73C-0C1FF1AF03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7174BAB-CF79-4C88-B5F0-608477A028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710FCEA-AFBA-4A87-8465-8D68D5A3D555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TM10082295</Template>
  <TotalTime>0</TotalTime>
  <Words>208</Words>
  <Application>Microsoft Office PowerPoint</Application>
  <PresentationFormat>On-screen Show (4:3)</PresentationFormat>
  <Paragraphs>34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TM10082295</vt:lpstr>
      <vt:lpstr>  Introduction to Hibernate</vt:lpstr>
      <vt:lpstr>What is hibernate?</vt:lpstr>
      <vt:lpstr>Why hibernate ?</vt:lpstr>
      <vt:lpstr>History  </vt:lpstr>
      <vt:lpstr>Hibernate Benefits </vt:lpstr>
      <vt:lpstr>Hibernate setup </vt:lpstr>
      <vt:lpstr>Where to find the hibernate?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presentation: General</dc:title>
  <dc:creator/>
  <cp:lastModifiedBy/>
  <cp:revision>1</cp:revision>
  <dcterms:created xsi:type="dcterms:W3CDTF">2006-08-31T17:23:55Z</dcterms:created>
  <dcterms:modified xsi:type="dcterms:W3CDTF">2016-08-27T04:31:47Z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mageGenCounter">
    <vt:lpwstr>0</vt:lpwstr>
  </property>
  <property fmtid="{D5CDD505-2E9C-101B-9397-08002B2CF9AE}" pid="4" name="ViolationReportStatus">
    <vt:lpwstr>None</vt:lpwstr>
  </property>
  <property fmtid="{D5CDD505-2E9C-101B-9397-08002B2CF9AE}" pid="5" name="ImageGenStatus">
    <vt:lpwstr>0</vt:lpwstr>
  </property>
  <property fmtid="{D5CDD505-2E9C-101B-9397-08002B2CF9AE}" pid="6" name="PolicheckStatus">
    <vt:lpwstr>0</vt:lpwstr>
  </property>
  <property fmtid="{D5CDD505-2E9C-101B-9397-08002B2CF9AE}" pid="7" name="Applications">
    <vt:lpwstr>419;#zpp140;#65;#zpp120;#79;#tpl120</vt:lpwstr>
  </property>
  <property fmtid="{D5CDD505-2E9C-101B-9397-08002B2CF9AE}" pid="8" name="PolicheckCounter">
    <vt:lpwstr>0</vt:lpwstr>
  </property>
  <property fmtid="{D5CDD505-2E9C-101B-9397-08002B2CF9AE}" pid="9" name="APTrustLevel">
    <vt:r8>1</vt:r8>
  </property>
</Properties>
</file>