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4" r:id="rId4"/>
  </p:sldMasterIdLst>
  <p:notesMasterIdLst>
    <p:notesMasterId r:id="rId11"/>
  </p:notesMasterIdLst>
  <p:sldIdLst>
    <p:sldId id="256" r:id="rId5"/>
    <p:sldId id="258" r:id="rId6"/>
    <p:sldId id="281" r:id="rId7"/>
    <p:sldId id="280" r:id="rId8"/>
    <p:sldId id="284" r:id="rId9"/>
    <p:sldId id="28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7" autoAdjust="0"/>
    <p:restoredTop sz="9465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A7A704-9F1C-4FD3-85D1-57AF2D7FD0E8}" type="datetimeFigureOut">
              <a:rPr lang="en-US" smtClean="0"/>
              <a:pPr/>
              <a:t>10/11/2016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EBFB8C-BBFF-4397-A51C-1E92596422A9}" type="slidenum">
              <a:rPr lang="en-US" smtClean="0"/>
              <a:pPr/>
              <a:t>‹#›</a:t>
            </a:fld>
            <a:endParaRPr lang="en-US" dirty="0"/>
          </a:p>
        </p:txBody>
      </p:sp>
    </p:spTree>
    <p:extLst>
      <p:ext uri="{BB962C8B-B14F-4D97-AF65-F5344CB8AC3E}">
        <p14:creationId xmlns="" xmlns:p14="http://schemas.microsoft.com/office/powerpoint/2010/main" val="1888580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EBFB8C-BBFF-4397-A51C-1E92596422A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5608" y="435936"/>
            <a:ext cx="7406640" cy="1472184"/>
          </a:xfrm>
        </p:spPr>
        <p:txBody>
          <a:bodyPr anchor="b"/>
          <a:lstStyle>
            <a:lvl1pPr algn="l">
              <a:defRPr/>
            </a:lvl1pPr>
            <a:extLst/>
          </a:lstStyle>
          <a:p>
            <a:r>
              <a:rPr lang="x-none" noProof="1" smtClean="0"/>
              <a:t>Click to edit Master title style</a:t>
            </a:r>
            <a:endParaRPr lang="en-US" dirty="0"/>
          </a:p>
        </p:txBody>
      </p:sp>
      <p:sp>
        <p:nvSpPr>
          <p:cNvPr id="22" name="Subtitle 21"/>
          <p:cNvSpPr>
            <a:spLocks noGrp="1"/>
          </p:cNvSpPr>
          <p:nvPr>
            <p:ph type="subTitle" idx="1"/>
          </p:nvPr>
        </p:nvSpPr>
        <p:spPr>
          <a:xfrm>
            <a:off x="1432560" y="1850064"/>
            <a:ext cx="7406640" cy="1752600"/>
          </a:xfrm>
        </p:spPr>
        <p:txBody>
          <a:bodyPr/>
          <a:lstStyle>
            <a:lvl1pPr marL="7315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x-none" noProof="1" smtClean="0"/>
              <a:t>Click to edit Master subtitle style</a:t>
            </a:r>
            <a:endParaRPr lang="en-US" dirty="0"/>
          </a:p>
        </p:txBody>
      </p:sp>
      <p:sp>
        <p:nvSpPr>
          <p:cNvPr id="7" name="Date Placeholder 6"/>
          <p:cNvSpPr>
            <a:spLocks noGrp="1"/>
          </p:cNvSpPr>
          <p:nvPr>
            <p:ph type="dt" sz="half" idx="10"/>
          </p:nvPr>
        </p:nvSpPr>
        <p:spPr/>
        <p:txBody>
          <a:bodyPr/>
          <a:lstStyle>
            <a:extLst/>
          </a:lstStyle>
          <a:p>
            <a:fld id="{D80A4771-C6EF-4B99-81F4-D30BE4E017A0}" type="datetimeFigureOut">
              <a:rPr lang="en-US" smtClean="0"/>
              <a:pPr/>
              <a:t>10/11/2016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10/11/2016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x-none"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10/11/2016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x-none" smtClean="0"/>
              <a:t>Click to edit Master title style</a:t>
            </a:r>
            <a:endParaRPr lang="en-US"/>
          </a:p>
        </p:txBody>
      </p:sp>
      <p:sp>
        <p:nvSpPr>
          <p:cNvPr id="3" name="Content Placeholder 2"/>
          <p:cNvSpPr>
            <a:spLocks noGrp="1"/>
          </p:cNvSpPr>
          <p:nvPr>
            <p:ph idx="1"/>
          </p:nvPr>
        </p:nvSpPr>
        <p:spPr/>
        <p:txBody>
          <a:bodyPr/>
          <a:lstStyle>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10/11/2016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x-none" smtClean="0"/>
              <a:t>Click to edit Master title style</a:t>
            </a:r>
            <a:endParaRPr lang="en-US" dirty="0"/>
          </a:p>
        </p:txBody>
      </p:sp>
      <p:sp>
        <p:nvSpPr>
          <p:cNvPr id="3" name="Text Placeholder 2"/>
          <p:cNvSpPr>
            <a:spLocks noGrp="1"/>
          </p:cNvSpPr>
          <p:nvPr>
            <p:ph type="body" idx="1"/>
          </p:nvPr>
        </p:nvSpPr>
        <p:spPr>
          <a:xfrm>
            <a:off x="2578392" y="1100138"/>
            <a:ext cx="6400800" cy="1509712"/>
          </a:xfrm>
        </p:spPr>
        <p:txBody>
          <a:bodyPr anchor="b"/>
          <a:lstStyle>
            <a:lvl1pPr marL="27432"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x-none" smtClean="0"/>
              <a:t>Click to edit Master text styles</a:t>
            </a:r>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10/11/2016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9" name="Pie 8"/>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Oval 9"/>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33974" y="-54"/>
            <a:ext cx="8131127"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435608" y="274320"/>
            <a:ext cx="7498080" cy="1143000"/>
          </a:xfrm>
        </p:spPr>
        <p:txBody>
          <a:bodyPr/>
          <a:lstStyle>
            <a:extLst/>
          </a:lstStyle>
          <a:p>
            <a:r>
              <a:rPr lang="x-none" smtClean="0"/>
              <a:t>Click to edit Master title style</a:t>
            </a:r>
            <a:endParaRPr lang="en-US" dirty="0"/>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extLst/>
          </a:lstStyle>
          <a:p>
            <a:fld id="{D80A4771-C6EF-4B99-81F4-D30BE4E017A0}" type="datetimeFigureOut">
              <a:rPr lang="en-US" smtClean="0"/>
              <a:pPr/>
              <a:t>10/11/2016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lang="x-none" smtClean="0"/>
              <a:t>Click to edit Master title style</a:t>
            </a:r>
            <a:endParaRPr lang="en-US" dirty="0"/>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x-none"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x-none"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Date Placeholder 6"/>
          <p:cNvSpPr>
            <a:spLocks noGrp="1"/>
          </p:cNvSpPr>
          <p:nvPr>
            <p:ph type="dt" sz="half" idx="10"/>
          </p:nvPr>
        </p:nvSpPr>
        <p:spPr/>
        <p:txBody>
          <a:bodyPr/>
          <a:lstStyle>
            <a:extLst/>
          </a:lstStyle>
          <a:p>
            <a:fld id="{D80A4771-C6EF-4B99-81F4-D30BE4E017A0}" type="datetimeFigureOut">
              <a:rPr lang="en-US" smtClean="0"/>
              <a:pPr/>
              <a:t>10/11/2016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lang="x-none" smtClean="0"/>
              <a:t>Click to edit Master title style</a:t>
            </a:r>
            <a:endParaRPr lang="en-US" dirty="0"/>
          </a:p>
        </p:txBody>
      </p:sp>
      <p:sp>
        <p:nvSpPr>
          <p:cNvPr id="3" name="Date Placeholder 2"/>
          <p:cNvSpPr>
            <a:spLocks noGrp="1"/>
          </p:cNvSpPr>
          <p:nvPr>
            <p:ph type="dt" sz="half" idx="10"/>
          </p:nvPr>
        </p:nvSpPr>
        <p:spPr/>
        <p:txBody>
          <a:bodyPr/>
          <a:lstStyle>
            <a:extLst/>
          </a:lstStyle>
          <a:p>
            <a:fld id="{D80A4771-C6EF-4B99-81F4-D30BE4E017A0}" type="datetimeFigureOut">
              <a:rPr lang="en-US" smtClean="0"/>
              <a:pPr/>
              <a:t>10/11/2016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Date Placeholder 1"/>
          <p:cNvSpPr>
            <a:spLocks noGrp="1"/>
          </p:cNvSpPr>
          <p:nvPr>
            <p:ph type="dt" sz="half" idx="10"/>
          </p:nvPr>
        </p:nvSpPr>
        <p:spPr/>
        <p:txBody>
          <a:bodyPr/>
          <a:lstStyle>
            <a:extLst/>
          </a:lstStyle>
          <a:p>
            <a:fld id="{D80A4771-C6EF-4B99-81F4-D30BE4E017A0}" type="datetimeFigureOut">
              <a:rPr lang="en-US" smtClean="0"/>
              <a:pPr/>
              <a:t>10/11/2016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810000" cy="1162050"/>
          </a:xfrm>
          <a:ln>
            <a:noFill/>
          </a:ln>
        </p:spPr>
        <p:txBody>
          <a:bodyPr anchor="b"/>
          <a:lstStyle>
            <a:lvl1pPr algn="l">
              <a:lnSpc>
                <a:spcPts val="2000"/>
              </a:lnSpc>
              <a:buNone/>
              <a:defRPr sz="2200" b="1" cap="all" baseline="0"/>
            </a:lvl1pPr>
            <a:extLst/>
          </a:lstStyle>
          <a:p>
            <a:r>
              <a:rPr lang="x-none" smtClean="0"/>
              <a:t>Click to edit Master title style</a:t>
            </a:r>
            <a:endParaRPr lang="en-US" dirty="0"/>
          </a:p>
        </p:txBody>
      </p:sp>
      <p:sp>
        <p:nvSpPr>
          <p:cNvPr id="3" name="Text Placeholder 2"/>
          <p:cNvSpPr>
            <a:spLocks noGrp="1"/>
          </p:cNvSpPr>
          <p:nvPr>
            <p:ph type="body" idx="2"/>
          </p:nvPr>
        </p:nvSpPr>
        <p:spPr>
          <a:xfrm>
            <a:off x="457200" y="1435100"/>
            <a:ext cx="3810000" cy="698500"/>
          </a:xfrm>
        </p:spPr>
        <p:txBody>
          <a:bodyPr/>
          <a:lstStyle>
            <a:lvl1pPr marL="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x-none"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extLst/>
          </a:lstStyle>
          <a:p>
            <a:fld id="{D80A4771-C6EF-4B99-81F4-D30BE4E017A0}" type="datetimeFigureOut">
              <a:rPr lang="en-US" smtClean="0"/>
              <a:pPr/>
              <a:t>10/11/2016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x-none" smtClean="0"/>
              <a:t>Click to edit Master title style</a:t>
            </a:r>
            <a:endParaRPr lang="en-US" dirty="0"/>
          </a:p>
        </p:txBody>
      </p:sp>
      <p:sp>
        <p:nvSpPr>
          <p:cNvPr id="5" name="Date Placeholder 4"/>
          <p:cNvSpPr>
            <a:spLocks noGrp="1"/>
          </p:cNvSpPr>
          <p:nvPr>
            <p:ph type="dt" sz="half" idx="10"/>
          </p:nvPr>
        </p:nvSpPr>
        <p:spPr/>
        <p:txBody>
          <a:bodyPr/>
          <a:lstStyle>
            <a:extLst/>
          </a:lstStyle>
          <a:p>
            <a:fld id="{D80A4771-C6EF-4B99-81F4-D30BE4E017A0}" type="datetimeFigureOut">
              <a:rPr lang="en-US" smtClean="0"/>
              <a:pPr/>
              <a:t>10/11/2016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0">
            <a:bevelT w="25400" h="19050"/>
            <a:contourClr>
              <a:srgbClr val="969696"/>
            </a:contourClr>
          </a:sp3d>
        </p:spPr>
        <p:txBody>
          <a:bodyPr lIns="91440" tIns="274320" rtlCol="0" anchor="t">
            <a:normAutofit/>
          </a:bodyPr>
          <a:lstStyle>
            <a:extLst/>
          </a:lstStyle>
          <a:p>
            <a:pPr marL="0" indent="-283464" algn="l" rtl="0" latinLnBrk="0">
              <a:lnSpc>
                <a:spcPts val="3000"/>
              </a:lnSpc>
              <a:spcBef>
                <a:spcPts val="600"/>
              </a:spcBef>
              <a:buClr>
                <a:schemeClr val="accent1"/>
              </a:buClr>
              <a:buSzPct val="80000"/>
              <a:buFont typeface="Wingdings 2"/>
              <a:buNone/>
            </a:pPr>
            <a:endParaRPr lang="en-US" sz="3200" kern="1200">
              <a:solidFill>
                <a:schemeClr val="tx1"/>
              </a:solidFill>
              <a:latin typeface="+mn-lt"/>
              <a:ea typeface="+mn-ea"/>
              <a:cs typeface="+mn-cs"/>
            </a:endParaRPr>
          </a:p>
        </p:txBody>
      </p:sp>
      <p:sp>
        <p:nvSpPr>
          <p:cNvPr id="3" name="Shap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a:r>
              <a:rPr lang="x-none" smtClean="0"/>
              <a:t>Drag picture to placeholder or click icon to add</a:t>
            </a:r>
            <a:endParaRPr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 name="Text Placeholder 3"/>
          <p:cNvSpPr>
            <a:spLocks noGrp="1"/>
          </p:cNvSpPr>
          <p:nvPr>
            <p:ph type="body" sz="half" idx="2"/>
          </p:nvPr>
        </p:nvSpPr>
        <p:spPr>
          <a:xfrm>
            <a:off x="838200" y="4800600"/>
            <a:ext cx="4419600" cy="762000"/>
          </a:xfrm>
        </p:spPr>
        <p:txBody>
          <a:bodyP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x-none"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lang="x-none" noProof="1" smtClean="0"/>
              <a:t>Click to edit Master title style</a:t>
            </a:r>
            <a:endParaRPr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a:r>
              <a:rPr lang="x-none" noProof="1" smtClean="0"/>
              <a:t>Click to edit Master text styles</a:t>
            </a:r>
          </a:p>
          <a:p>
            <a:pPr lvl="1"/>
            <a:r>
              <a:rPr lang="x-none" noProof="1" smtClean="0"/>
              <a:t>Second level</a:t>
            </a:r>
          </a:p>
          <a:p>
            <a:pPr lvl="2"/>
            <a:r>
              <a:rPr lang="x-none" noProof="1" smtClean="0"/>
              <a:t>Third level</a:t>
            </a:r>
          </a:p>
          <a:p>
            <a:pPr lvl="3"/>
            <a:r>
              <a:rPr lang="x-none" noProof="1" smtClean="0"/>
              <a:t>Fourth level</a:t>
            </a:r>
          </a:p>
          <a:p>
            <a:pPr lvl="4"/>
            <a:r>
              <a:rPr lang="x-none" noProof="1" smtClean="0"/>
              <a:t>Fifth level</a:t>
            </a:r>
            <a:endParaRPr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a:defRPr sz="1200">
                <a:solidFill>
                  <a:schemeClr val="bg2">
                    <a:shade val="50000"/>
                    <a:satMod val="200000"/>
                  </a:schemeClr>
                </a:solidFill>
              </a:defRPr>
            </a:lvl1pPr>
            <a:extLst/>
          </a:lstStyle>
          <a:p>
            <a:pPr algn="r"/>
            <a:fld id="{D80A4771-C6EF-4B99-81F4-D30BE4E017A0}" type="datetimeFigureOut">
              <a:rPr lang="en-US" smtClean="0"/>
              <a:pPr algn="r"/>
              <a:t>10/11/2016</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a:defRPr sz="1200">
                <a:solidFill>
                  <a:schemeClr val="bg2">
                    <a:shade val="50000"/>
                    <a:satMod val="200000"/>
                  </a:schemeClr>
                </a:solidFill>
                <a:effectLst/>
              </a:defRPr>
            </a:lvl1pPr>
            <a:extLst/>
          </a:lstStyle>
          <a:p>
            <a:endParaRPr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a:defRPr sz="1200">
                <a:solidFill>
                  <a:schemeClr val="bg2">
                    <a:shade val="50000"/>
                    <a:satMod val="200000"/>
                  </a:schemeClr>
                </a:solidFill>
                <a:effectLst/>
              </a:defRPr>
            </a:lvl1pPr>
            <a:extLst/>
          </a:lstStyle>
          <a:p>
            <a:pPr algn="ctr"/>
            <a:fld id="{990B41CA-569D-40E7-8E58-026C0338B2C8}" type="slidenum">
              <a:rPr lang="en-US" smtClean="0"/>
              <a:pPr algn="ctr"/>
              <a:t>‹#›</a:t>
            </a:fld>
            <a:endParaRPr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sz="44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ts val="3000"/>
        </a:lnSpc>
        <a:spcBef>
          <a:spcPts val="600"/>
        </a:spcBef>
        <a:buClr>
          <a:schemeClr val="accent1"/>
        </a:buClr>
        <a:buSzPct val="80000"/>
        <a:buFont typeface="Wingdings 2"/>
        <a:buChar char=""/>
        <a:defRPr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14400"/>
            <a:ext cx="7406640" cy="1472184"/>
          </a:xfrm>
        </p:spPr>
        <p:txBody>
          <a:bodyPr>
            <a:normAutofit/>
          </a:bodyPr>
          <a:lstStyle/>
          <a:p>
            <a:r>
              <a:rPr lang="en-US" smtClean="0"/>
              <a:t>Criteria </a:t>
            </a:r>
            <a:r>
              <a:rPr lang="en-US" dirty="0" smtClean="0"/>
              <a:t>in hibernate</a:t>
            </a:r>
            <a:endParaRPr lang="en-US" dirty="0"/>
          </a:p>
        </p:txBody>
      </p:sp>
      <p:sp>
        <p:nvSpPr>
          <p:cNvPr id="3" name="Subtitle 2"/>
          <p:cNvSpPr>
            <a:spLocks noGrp="1"/>
          </p:cNvSpPr>
          <p:nvPr>
            <p:ph type="subTitle" idx="1"/>
          </p:nvPr>
        </p:nvSpPr>
        <p:spPr>
          <a:xfrm>
            <a:off x="1447800" y="2286000"/>
            <a:ext cx="7406640" cy="1752600"/>
          </a:xfrm>
        </p:spPr>
        <p:txBody>
          <a:bodyPr/>
          <a:lstStyle/>
          <a:p>
            <a:r>
              <a:rPr lang="en-US" dirty="0" smtClean="0"/>
              <a:t>Presented by Pioneer Coders</a:t>
            </a:r>
            <a:endParaRPr lang="en-US" dirty="0"/>
          </a:p>
        </p:txBody>
      </p:sp>
      <p:pic>
        <p:nvPicPr>
          <p:cNvPr id="5" name="Picture 4" descr="pc-logo.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40997" y="0"/>
            <a:ext cx="1903003" cy="1600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Exaplanation</a:t>
            </a:r>
            <a:r>
              <a:rPr lang="en-US" dirty="0" smtClean="0"/>
              <a:t>…</a:t>
            </a:r>
            <a:endParaRPr lang="en-US" dirty="0"/>
          </a:p>
        </p:txBody>
      </p:sp>
      <p:sp>
        <p:nvSpPr>
          <p:cNvPr id="5" name="Content Placeholder 4"/>
          <p:cNvSpPr>
            <a:spLocks noGrp="1"/>
          </p:cNvSpPr>
          <p:nvPr>
            <p:ph idx="1"/>
          </p:nvPr>
        </p:nvSpPr>
        <p:spPr/>
        <p:txBody>
          <a:bodyPr>
            <a:normAutofit fontScale="92500"/>
          </a:bodyPr>
          <a:lstStyle/>
          <a:p>
            <a:r>
              <a:rPr lang="en-IN" sz="2000" dirty="0" smtClean="0"/>
              <a:t>Hibernate provides alternate ways of manipulating objects and in turn data available in RDBMS tables. One of the methods is Criteria API which allows you to build up a criteria query object programmatically where you can apply filtration rules and logical conditions.</a:t>
            </a:r>
          </a:p>
          <a:p>
            <a:r>
              <a:rPr lang="en-IN" sz="2000" dirty="0" smtClean="0"/>
              <a:t>The Hibernate </a:t>
            </a:r>
            <a:r>
              <a:rPr lang="en-IN" sz="2000" dirty="0" smtClean="0">
                <a:solidFill>
                  <a:srgbClr val="FF0000"/>
                </a:solidFill>
              </a:rPr>
              <a:t>Session</a:t>
            </a:r>
            <a:r>
              <a:rPr lang="en-IN" sz="2000" dirty="0" smtClean="0"/>
              <a:t> interface provides </a:t>
            </a:r>
            <a:r>
              <a:rPr lang="en-IN" sz="2000" dirty="0" err="1" smtClean="0">
                <a:solidFill>
                  <a:srgbClr val="FF0000"/>
                </a:solidFill>
              </a:rPr>
              <a:t>createCriteria</a:t>
            </a:r>
            <a:r>
              <a:rPr lang="en-IN" sz="2000" dirty="0" smtClean="0">
                <a:solidFill>
                  <a:srgbClr val="FF0000"/>
                </a:solidFill>
              </a:rPr>
              <a:t>()</a:t>
            </a:r>
            <a:r>
              <a:rPr lang="en-IN" sz="2000" dirty="0" smtClean="0"/>
              <a:t> method which can be used to create a </a:t>
            </a:r>
            <a:r>
              <a:rPr lang="en-IN" sz="2000" dirty="0" smtClean="0">
                <a:solidFill>
                  <a:srgbClr val="FF0000"/>
                </a:solidFill>
              </a:rPr>
              <a:t>Criteria</a:t>
            </a:r>
            <a:r>
              <a:rPr lang="en-IN" sz="2000" dirty="0" smtClean="0"/>
              <a:t> object that returns instances of the persistence object's class when your application executes a criteria query.</a:t>
            </a:r>
          </a:p>
          <a:p>
            <a:r>
              <a:rPr lang="en-IN" sz="2000" dirty="0" smtClean="0"/>
              <a:t>Following is the simplest example of a criteria query is one which will simply return every object that corresponds to the Employee class.</a:t>
            </a:r>
          </a:p>
          <a:p>
            <a:pPr algn="just">
              <a:buNone/>
            </a:pPr>
            <a:endParaRPr lang="en-IN" sz="2000" dirty="0">
              <a:solidFill>
                <a:srgbClr val="FF0000"/>
              </a:solidFill>
            </a:endParaRPr>
          </a:p>
        </p:txBody>
      </p:sp>
    </p:spTree>
    <p:extLst>
      <p:ext uri="{BB962C8B-B14F-4D97-AF65-F5344CB8AC3E}">
        <p14:creationId xmlns="" xmlns:p14="http://schemas.microsoft.com/office/powerpoint/2010/main" val="699513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None/>
            </a:pPr>
            <a:r>
              <a:rPr lang="en-IN" sz="2000" dirty="0" smtClean="0"/>
              <a:t>	</a:t>
            </a:r>
          </a:p>
          <a:p>
            <a:pPr>
              <a:buNone/>
            </a:pPr>
            <a:r>
              <a:rPr lang="en-IN" sz="2000" dirty="0" smtClean="0"/>
              <a:t>	</a:t>
            </a:r>
            <a:r>
              <a:rPr lang="en-IN" sz="2000" dirty="0" smtClean="0"/>
              <a:t>Criteria </a:t>
            </a:r>
            <a:r>
              <a:rPr lang="en-IN" sz="2000" dirty="0" err="1" smtClean="0"/>
              <a:t>cr</a:t>
            </a:r>
            <a:r>
              <a:rPr lang="en-IN" sz="2000" dirty="0" smtClean="0"/>
              <a:t> = </a:t>
            </a:r>
            <a:r>
              <a:rPr lang="en-IN" sz="2000" dirty="0" err="1" smtClean="0"/>
              <a:t>session.createCriteria</a:t>
            </a:r>
            <a:r>
              <a:rPr lang="en-IN" sz="2000" dirty="0" smtClean="0"/>
              <a:t>(</a:t>
            </a:r>
            <a:r>
              <a:rPr lang="en-IN" sz="2000" dirty="0" err="1" smtClean="0"/>
              <a:t>Persion.class</a:t>
            </a:r>
            <a:r>
              <a:rPr lang="en-IN" sz="2000" dirty="0" smtClean="0"/>
              <a:t>);</a:t>
            </a:r>
          </a:p>
          <a:p>
            <a:pPr>
              <a:buNone/>
            </a:pPr>
            <a:r>
              <a:rPr lang="en-IN" sz="2000" dirty="0" smtClean="0"/>
              <a:t>	</a:t>
            </a:r>
            <a:r>
              <a:rPr lang="en-IN" sz="2000" dirty="0" smtClean="0"/>
              <a:t> </a:t>
            </a:r>
            <a:r>
              <a:rPr lang="en-IN" sz="2000" dirty="0" smtClean="0"/>
              <a:t>List results = </a:t>
            </a:r>
            <a:r>
              <a:rPr lang="en-IN" sz="2000" dirty="0" err="1" smtClean="0"/>
              <a:t>cr.list</a:t>
            </a:r>
            <a:r>
              <a:rPr lang="en-IN" sz="2000" dirty="0" smtClean="0"/>
              <a:t>();</a:t>
            </a:r>
            <a:r>
              <a:rPr lang="en-IN" sz="2000" dirty="0" smtClean="0"/>
              <a:t> </a:t>
            </a:r>
          </a:p>
          <a:p>
            <a:pPr algn="just">
              <a:buNone/>
            </a:pPr>
            <a:r>
              <a:rPr lang="en-IN" sz="2000" dirty="0" smtClean="0"/>
              <a:t>	</a:t>
            </a:r>
          </a:p>
          <a:p>
            <a:pPr algn="just">
              <a:buNone/>
            </a:pPr>
            <a:r>
              <a:rPr lang="en-IN" sz="2000" dirty="0" smtClean="0"/>
              <a:t>	</a:t>
            </a:r>
            <a:r>
              <a:rPr lang="en-IN" sz="2000" dirty="0" smtClean="0"/>
              <a:t>You </a:t>
            </a:r>
            <a:r>
              <a:rPr lang="en-IN" sz="2000" dirty="0" smtClean="0"/>
              <a:t>can use </a:t>
            </a:r>
            <a:r>
              <a:rPr lang="en-IN" sz="2000" dirty="0" smtClean="0">
                <a:solidFill>
                  <a:srgbClr val="FF0000"/>
                </a:solidFill>
              </a:rPr>
              <a:t>add()</a:t>
            </a:r>
            <a:r>
              <a:rPr lang="en-IN" sz="2000" dirty="0" smtClean="0"/>
              <a:t> method available for </a:t>
            </a:r>
            <a:r>
              <a:rPr lang="en-IN" sz="2000" dirty="0" smtClean="0">
                <a:solidFill>
                  <a:srgbClr val="FF0000"/>
                </a:solidFill>
              </a:rPr>
              <a:t>Criteria</a:t>
            </a:r>
            <a:r>
              <a:rPr lang="en-IN" sz="2000" dirty="0" smtClean="0"/>
              <a:t> object to add restriction for a criteria query. Following is the example to add a restriction to return the records with </a:t>
            </a:r>
            <a:r>
              <a:rPr lang="en-IN" sz="2000" dirty="0" smtClean="0"/>
              <a:t>name </a:t>
            </a:r>
            <a:r>
              <a:rPr lang="en-IN" sz="2000" dirty="0" err="1" smtClean="0"/>
              <a:t>ramu</a:t>
            </a:r>
            <a:r>
              <a:rPr lang="en-IN" sz="2000" dirty="0" smtClean="0"/>
              <a:t>.</a:t>
            </a:r>
          </a:p>
          <a:p>
            <a:pPr>
              <a:buNone/>
            </a:pPr>
            <a:r>
              <a:rPr lang="en-IN" sz="2000" dirty="0" smtClean="0"/>
              <a:t>	</a:t>
            </a:r>
            <a:r>
              <a:rPr lang="en-IN" sz="2000" dirty="0" smtClean="0"/>
              <a:t>Criteria </a:t>
            </a:r>
            <a:r>
              <a:rPr lang="en-IN" sz="2000" dirty="0" err="1" smtClean="0"/>
              <a:t>cr</a:t>
            </a:r>
            <a:r>
              <a:rPr lang="en-IN" sz="2000" dirty="0" smtClean="0"/>
              <a:t> = </a:t>
            </a:r>
            <a:r>
              <a:rPr lang="en-IN" sz="2000" dirty="0" err="1" smtClean="0"/>
              <a:t>session.createCriteria</a:t>
            </a:r>
            <a:r>
              <a:rPr lang="en-IN" sz="2000" dirty="0" smtClean="0"/>
              <a:t>(</a:t>
            </a:r>
            <a:r>
              <a:rPr lang="en-IN" sz="2000" dirty="0" err="1" smtClean="0"/>
              <a:t>Persion.class</a:t>
            </a:r>
            <a:r>
              <a:rPr lang="en-IN" sz="2000" dirty="0" smtClean="0"/>
              <a:t>); </a:t>
            </a:r>
            <a:r>
              <a:rPr lang="en-IN" sz="2000" dirty="0" err="1" smtClean="0"/>
              <a:t>cr.add</a:t>
            </a:r>
            <a:r>
              <a:rPr lang="en-IN" sz="2000" dirty="0" smtClean="0"/>
              <a:t>(</a:t>
            </a:r>
            <a:r>
              <a:rPr lang="en-IN" sz="2000" dirty="0" err="1" smtClean="0"/>
              <a:t>Restrictions.eq</a:t>
            </a:r>
            <a:r>
              <a:rPr lang="en-IN" sz="2000" dirty="0" smtClean="0"/>
              <a:t>(“name", “</a:t>
            </a:r>
            <a:r>
              <a:rPr lang="en-IN" sz="2000" dirty="0" err="1" smtClean="0"/>
              <a:t>ramu</a:t>
            </a:r>
            <a:r>
              <a:rPr lang="en-IN" sz="2000" dirty="0" smtClean="0"/>
              <a:t>”)); </a:t>
            </a:r>
            <a:br>
              <a:rPr lang="en-IN" sz="2000" dirty="0" smtClean="0"/>
            </a:br>
            <a:r>
              <a:rPr lang="en-IN" sz="2000" dirty="0" smtClean="0"/>
              <a:t>List </a:t>
            </a:r>
            <a:r>
              <a:rPr lang="en-IN" sz="2000" dirty="0" smtClean="0"/>
              <a:t>results = </a:t>
            </a:r>
            <a:r>
              <a:rPr lang="en-IN" sz="2000" dirty="0" err="1" smtClean="0"/>
              <a:t>cr.list</a:t>
            </a:r>
            <a:r>
              <a:rPr lang="en-IN" sz="2000" dirty="0" smtClean="0"/>
              <a:t>();</a:t>
            </a:r>
            <a:endParaRPr lang="en-IN" sz="20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Entity and Value Objects…</a:t>
            </a:r>
            <a:endParaRPr lang="en-IN" dirty="0"/>
          </a:p>
        </p:txBody>
      </p:sp>
      <p:sp>
        <p:nvSpPr>
          <p:cNvPr id="5" name="Content Placeholder 4"/>
          <p:cNvSpPr>
            <a:spLocks noGrp="1"/>
          </p:cNvSpPr>
          <p:nvPr>
            <p:ph idx="1"/>
          </p:nvPr>
        </p:nvSpPr>
        <p:spPr/>
        <p:txBody>
          <a:bodyPr>
            <a:normAutofit/>
          </a:bodyPr>
          <a:lstStyle/>
          <a:p>
            <a:pPr>
              <a:buNone/>
            </a:pPr>
            <a:endParaRPr lang="en-US" sz="2000" dirty="0" smtClean="0">
              <a:solidFill>
                <a:srgbClr val="FF0000"/>
              </a:solidFill>
            </a:endParaRPr>
          </a:p>
          <a:p>
            <a:pPr>
              <a:buNone/>
            </a:pPr>
            <a:r>
              <a:rPr lang="en-US" sz="2000" dirty="0" smtClean="0">
                <a:solidFill>
                  <a:srgbClr val="FF0000"/>
                </a:solidFill>
              </a:rPr>
              <a:t>Some of the common examples queries on criteria are given below:</a:t>
            </a:r>
          </a:p>
          <a:p>
            <a:pPr>
              <a:buNone/>
            </a:pPr>
            <a:r>
              <a:rPr lang="en-US" sz="2000" dirty="0" smtClean="0">
                <a:solidFill>
                  <a:srgbClr val="FF0000"/>
                </a:solidFill>
              </a:rPr>
              <a:t>	 </a:t>
            </a:r>
            <a:r>
              <a:rPr lang="en-IN" sz="2000" dirty="0" smtClean="0"/>
              <a:t>Criteria </a:t>
            </a:r>
            <a:r>
              <a:rPr lang="en-IN" sz="2000" dirty="0" err="1" smtClean="0"/>
              <a:t>cr</a:t>
            </a:r>
            <a:r>
              <a:rPr lang="en-IN" sz="2000" dirty="0" smtClean="0"/>
              <a:t> = </a:t>
            </a:r>
            <a:r>
              <a:rPr lang="en-IN" sz="2000" dirty="0" err="1" smtClean="0"/>
              <a:t>session.createCriteria</a:t>
            </a:r>
            <a:r>
              <a:rPr lang="en-IN" sz="2000" dirty="0" smtClean="0"/>
              <a:t>(</a:t>
            </a:r>
            <a:r>
              <a:rPr lang="en-IN" sz="2000" dirty="0" err="1" smtClean="0"/>
              <a:t>Persion.class</a:t>
            </a:r>
            <a:r>
              <a:rPr lang="en-IN" sz="2000" dirty="0" smtClean="0"/>
              <a:t>);</a:t>
            </a:r>
          </a:p>
          <a:p>
            <a:pPr>
              <a:buNone/>
            </a:pPr>
            <a:r>
              <a:rPr lang="en-US" sz="2000" dirty="0" smtClean="0">
                <a:solidFill>
                  <a:srgbClr val="FF0000"/>
                </a:solidFill>
              </a:rPr>
              <a:t>	</a:t>
            </a:r>
            <a:r>
              <a:rPr lang="en-IN" sz="2000" dirty="0" smtClean="0"/>
              <a:t>// To get records having </a:t>
            </a:r>
            <a:r>
              <a:rPr lang="en-IN" sz="2000" dirty="0" smtClean="0"/>
              <a:t>age more </a:t>
            </a:r>
            <a:r>
              <a:rPr lang="en-IN" sz="2000" dirty="0" smtClean="0"/>
              <a:t>than </a:t>
            </a:r>
            <a:r>
              <a:rPr lang="en-IN" sz="2000" dirty="0" smtClean="0"/>
              <a:t>25 </a:t>
            </a:r>
            <a:r>
              <a:rPr lang="en-IN" sz="2000" dirty="0" err="1" smtClean="0"/>
              <a:t>cr.add</a:t>
            </a:r>
            <a:r>
              <a:rPr lang="en-IN" sz="2000" dirty="0" smtClean="0"/>
              <a:t>(Restrictions.gt</a:t>
            </a:r>
            <a:r>
              <a:rPr lang="en-IN" sz="2000" dirty="0" smtClean="0"/>
              <a:t>(“age", 25));</a:t>
            </a:r>
          </a:p>
          <a:p>
            <a:pPr>
              <a:buNone/>
            </a:pPr>
            <a:r>
              <a:rPr lang="en-IN" sz="2000" dirty="0" smtClean="0"/>
              <a:t>	// </a:t>
            </a:r>
            <a:r>
              <a:rPr lang="en-IN" sz="2000" dirty="0" smtClean="0"/>
              <a:t>To get records having </a:t>
            </a:r>
            <a:r>
              <a:rPr lang="en-IN" sz="2000" dirty="0" smtClean="0"/>
              <a:t>age less </a:t>
            </a:r>
            <a:r>
              <a:rPr lang="en-IN" sz="2000" dirty="0" smtClean="0"/>
              <a:t>than </a:t>
            </a:r>
            <a:r>
              <a:rPr lang="en-IN" sz="2000" dirty="0" smtClean="0"/>
              <a:t>45</a:t>
            </a:r>
          </a:p>
          <a:p>
            <a:pPr>
              <a:buNone/>
            </a:pPr>
            <a:r>
              <a:rPr lang="en-IN" sz="2000" dirty="0" smtClean="0"/>
              <a:t>	</a:t>
            </a:r>
            <a:r>
              <a:rPr lang="en-IN" sz="2000" dirty="0" smtClean="0"/>
              <a:t> </a:t>
            </a:r>
            <a:r>
              <a:rPr lang="en-IN" sz="2000" dirty="0" err="1" smtClean="0"/>
              <a:t>cr.add</a:t>
            </a:r>
            <a:r>
              <a:rPr lang="en-IN" sz="2000" dirty="0" smtClean="0"/>
              <a:t>(Restrictions.lt</a:t>
            </a:r>
            <a:r>
              <a:rPr lang="en-IN" sz="2000" dirty="0" smtClean="0"/>
              <a:t>(“age ", 45));</a:t>
            </a:r>
          </a:p>
          <a:p>
            <a:pPr>
              <a:buNone/>
            </a:pPr>
            <a:r>
              <a:rPr lang="en-IN" sz="2000" dirty="0" smtClean="0"/>
              <a:t>	// </a:t>
            </a:r>
            <a:r>
              <a:rPr lang="en-IN" sz="2000" dirty="0" smtClean="0"/>
              <a:t>To get records having </a:t>
            </a:r>
            <a:r>
              <a:rPr lang="en-IN" sz="2000" dirty="0" err="1" smtClean="0"/>
              <a:t>fistName</a:t>
            </a:r>
            <a:r>
              <a:rPr lang="en-IN" sz="2000" dirty="0" smtClean="0"/>
              <a:t> starting </a:t>
            </a:r>
            <a:r>
              <a:rPr lang="en-IN" sz="2000" dirty="0" smtClean="0"/>
              <a:t>with </a:t>
            </a:r>
            <a:r>
              <a:rPr lang="en-IN" sz="2000" dirty="0" err="1" smtClean="0"/>
              <a:t>sr</a:t>
            </a:r>
            <a:r>
              <a:rPr lang="en-IN" sz="2000" dirty="0" smtClean="0"/>
              <a:t> </a:t>
            </a:r>
            <a:r>
              <a:rPr lang="en-IN" sz="2000" dirty="0" err="1" smtClean="0"/>
              <a:t>cr.add</a:t>
            </a:r>
            <a:r>
              <a:rPr lang="en-IN" sz="2000" dirty="0" smtClean="0"/>
              <a:t>(</a:t>
            </a:r>
            <a:r>
              <a:rPr lang="en-IN" sz="2000" dirty="0" err="1" smtClean="0"/>
              <a:t>Restrictions.like</a:t>
            </a:r>
            <a:r>
              <a:rPr lang="en-IN" sz="2000" dirty="0" smtClean="0"/>
              <a:t>("</a:t>
            </a:r>
            <a:r>
              <a:rPr lang="en-IN" sz="2000" dirty="0" err="1" smtClean="0"/>
              <a:t>firstName</a:t>
            </a:r>
            <a:r>
              <a:rPr lang="en-IN" sz="2000" dirty="0" smtClean="0"/>
              <a:t>", </a:t>
            </a:r>
            <a:r>
              <a:rPr lang="en-IN" sz="2000" dirty="0" smtClean="0"/>
              <a:t>“</a:t>
            </a:r>
            <a:r>
              <a:rPr lang="en-IN" sz="2000" dirty="0" err="1" smtClean="0"/>
              <a:t>sr</a:t>
            </a:r>
            <a:r>
              <a:rPr lang="en-IN" sz="2000" dirty="0" smtClean="0"/>
              <a:t>%")); </a:t>
            </a:r>
          </a:p>
          <a:p>
            <a:pPr>
              <a:buNone/>
            </a:pPr>
            <a:endParaRPr lang="en-IN" sz="2000" dirty="0" smtClean="0">
              <a:solidFill>
                <a:srgbClr val="FF0000"/>
              </a:solidFill>
            </a:endParaRPr>
          </a:p>
          <a:p>
            <a:pPr>
              <a:buNone/>
            </a:pPr>
            <a:endParaRPr lang="en-IN" sz="20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None/>
            </a:pPr>
            <a:r>
              <a:rPr lang="en-IN" sz="2000" dirty="0" smtClean="0">
                <a:solidFill>
                  <a:srgbClr val="FF0000"/>
                </a:solidFill>
              </a:rPr>
              <a:t>	Projection and Aggregation:</a:t>
            </a:r>
          </a:p>
          <a:p>
            <a:pPr>
              <a:buNone/>
            </a:pPr>
            <a:r>
              <a:rPr lang="en-IN" sz="2000" dirty="0" smtClean="0"/>
              <a:t>	</a:t>
            </a:r>
            <a:r>
              <a:rPr lang="en-IN" sz="2000" dirty="0" smtClean="0"/>
              <a:t>The </a:t>
            </a:r>
            <a:r>
              <a:rPr lang="en-IN" sz="2000" dirty="0" smtClean="0"/>
              <a:t>Criteria API provides the </a:t>
            </a:r>
            <a:r>
              <a:rPr lang="en-IN" sz="2000" dirty="0" err="1" smtClean="0">
                <a:solidFill>
                  <a:srgbClr val="FF0000"/>
                </a:solidFill>
              </a:rPr>
              <a:t>org.hibernate.criterion.Projections</a:t>
            </a:r>
            <a:r>
              <a:rPr lang="en-IN" sz="2000" dirty="0" smtClean="0"/>
              <a:t> class which can be used to get average, maximum or minimum of the property values. The Projections class is similar to the Restrictions class in that it provides several static factory methods for obtaining </a:t>
            </a:r>
            <a:r>
              <a:rPr lang="en-IN" sz="2000" dirty="0" smtClean="0">
                <a:solidFill>
                  <a:srgbClr val="FF0000"/>
                </a:solidFill>
              </a:rPr>
              <a:t>Projection</a:t>
            </a:r>
            <a:r>
              <a:rPr lang="en-IN" sz="2000" dirty="0" smtClean="0"/>
              <a:t> </a:t>
            </a:r>
            <a:r>
              <a:rPr lang="en-IN" sz="2000" dirty="0" smtClean="0"/>
              <a:t>instances</a:t>
            </a:r>
          </a:p>
          <a:p>
            <a:pPr>
              <a:buNone/>
            </a:pPr>
            <a:r>
              <a:rPr lang="en-US" sz="2000" dirty="0" smtClean="0"/>
              <a:t>	</a:t>
            </a:r>
            <a:r>
              <a:rPr lang="en-IN" sz="2000" dirty="0" smtClean="0"/>
              <a:t>Criteria </a:t>
            </a:r>
            <a:r>
              <a:rPr lang="en-IN" sz="2000" dirty="0" err="1" smtClean="0"/>
              <a:t>cr</a:t>
            </a:r>
            <a:r>
              <a:rPr lang="en-IN" sz="2000" dirty="0" smtClean="0"/>
              <a:t> = </a:t>
            </a:r>
            <a:r>
              <a:rPr lang="en-IN" sz="2000" dirty="0" err="1" smtClean="0"/>
              <a:t>session.createCriteria</a:t>
            </a:r>
            <a:r>
              <a:rPr lang="en-IN" sz="2000" dirty="0" smtClean="0"/>
              <a:t>(</a:t>
            </a:r>
            <a:r>
              <a:rPr lang="en-IN" sz="2000" dirty="0" err="1" smtClean="0"/>
              <a:t>Persion.class</a:t>
            </a:r>
            <a:r>
              <a:rPr lang="en-IN" sz="2000" dirty="0" smtClean="0"/>
              <a:t>); </a:t>
            </a:r>
            <a:endParaRPr lang="en-IN" sz="2000" dirty="0" smtClean="0"/>
          </a:p>
          <a:p>
            <a:pPr>
              <a:buNone/>
            </a:pPr>
            <a:r>
              <a:rPr lang="en-IN" sz="2000" dirty="0" smtClean="0"/>
              <a:t>	</a:t>
            </a:r>
            <a:r>
              <a:rPr lang="en-IN" sz="2000" dirty="0" smtClean="0"/>
              <a:t>// </a:t>
            </a:r>
            <a:r>
              <a:rPr lang="en-IN" sz="2000" dirty="0" smtClean="0"/>
              <a:t>To get total row count. </a:t>
            </a:r>
            <a:endParaRPr lang="en-IN" sz="2000" dirty="0" smtClean="0"/>
          </a:p>
          <a:p>
            <a:pPr>
              <a:buNone/>
            </a:pPr>
            <a:r>
              <a:rPr lang="en-IN" sz="2000" dirty="0" smtClean="0"/>
              <a:t>	</a:t>
            </a:r>
            <a:r>
              <a:rPr lang="en-IN" sz="2000" dirty="0" err="1" smtClean="0"/>
              <a:t>cr.setProjection</a:t>
            </a:r>
            <a:r>
              <a:rPr lang="en-IN" sz="2000" dirty="0" smtClean="0"/>
              <a:t>(</a:t>
            </a:r>
            <a:r>
              <a:rPr lang="en-IN" sz="2000" dirty="0" err="1" smtClean="0"/>
              <a:t>Projections.rowCount</a:t>
            </a:r>
            <a:r>
              <a:rPr lang="en-IN" sz="2000" dirty="0" smtClean="0"/>
              <a:t>());</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None/>
            </a:pPr>
            <a:r>
              <a:rPr lang="en-IN" sz="2000" dirty="0" smtClean="0"/>
              <a:t>	// </a:t>
            </a:r>
            <a:r>
              <a:rPr lang="en-IN" sz="2000" dirty="0" smtClean="0"/>
              <a:t>To get average of a property. </a:t>
            </a:r>
            <a:r>
              <a:rPr lang="en-IN" sz="2000" dirty="0" err="1" smtClean="0"/>
              <a:t>cr.setProjection</a:t>
            </a:r>
            <a:r>
              <a:rPr lang="en-IN" sz="2000" dirty="0" smtClean="0"/>
              <a:t>(Projections.avg</a:t>
            </a:r>
            <a:r>
              <a:rPr lang="en-IN" sz="2000" dirty="0" smtClean="0"/>
              <a:t>(“25"));</a:t>
            </a:r>
          </a:p>
          <a:p>
            <a:pPr>
              <a:buNone/>
            </a:pPr>
            <a:r>
              <a:rPr lang="en-US" sz="2000" dirty="0" smtClean="0"/>
              <a:t>	</a:t>
            </a:r>
            <a:r>
              <a:rPr lang="en-IN" sz="2000" dirty="0" smtClean="0"/>
              <a:t>// To get maximum of a property. </a:t>
            </a:r>
            <a:r>
              <a:rPr lang="en-IN" sz="2000" dirty="0" err="1" smtClean="0"/>
              <a:t>cr.setProjection</a:t>
            </a:r>
            <a:r>
              <a:rPr lang="en-IN" sz="2000" dirty="0" smtClean="0"/>
              <a:t>(Projections.max</a:t>
            </a:r>
            <a:r>
              <a:rPr lang="en-IN" sz="2000" dirty="0" smtClean="0"/>
              <a:t>(“age")); </a:t>
            </a:r>
          </a:p>
          <a:p>
            <a:pPr>
              <a:buNone/>
            </a:pPr>
            <a:r>
              <a:rPr lang="en-IN" sz="2000" dirty="0" smtClean="0"/>
              <a:t>	</a:t>
            </a:r>
            <a:r>
              <a:rPr lang="en-IN" sz="2000" dirty="0" smtClean="0"/>
              <a:t>// </a:t>
            </a:r>
            <a:r>
              <a:rPr lang="en-IN" sz="2000" dirty="0" smtClean="0"/>
              <a:t>To get minimum of a property. </a:t>
            </a:r>
            <a:r>
              <a:rPr lang="en-IN" sz="2000" dirty="0" err="1" smtClean="0"/>
              <a:t>cr.setProjection</a:t>
            </a:r>
            <a:r>
              <a:rPr lang="en-IN" sz="2000" dirty="0" smtClean="0"/>
              <a:t>(Projections.min</a:t>
            </a:r>
            <a:r>
              <a:rPr lang="en-IN" sz="2000" dirty="0" smtClean="0"/>
              <a:t>(“age")); </a:t>
            </a:r>
          </a:p>
          <a:p>
            <a:pPr>
              <a:buNone/>
            </a:pPr>
            <a:r>
              <a:rPr lang="en-IN" sz="2000" dirty="0" smtClean="0"/>
              <a:t>	</a:t>
            </a:r>
            <a:endParaRPr lang="en-IN" sz="2000" dirty="0" smtClean="0"/>
          </a:p>
          <a:p>
            <a:pPr>
              <a:buNone/>
            </a:pPr>
            <a:endParaRPr lang="en-IN" sz="2000"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M10082295">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100000" t="100000" r="100000" b="10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100000" t="100000" r="100000" b="10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51000" t="-20000" r="2000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rketSpecific xmlns="4873beb7-5857-4685-be1f-d57550cc96cc">false</MarketSpecific>
    <ApprovalStatus xmlns="4873beb7-5857-4685-be1f-d57550cc96cc">InProgress</ApprovalStatus>
    <DirectSourceMarket xmlns="4873beb7-5857-4685-be1f-d57550cc96cc" xsi:nil="true"/>
    <PrimaryImageGen xmlns="4873beb7-5857-4685-be1f-d57550cc96cc">true</PrimaryImageGen>
    <ThumbnailAssetId xmlns="4873beb7-5857-4685-be1f-d57550cc96cc" xsi:nil="true"/>
    <NumericId xmlns="4873beb7-5857-4685-be1f-d57550cc96cc">-1</NumericId>
    <TPFriendlyName xmlns="4873beb7-5857-4685-be1f-d57550cc96cc">Training presentation: General</TPFriendlyName>
    <BusinessGroup xmlns="4873beb7-5857-4685-be1f-d57550cc96cc" xsi:nil="true"/>
    <APEditor xmlns="4873beb7-5857-4685-be1f-d57550cc96cc">
      <UserInfo>
        <DisplayName>REDMOND\v-luannv</DisplayName>
        <AccountId>92</AccountId>
        <AccountType/>
      </UserInfo>
    </APEditor>
    <SourceTitle xmlns="4873beb7-5857-4685-be1f-d57550cc96cc">Training presentation: General</SourceTitle>
    <OpenTemplate xmlns="4873beb7-5857-4685-be1f-d57550cc96cc">true</OpenTemplate>
    <UALocComments xmlns="4873beb7-5857-4685-be1f-d57550cc96cc" xsi:nil="true"/>
    <ParentAssetId xmlns="4873beb7-5857-4685-be1f-d57550cc96cc" xsi:nil="true"/>
    <IntlLangReviewDate xmlns="4873beb7-5857-4685-be1f-d57550cc96cc" xsi:nil="true"/>
    <PublishStatusLookup xmlns="4873beb7-5857-4685-be1f-d57550cc96cc">
      <Value>264269</Value>
      <Value>1317002</Value>
    </PublishStatusLookup>
    <MachineTranslated xmlns="4873beb7-5857-4685-be1f-d57550cc96cc">false</MachineTranslated>
    <OriginalSourceMarket xmlns="4873beb7-5857-4685-be1f-d57550cc96cc" xsi:nil="true"/>
    <TPInstallLocation xmlns="4873beb7-5857-4685-be1f-d57550cc96cc">{My Templates}</TPInstallLocation>
    <APDescription xmlns="4873beb7-5857-4685-be1f-d57550cc96cc" xsi:nil="true"/>
    <ContentItem xmlns="4873beb7-5857-4685-be1f-d57550cc96cc" xsi:nil="true"/>
    <ClipArtFilename xmlns="4873beb7-5857-4685-be1f-d57550cc96cc" xsi:nil="true"/>
    <APAuthor xmlns="4873beb7-5857-4685-be1f-d57550cc96cc">
      <UserInfo>
        <DisplayName>REDMOND\cynvey</DisplayName>
        <AccountId>191</AccountId>
        <AccountType/>
      </UserInfo>
    </APAuthor>
    <TPAppVersion xmlns="4873beb7-5857-4685-be1f-d57550cc96cc">11</TPAppVersion>
    <TPCommandLine xmlns="4873beb7-5857-4685-be1f-d57550cc96cc">{PP} /n {FilePath}</TPCommandLine>
    <PublishTargets xmlns="4873beb7-5857-4685-be1f-d57550cc96cc">OfficeOnline</PublishTargets>
    <TPLaunchHelpLinkType xmlns="4873beb7-5857-4685-be1f-d57550cc96cc">Template</TPLaunchHelpLinkType>
    <EditorialStatus xmlns="4873beb7-5857-4685-be1f-d57550cc96cc" xsi:nil="true"/>
    <TimesCloned xmlns="4873beb7-5857-4685-be1f-d57550cc96cc" xsi:nil="true"/>
    <LastModifiedDateTime xmlns="4873beb7-5857-4685-be1f-d57550cc96cc" xsi:nil="true"/>
    <Provider xmlns="4873beb7-5857-4685-be1f-d57550cc96cc">EY006220130</Provider>
    <AcquiredFrom xmlns="4873beb7-5857-4685-be1f-d57550cc96cc" xsi:nil="true"/>
    <AssetStart xmlns="4873beb7-5857-4685-be1f-d57550cc96cc">2009-05-30T20:40:00+00:00</AssetStart>
    <LastHandOff xmlns="4873beb7-5857-4685-be1f-d57550cc96cc" xsi:nil="true"/>
    <TPClientViewer xmlns="4873beb7-5857-4685-be1f-d57550cc96cc">Microsoft Office PowerPoint</TPClientViewer>
    <ArtSampleDocs xmlns="4873beb7-5857-4685-be1f-d57550cc96cc" xsi:nil="true"/>
    <UACurrentWords xmlns="4873beb7-5857-4685-be1f-d57550cc96cc">0</UACurrentWords>
    <UALocRecommendation xmlns="4873beb7-5857-4685-be1f-d57550cc96cc">Localize</UALocRecommendation>
    <IsDeleted xmlns="4873beb7-5857-4685-be1f-d57550cc96cc">false</IsDeleted>
    <ShowIn xmlns="4873beb7-5857-4685-be1f-d57550cc96cc">Show everywhere</ShowIn>
    <UANotes xmlns="4873beb7-5857-4685-be1f-d57550cc96cc">online only</UANotes>
    <TemplateStatus xmlns="4873beb7-5857-4685-be1f-d57550cc96cc">Complete</TemplateStatus>
    <CSXHash xmlns="4873beb7-5857-4685-be1f-d57550cc96cc" xsi:nil="true"/>
    <VoteCount xmlns="4873beb7-5857-4685-be1f-d57550cc96cc" xsi:nil="true"/>
    <AssetExpire xmlns="4873beb7-5857-4685-be1f-d57550cc96cc">2100-01-01T00:00:00+00:00</AssetExpire>
    <CSXSubmissionMarket xmlns="4873beb7-5857-4685-be1f-d57550cc96cc" xsi:nil="true"/>
    <DSATActionTaken xmlns="4873beb7-5857-4685-be1f-d57550cc96cc" xsi:nil="true"/>
    <SubmitterId xmlns="4873beb7-5857-4685-be1f-d57550cc96cc" xsi:nil="true"/>
    <TPExecutable xmlns="4873beb7-5857-4685-be1f-d57550cc96cc" xsi:nil="true"/>
    <AssetType xmlns="4873beb7-5857-4685-be1f-d57550cc96cc">TP</AssetType>
    <CSXSubmissionDate xmlns="4873beb7-5857-4685-be1f-d57550cc96cc" xsi:nil="true"/>
    <CSXUpdate xmlns="4873beb7-5857-4685-be1f-d57550cc96cc">false</CSXUpdate>
    <ApprovalLog xmlns="4873beb7-5857-4685-be1f-d57550cc96cc" xsi:nil="true"/>
    <BugNumber xmlns="4873beb7-5857-4685-be1f-d57550cc96cc" xsi:nil="true"/>
    <Milestone xmlns="4873beb7-5857-4685-be1f-d57550cc96cc" xsi:nil="true"/>
    <OriginAsset xmlns="4873beb7-5857-4685-be1f-d57550cc96cc" xsi:nil="true"/>
    <TPComponent xmlns="4873beb7-5857-4685-be1f-d57550cc96cc">PPTFiles</TPComponent>
    <AssetId xmlns="4873beb7-5857-4685-be1f-d57550cc96cc">TP010082295</AssetId>
    <TPApplication xmlns="4873beb7-5857-4685-be1f-d57550cc96cc">PowerPoint</TPApplication>
    <TPLaunchHelpLink xmlns="4873beb7-5857-4685-be1f-d57550cc96cc" xsi:nil="true"/>
    <IntlLocPriority xmlns="4873beb7-5857-4685-be1f-d57550cc96cc" xsi:nil="true"/>
    <PlannedPubDate xmlns="4873beb7-5857-4685-be1f-d57550cc96cc" xsi:nil="true"/>
    <CrawlForDependencies xmlns="4873beb7-5857-4685-be1f-d57550cc96cc">false</CrawlForDependencies>
    <IntlLangReviewer xmlns="4873beb7-5857-4685-be1f-d57550cc96cc" xsi:nil="true"/>
    <HandoffToMSDN xmlns="4873beb7-5857-4685-be1f-d57550cc96cc" xsi:nil="true"/>
    <TrustLevel xmlns="4873beb7-5857-4685-be1f-d57550cc96cc">1 Microsoft Managed Content</TrustLevel>
    <IsSearchable xmlns="4873beb7-5857-4685-be1f-d57550cc96cc">false</IsSearchable>
    <TPNamespace xmlns="4873beb7-5857-4685-be1f-d57550cc96cc">POWERPNT</TPNamespace>
    <Markets xmlns="4873beb7-5857-4685-be1f-d57550cc96cc"/>
    <IntlLangReview xmlns="4873beb7-5857-4685-be1f-d57550cc96cc" xsi:nil="true"/>
    <UAProjectedTotalWords xmlns="4873beb7-5857-4685-be1f-d57550cc96cc" xsi:nil="true"/>
    <OutputCachingOn xmlns="4873beb7-5857-4685-be1f-d57550cc96cc">false</OutputCachingOn>
    <AverageRating xmlns="4873beb7-5857-4685-be1f-d57550cc96cc" xsi:nil="true"/>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2003 Default</TemplateTemplateType>
    <OOCacheId xmlns="4873beb7-5857-4685-be1f-d57550cc96cc" xsi:nil="true"/>
    <BlockPublish xmlns="4873beb7-5857-4685-be1f-d57550cc96cc">false</BlockPublish>
    <CampaignTagsTaxHTField0 xmlns="4873beb7-5857-4685-be1f-d57550cc96cc">
      <Terms xmlns="http://schemas.microsoft.com/office/infopath/2007/PartnerControls"/>
    </CampaignTagsTaxHTField0>
    <LocLastLocAttemptVersionLookup xmlns="4873beb7-5857-4685-be1f-d57550cc96cc">116941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710FCEA-AFBA-4A87-8465-8D68D5A3D55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C7174BAB-CF79-4C88-B5F0-608477A02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C07D1E-A757-4FA5-A73C-0C1FF1AF03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TM10082295</Template>
  <TotalTime>0</TotalTime>
  <Words>75</Words>
  <Application>Microsoft Office PowerPoint</Application>
  <PresentationFormat>On-screen Show (4:3)</PresentationFormat>
  <Paragraphs>30</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TM10082295</vt:lpstr>
      <vt:lpstr>Criteria in hibernate</vt:lpstr>
      <vt:lpstr>Exaplanation…</vt:lpstr>
      <vt:lpstr>Slide 3</vt:lpstr>
      <vt:lpstr>What is Entity and Value Objects…</vt:lpstr>
      <vt:lpstr>Slide 5</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presentation: General</dc:title>
  <dc:creator/>
  <cp:lastModifiedBy/>
  <cp:revision>1</cp:revision>
  <dcterms:created xsi:type="dcterms:W3CDTF">2006-08-31T17:23:55Z</dcterms:created>
  <dcterms:modified xsi:type="dcterms:W3CDTF">2016-10-11T14:36:23Z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419;#zpp140;#65;#zpp120;#79;#tpl120</vt:lpwstr>
  </property>
  <property fmtid="{D5CDD505-2E9C-101B-9397-08002B2CF9AE}" pid="8" name="PolicheckCounter">
    <vt:lpwstr>0</vt:lpwstr>
  </property>
  <property fmtid="{D5CDD505-2E9C-101B-9397-08002B2CF9AE}" pid="9" name="APTrustLevel">
    <vt:r8>1</vt:r8>
  </property>
</Properties>
</file>