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12"/>
  </p:notesMasterIdLst>
  <p:sldIdLst>
    <p:sldId id="256" r:id="rId5"/>
    <p:sldId id="258" r:id="rId6"/>
    <p:sldId id="281" r:id="rId7"/>
    <p:sldId id="280" r:id="rId8"/>
    <p:sldId id="284" r:id="rId9"/>
    <p:sldId id="282" r:id="rId10"/>
    <p:sldId id="28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7" autoAdjust="0"/>
    <p:restoredTop sz="9465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p14="http://schemas.microsoft.com/office/powerpoint/2010/main" xmlns=""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10/12/2016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normAutofit/>
          </a:bodyPr>
          <a:lstStyle/>
          <a:p>
            <a:r>
              <a:rPr lang="en-US" dirty="0" smtClean="0"/>
              <a:t>Caching  in hibernate</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40997" y="0"/>
            <a:ext cx="1903003"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Explanation</a:t>
            </a:r>
            <a:r>
              <a:rPr lang="en-US" dirty="0" smtClean="0"/>
              <a:t>…</a:t>
            </a:r>
            <a:endParaRPr lang="en-US" dirty="0"/>
          </a:p>
        </p:txBody>
      </p:sp>
      <p:sp>
        <p:nvSpPr>
          <p:cNvPr id="5" name="Content Placeholder 4"/>
          <p:cNvSpPr>
            <a:spLocks noGrp="1"/>
          </p:cNvSpPr>
          <p:nvPr>
            <p:ph idx="1"/>
          </p:nvPr>
        </p:nvSpPr>
        <p:spPr/>
        <p:txBody>
          <a:bodyPr>
            <a:normAutofit fontScale="85000" lnSpcReduction="10000"/>
          </a:bodyPr>
          <a:lstStyle/>
          <a:p>
            <a:pPr algn="just">
              <a:buNone/>
            </a:pPr>
            <a:r>
              <a:rPr lang="en-IN" sz="2000" dirty="0" smtClean="0"/>
              <a:t>	Caching is a facility provided by ORM frameworks which help users to get fast running web application, while help framework itself to reduce number of queries made to database in a single transaction. Hibernate achieves the second goal by implementing first level cache.</a:t>
            </a:r>
          </a:p>
          <a:p>
            <a:pPr algn="just">
              <a:buNone/>
            </a:pPr>
            <a:r>
              <a:rPr lang="en-IN" sz="2000" b="1" dirty="0" smtClean="0"/>
              <a:t>	</a:t>
            </a:r>
            <a:r>
              <a:rPr lang="en-IN" sz="2000" dirty="0" smtClean="0">
                <a:solidFill>
                  <a:srgbClr val="FF0000"/>
                </a:solidFill>
              </a:rPr>
              <a:t>Fist level cache</a:t>
            </a:r>
            <a:r>
              <a:rPr lang="en-IN" sz="2000" dirty="0" smtClean="0"/>
              <a:t> in hibernate is enabled by default and you do not need to do anything to get this functionality working. In fact, you can not disable it even forcefully</a:t>
            </a:r>
          </a:p>
          <a:p>
            <a:pPr algn="just">
              <a:buNone/>
            </a:pPr>
            <a:r>
              <a:rPr lang="en-IN" sz="2000" dirty="0" smtClean="0"/>
              <a:t>	Its easy to understand the first level cache if we understand the fact that</a:t>
            </a:r>
            <a:r>
              <a:rPr lang="en-IN" sz="2000" b="1" dirty="0" smtClean="0"/>
              <a:t> </a:t>
            </a:r>
            <a:r>
              <a:rPr lang="en-IN" sz="2000" dirty="0" smtClean="0"/>
              <a:t>it is associated with Session object. As we know session object is created on demand from session factory and</a:t>
            </a:r>
            <a:r>
              <a:rPr lang="en-IN" sz="2000" b="1" dirty="0" smtClean="0"/>
              <a:t> </a:t>
            </a:r>
            <a:r>
              <a:rPr lang="en-IN" sz="2000" dirty="0" smtClean="0"/>
              <a:t>it is lost, once the session is closed. </a:t>
            </a:r>
          </a:p>
          <a:p>
            <a:pPr algn="just">
              <a:buNone/>
            </a:pPr>
            <a:r>
              <a:rPr lang="en-US" sz="2000" dirty="0" smtClean="0">
                <a:solidFill>
                  <a:srgbClr val="FF0000"/>
                </a:solidFill>
              </a:rPr>
              <a:t>		</a:t>
            </a:r>
            <a:endParaRPr lang="en-IN" sz="2000" dirty="0">
              <a:solidFill>
                <a:srgbClr val="FF0000"/>
              </a:solidFill>
            </a:endParaRPr>
          </a:p>
        </p:txBody>
      </p:sp>
    </p:spTree>
    <p:extLst>
      <p:ext uri="{BB962C8B-B14F-4D97-AF65-F5344CB8AC3E}">
        <p14:creationId xmlns:p14="http://schemas.microsoft.com/office/powerpoint/2010/main" xmlns="" val="69951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3276600" y="3657600"/>
            <a:ext cx="3926181" cy="2743200"/>
          </a:xfrm>
          <a:prstGeom prst="rect">
            <a:avLst/>
          </a:prstGeom>
          <a:noFill/>
          <a:ln w="9525">
            <a:noFill/>
            <a:miter lim="800000"/>
            <a:headEnd/>
            <a:tailEnd/>
          </a:ln>
          <a:effectLst/>
        </p:spPr>
      </p:pic>
      <p:sp>
        <p:nvSpPr>
          <p:cNvPr id="5" name="Rectangle 4"/>
          <p:cNvSpPr/>
          <p:nvPr/>
        </p:nvSpPr>
        <p:spPr>
          <a:xfrm>
            <a:off x="1219200" y="1524000"/>
            <a:ext cx="7391400" cy="1323439"/>
          </a:xfrm>
          <a:prstGeom prst="rect">
            <a:avLst/>
          </a:prstGeom>
        </p:spPr>
        <p:txBody>
          <a:bodyPr wrap="square">
            <a:spAutoFit/>
          </a:bodyPr>
          <a:lstStyle/>
          <a:p>
            <a:pPr algn="just"/>
            <a:r>
              <a:rPr lang="en-IN" sz="2000" dirty="0" smtClean="0"/>
              <a:t>Similarly, first level cache associated with session object is available only till session object is live. It is available to session object only and is </a:t>
            </a:r>
            <a:r>
              <a:rPr lang="en-IN" sz="2000" dirty="0" smtClean="0">
                <a:solidFill>
                  <a:srgbClr val="FF0000"/>
                </a:solidFill>
              </a:rPr>
              <a:t>not accessible to any other session object</a:t>
            </a:r>
            <a:r>
              <a:rPr lang="en-IN" sz="2000" dirty="0" smtClean="0"/>
              <a:t> in any other part of application.</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Entity and Value Objects…</a:t>
            </a:r>
            <a:endParaRPr lang="en-IN" dirty="0"/>
          </a:p>
        </p:txBody>
      </p:sp>
      <p:sp>
        <p:nvSpPr>
          <p:cNvPr id="5" name="Content Placeholder 4"/>
          <p:cNvSpPr>
            <a:spLocks noGrp="1"/>
          </p:cNvSpPr>
          <p:nvPr>
            <p:ph idx="1"/>
          </p:nvPr>
        </p:nvSpPr>
        <p:spPr/>
        <p:txBody>
          <a:bodyPr>
            <a:normAutofit/>
          </a:bodyPr>
          <a:lstStyle/>
          <a:p>
            <a:r>
              <a:rPr lang="en-IN" sz="2000" dirty="0" smtClean="0"/>
              <a:t>First level cache is associated with “session” object and other session objects in application can not see it.</a:t>
            </a:r>
          </a:p>
          <a:p>
            <a:r>
              <a:rPr lang="en-IN" sz="2000" dirty="0" smtClean="0"/>
              <a:t>The scope of cache objects is of session. Once session is closed, cached objects are gone forever.</a:t>
            </a:r>
          </a:p>
          <a:p>
            <a:r>
              <a:rPr lang="en-IN" sz="2000" dirty="0" smtClean="0"/>
              <a:t>When we query an entity first time, it is retrieved from database and stored in first level cache associated with hibernate session.</a:t>
            </a:r>
          </a:p>
          <a:p>
            <a:r>
              <a:rPr lang="en-IN" sz="2000" dirty="0" smtClean="0"/>
              <a:t>If we query same object again with same session object, it will be loaded from cache and no </a:t>
            </a:r>
            <a:r>
              <a:rPr lang="en-IN" sz="2000" dirty="0" err="1" smtClean="0"/>
              <a:t>sql</a:t>
            </a:r>
            <a:r>
              <a:rPr lang="en-IN" sz="2000" dirty="0" smtClean="0"/>
              <a:t> query will be executed.</a:t>
            </a:r>
          </a:p>
          <a:p>
            <a:r>
              <a:rPr lang="en-IN" sz="2000" dirty="0" smtClean="0"/>
              <a:t>The loaded entity can be removed from session using evict() method. The next loading of this entity will again make a database call if it has been removed using evict() method.</a:t>
            </a:r>
          </a:p>
          <a:p>
            <a:pPr>
              <a:buNone/>
            </a:pPr>
            <a:endParaRPr lang="en-IN" sz="2000" dirty="0" smtClean="0">
              <a:solidFill>
                <a:srgbClr val="FF0000"/>
              </a:solidFill>
            </a:endParaRPr>
          </a:p>
          <a:p>
            <a:pPr>
              <a:buNone/>
            </a:pPr>
            <a:endParaRPr lang="en-IN" sz="2000" dirty="0" smtClean="0">
              <a:solidFill>
                <a:srgbClr val="FF0000"/>
              </a:solidFill>
            </a:endParaRPr>
          </a:p>
          <a:p>
            <a:endParaRPr lang="en-IN"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smtClean="0">
                <a:solidFill>
                  <a:srgbClr val="FF0000"/>
                </a:solidFill>
              </a:rPr>
              <a:t>Second level cache: </a:t>
            </a:r>
            <a:r>
              <a:rPr lang="en-IN" sz="2000" dirty="0" smtClean="0"/>
              <a:t>This is apart from first level cache which is available to be used globally in session factory scope.</a:t>
            </a:r>
          </a:p>
          <a:p>
            <a:pPr algn="just"/>
            <a:r>
              <a:rPr lang="en-IN" sz="2000" dirty="0" smtClean="0"/>
              <a:t>Above statement means, second level cache is created in session factory scope and is available to be used in all sessions which are created using that particular session factory.</a:t>
            </a:r>
            <a:br>
              <a:rPr lang="en-IN" sz="2000" dirty="0" smtClean="0"/>
            </a:br>
            <a:r>
              <a:rPr lang="en-IN" sz="2000" dirty="0" smtClean="0"/>
              <a:t>It also means that once session factory is closed, all cache associated with it die and cache manager also closed down.</a:t>
            </a:r>
          </a:p>
          <a:p>
            <a:r>
              <a:rPr lang="en-IN" sz="2000" dirty="0" smtClean="0"/>
              <a:t>Further, It also means that if you have two instances of session factory (normally no application does that), you will have two cache managers in your application and while accessing cache stored in physical store, you might get unpredictable results like cache-miss.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How second level cache works</a:t>
            </a:r>
            <a:endParaRPr lang="en-IN" sz="4000" dirty="0"/>
          </a:p>
        </p:txBody>
      </p:sp>
      <p:sp>
        <p:nvSpPr>
          <p:cNvPr id="3" name="Content Placeholder 2"/>
          <p:cNvSpPr>
            <a:spLocks noGrp="1"/>
          </p:cNvSpPr>
          <p:nvPr>
            <p:ph idx="1"/>
          </p:nvPr>
        </p:nvSpPr>
        <p:spPr/>
        <p:txBody>
          <a:bodyPr>
            <a:normAutofit/>
          </a:bodyPr>
          <a:lstStyle/>
          <a:p>
            <a:r>
              <a:rPr lang="en-IN" sz="2000" dirty="0" smtClean="0"/>
              <a:t>Whenever hibernate session try to load an entity, the very first place it look for cached copy of entity in first level cache (associated with particular hibernate session).</a:t>
            </a:r>
          </a:p>
          <a:p>
            <a:r>
              <a:rPr lang="en-IN" sz="2000" dirty="0" smtClean="0"/>
              <a:t>If cached copy of entity is present in first level cache, it is returned as result of load method.</a:t>
            </a:r>
          </a:p>
          <a:p>
            <a:r>
              <a:rPr lang="en-IN" sz="2000" dirty="0" smtClean="0"/>
              <a:t>If there is no cached entity in first level cache, then second level cache is looked up for cached entity.</a:t>
            </a:r>
          </a:p>
          <a:p>
            <a:r>
              <a:rPr lang="en-IN" sz="2000" dirty="0" smtClean="0"/>
              <a:t>If second level cache has cached entity, it is returned as result of load method. But, before returning the entity, it is stored in first level cache also so that next invocation to load method for</a:t>
            </a:r>
            <a:endParaRPr lang="en-IN" sz="20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US" sz="2000" dirty="0" smtClean="0"/>
              <a:t>	</a:t>
            </a:r>
            <a:r>
              <a:rPr lang="en-US" sz="2000" dirty="0" smtClean="0">
                <a:solidFill>
                  <a:srgbClr val="FF0000"/>
                </a:solidFill>
              </a:rPr>
              <a:t>You have to add two properties in hibernate.cfg file</a:t>
            </a:r>
          </a:p>
          <a:p>
            <a:pPr algn="just">
              <a:buNone/>
            </a:pPr>
            <a:r>
              <a:rPr lang="en-IN" sz="2000" dirty="0" smtClean="0"/>
              <a:t>To implement second level cache, we need to define </a:t>
            </a:r>
            <a:r>
              <a:rPr lang="en-IN" sz="2000" dirty="0" err="1" smtClean="0"/>
              <a:t>cache.provider_class</a:t>
            </a:r>
            <a:r>
              <a:rPr lang="en-IN" sz="2000" dirty="0" smtClean="0"/>
              <a:t> property in the configuration file.</a:t>
            </a:r>
            <a:endParaRPr lang="en-US" sz="2000" dirty="0" smtClean="0">
              <a:solidFill>
                <a:srgbClr val="FF0000"/>
              </a:solidFill>
            </a:endParaRPr>
          </a:p>
          <a:p>
            <a:pPr>
              <a:buNone/>
            </a:pPr>
            <a:r>
              <a:rPr lang="en-IN" sz="2000" smtClean="0"/>
              <a:t>&lt;</a:t>
            </a:r>
            <a:r>
              <a:rPr lang="en-IN" sz="2000" dirty="0" smtClean="0"/>
              <a:t>property name="</a:t>
            </a:r>
            <a:r>
              <a:rPr lang="en-IN" sz="2000" dirty="0" err="1" smtClean="0">
                <a:solidFill>
                  <a:srgbClr val="FF0000"/>
                </a:solidFill>
              </a:rPr>
              <a:t>cache.provider_class</a:t>
            </a:r>
            <a:r>
              <a:rPr lang="en-IN" sz="2000" dirty="0" smtClean="0"/>
              <a:t>"&gt;</a:t>
            </a:r>
            <a:r>
              <a:rPr lang="en-IN" sz="2000" dirty="0" err="1" smtClean="0"/>
              <a:t>org.hibernate.cache.EhCacheProvider</a:t>
            </a:r>
            <a:r>
              <a:rPr lang="en-IN" sz="2000" dirty="0" smtClean="0"/>
              <a:t>&lt;/property&gt;  </a:t>
            </a:r>
          </a:p>
          <a:p>
            <a:pPr>
              <a:buNone/>
            </a:pPr>
            <a:r>
              <a:rPr lang="en-IN" sz="2000" dirty="0" smtClean="0"/>
              <a:t>         &lt;property name="</a:t>
            </a:r>
            <a:r>
              <a:rPr lang="en-IN" sz="2000" dirty="0" err="1" smtClean="0">
                <a:solidFill>
                  <a:srgbClr val="FF0000"/>
                </a:solidFill>
              </a:rPr>
              <a:t>hibernate.cache.use_second_level_cache</a:t>
            </a:r>
            <a:r>
              <a:rPr lang="en-IN" sz="2000" dirty="0" smtClean="0"/>
              <a:t>"&gt;</a:t>
            </a:r>
          </a:p>
          <a:p>
            <a:pPr>
              <a:buNone/>
            </a:pPr>
            <a:r>
              <a:rPr lang="en-IN" sz="2000" dirty="0" smtClean="0"/>
              <a:t>	true</a:t>
            </a:r>
            <a:r>
              <a:rPr lang="en-IN" sz="2000" dirty="0" smtClean="0"/>
              <a:t>&lt;/property&gt;  </a:t>
            </a:r>
          </a:p>
          <a:p>
            <a:pPr>
              <a:buNone/>
            </a:pP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315</Words>
  <Application>Microsoft Office PowerPoint</Application>
  <PresentationFormat>On-screen Show (4:3)</PresentationFormat>
  <Paragraphs>29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TM10082295</vt:lpstr>
      <vt:lpstr>Caching  in hibernate</vt:lpstr>
      <vt:lpstr>Explanation…</vt:lpstr>
      <vt:lpstr>Slide 3</vt:lpstr>
      <vt:lpstr>What is Entity and Value Objects…</vt:lpstr>
      <vt:lpstr>Slide 5</vt:lpstr>
      <vt:lpstr>How second level cache works</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2016-10-12T13:51:22Z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