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4"/>
  </p:sldMasterIdLst>
  <p:notesMasterIdLst>
    <p:notesMasterId r:id="rId11"/>
  </p:notesMasterIdLst>
  <p:sldIdLst>
    <p:sldId id="256" r:id="rId5"/>
    <p:sldId id="257" r:id="rId6"/>
    <p:sldId id="258" r:id="rId7"/>
    <p:sldId id="260" r:id="rId8"/>
    <p:sldId id="259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7" autoAdjust="0"/>
    <p:restoredTop sz="9465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858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x-none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x-none" noProof="1" smtClean="0"/>
              <a:t>Click to edit Master text styles</a:t>
            </a:r>
          </a:p>
          <a:p>
            <a:pPr lvl="1"/>
            <a:r>
              <a:rPr lang="x-none" noProof="1" smtClean="0"/>
              <a:t>Second level</a:t>
            </a:r>
          </a:p>
          <a:p>
            <a:pPr lvl="2"/>
            <a:r>
              <a:rPr lang="x-none" noProof="1" smtClean="0"/>
              <a:t>Third level</a:t>
            </a:r>
          </a:p>
          <a:p>
            <a:pPr lvl="3"/>
            <a:r>
              <a:rPr lang="x-none" noProof="1" smtClean="0"/>
              <a:t>Fourth level</a:t>
            </a:r>
          </a:p>
          <a:p>
            <a:pPr lvl="4"/>
            <a:r>
              <a:rPr lang="x-none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10/11/2016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4400"/>
            <a:ext cx="7406640" cy="1472184"/>
          </a:xfrm>
        </p:spPr>
        <p:txBody>
          <a:bodyPr>
            <a:normAutofit/>
          </a:bodyPr>
          <a:lstStyle/>
          <a:p>
            <a:r>
              <a:rPr lang="en-US" dirty="0" smtClean="0"/>
              <a:t>Hibernate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7406640" cy="1752600"/>
          </a:xfrm>
        </p:spPr>
        <p:txBody>
          <a:bodyPr/>
          <a:lstStyle/>
          <a:p>
            <a:r>
              <a:rPr lang="en-US" dirty="0" smtClean="0"/>
              <a:t>Presented by Pioneer Coders</a:t>
            </a:r>
            <a:endParaRPr lang="en-US" dirty="0"/>
          </a:p>
        </p:txBody>
      </p:sp>
      <p:pic>
        <p:nvPicPr>
          <p:cNvPr id="5" name="Picture 4" descr="pc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40997" y="0"/>
            <a:ext cx="1903003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498080" cy="1143000"/>
          </a:xfrm>
        </p:spPr>
        <p:txBody>
          <a:bodyPr/>
          <a:lstStyle/>
          <a:p>
            <a:r>
              <a:rPr lang="en-US" dirty="0" smtClean="0"/>
              <a:t>Hibernate Architecture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IN" sz="2000" dirty="0" smtClean="0"/>
              <a:t>	</a:t>
            </a:r>
          </a:p>
          <a:p>
            <a:pPr algn="just">
              <a:buNone/>
            </a:pPr>
            <a:r>
              <a:rPr lang="en-IN" sz="2000" dirty="0" smtClean="0"/>
              <a:t>	The Hibernate architecture includes many objects </a:t>
            </a:r>
            <a:r>
              <a:rPr lang="en-IN" sz="2000" dirty="0" smtClean="0">
                <a:solidFill>
                  <a:srgbClr val="FF0000"/>
                </a:solidFill>
              </a:rPr>
              <a:t>persistent object, session factory, transaction factory, connection factory, session, transaction</a:t>
            </a:r>
            <a:r>
              <a:rPr lang="en-IN" sz="2000" dirty="0" smtClean="0"/>
              <a:t> etc.</a:t>
            </a:r>
          </a:p>
          <a:p>
            <a:pPr algn="just">
              <a:buNone/>
            </a:pPr>
            <a:endParaRPr lang="en-IN" sz="2000" dirty="0" smtClean="0"/>
          </a:p>
          <a:p>
            <a:pPr algn="just">
              <a:buNone/>
            </a:pPr>
            <a:r>
              <a:rPr lang="en-IN" sz="2000" dirty="0" smtClean="0"/>
              <a:t>	There are 4 layers in hibernate architecture java application layer, hibernate framework layer, backhand </a:t>
            </a:r>
            <a:r>
              <a:rPr lang="en-IN" sz="2000" dirty="0" err="1" smtClean="0"/>
              <a:t>api</a:t>
            </a:r>
            <a:r>
              <a:rPr lang="en-IN" sz="2000" dirty="0" smtClean="0"/>
              <a:t> layer and database </a:t>
            </a:r>
            <a:r>
              <a:rPr lang="en-IN" sz="2000" dirty="0" err="1" smtClean="0"/>
              <a:t>layer.Let's</a:t>
            </a:r>
            <a:r>
              <a:rPr lang="en-IN" sz="2000" dirty="0" smtClean="0"/>
              <a:t> see the diagram of hibernate architecture: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Hibernate Architecture?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286000"/>
            <a:ext cx="4953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828800" y="1447800"/>
            <a:ext cx="38729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Hibernate Architecture is :</a:t>
            </a:r>
          </a:p>
        </p:txBody>
      </p:sp>
    </p:spTree>
    <p:extLst>
      <p:ext uri="{BB962C8B-B14F-4D97-AF65-F5344CB8AC3E}">
        <p14:creationId xmlns:p14="http://schemas.microsoft.com/office/powerpoint/2010/main" xmlns="" val="69951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Explanation of hibernate 								architecture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</a:t>
            </a:r>
            <a:r>
              <a:rPr lang="en-IN" sz="2000" dirty="0" smtClean="0">
                <a:solidFill>
                  <a:srgbClr val="FF0000"/>
                </a:solidFill>
              </a:rPr>
              <a:t> Hibernate framework </a:t>
            </a:r>
            <a:r>
              <a:rPr lang="en-IN" sz="2000" dirty="0" smtClean="0"/>
              <a:t>uses many objects s</a:t>
            </a:r>
            <a:r>
              <a:rPr lang="en-IN" sz="2000" dirty="0" smtClean="0">
                <a:solidFill>
                  <a:srgbClr val="FF0000"/>
                </a:solidFill>
              </a:rPr>
              <a:t>ession factory, session, transaction </a:t>
            </a:r>
            <a:r>
              <a:rPr lang="en-IN" sz="2000" dirty="0" smtClean="0"/>
              <a:t>etc. along with existing Java </a:t>
            </a:r>
            <a:r>
              <a:rPr lang="en-IN" sz="2000" dirty="0" smtClean="0">
                <a:solidFill>
                  <a:srgbClr val="FF0000"/>
                </a:solidFill>
              </a:rPr>
              <a:t>API</a:t>
            </a:r>
            <a:r>
              <a:rPr lang="en-IN" sz="2000" dirty="0" smtClean="0"/>
              <a:t> such as </a:t>
            </a:r>
            <a:r>
              <a:rPr lang="en-IN" sz="2000" dirty="0" smtClean="0">
                <a:solidFill>
                  <a:srgbClr val="FF0000"/>
                </a:solidFill>
              </a:rPr>
              <a:t>JDBC</a:t>
            </a:r>
            <a:r>
              <a:rPr lang="en-IN" sz="2000" dirty="0" smtClean="0"/>
              <a:t> (Java Database Connectivity), </a:t>
            </a:r>
            <a:r>
              <a:rPr lang="en-IN" sz="2000" dirty="0" smtClean="0">
                <a:solidFill>
                  <a:srgbClr val="FF0000"/>
                </a:solidFill>
              </a:rPr>
              <a:t>JTA</a:t>
            </a:r>
            <a:r>
              <a:rPr lang="en-IN" sz="2000" dirty="0" smtClean="0"/>
              <a:t> (Java Transaction API) and </a:t>
            </a:r>
            <a:r>
              <a:rPr lang="en-IN" sz="2000" dirty="0" smtClean="0">
                <a:solidFill>
                  <a:srgbClr val="FF0000"/>
                </a:solidFill>
              </a:rPr>
              <a:t>JNDI</a:t>
            </a:r>
            <a:r>
              <a:rPr lang="en-IN" sz="2000" dirty="0" smtClean="0"/>
              <a:t> (Java Naming Directory Interface).</a:t>
            </a:r>
            <a:endParaRPr lang="en-IN" sz="20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 	</a:t>
            </a:r>
          </a:p>
          <a:p>
            <a:pPr algn="just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>
                <a:solidFill>
                  <a:srgbClr val="FF0000"/>
                </a:solidFill>
              </a:rPr>
              <a:t>Elements of Hibernate Architecture</a:t>
            </a:r>
          </a:p>
          <a:p>
            <a:pPr algn="just">
              <a:buNone/>
            </a:pPr>
            <a:r>
              <a:rPr lang="en-IN" sz="2000" dirty="0" smtClean="0"/>
              <a:t>	For creating the first hibernate application, we must know the elements of Hibernate architecture. They are as follows:</a:t>
            </a:r>
            <a:r>
              <a:rPr lang="en-IN" sz="2000" dirty="0" smtClean="0">
                <a:solidFill>
                  <a:srgbClr val="FF0000"/>
                </a:solidFill>
              </a:rPr>
              <a:t>    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endParaRPr lang="en-IN" sz="20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			</a:t>
            </a:r>
            <a:endParaRPr lang="en-IN" sz="2000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683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Session Factory:    </a:t>
            </a:r>
            <a:r>
              <a:rPr lang="en-IN" sz="2000" dirty="0" smtClean="0"/>
              <a:t>The </a:t>
            </a:r>
            <a:r>
              <a:rPr lang="en-IN" sz="2000" dirty="0" err="1" smtClean="0"/>
              <a:t>SessionFactory</a:t>
            </a:r>
            <a:r>
              <a:rPr lang="en-IN" sz="2000" dirty="0" smtClean="0"/>
              <a:t> is a factory of session and client of </a:t>
            </a:r>
            <a:r>
              <a:rPr lang="en-IN" sz="2000" dirty="0" err="1" smtClean="0"/>
              <a:t>ConnectionProvider</a:t>
            </a:r>
            <a:r>
              <a:rPr lang="en-IN" sz="2000" dirty="0" smtClean="0"/>
              <a:t>. It holds second level cache (optional) of data. The </a:t>
            </a:r>
            <a:r>
              <a:rPr lang="en-IN" sz="2000" dirty="0" err="1" smtClean="0"/>
              <a:t>org.hibernate.SessionFactory</a:t>
            </a:r>
            <a:r>
              <a:rPr lang="en-IN" sz="2000" dirty="0" smtClean="0"/>
              <a:t> interface provides factory method to get the object of Session.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Session:                </a:t>
            </a:r>
            <a:r>
              <a:rPr lang="en-IN" sz="2000" dirty="0" smtClean="0"/>
              <a:t>The session object provides an interface between the application and data stored in the database. It is a short-lived object and wraps the JDBC connection. It is factory of Transaction, Query and Criteria. It holds a first-level cache (mandatory) of data. The </a:t>
            </a:r>
            <a:r>
              <a:rPr lang="en-IN" sz="2000" dirty="0" err="1" smtClean="0"/>
              <a:t>org.hibernate.Session</a:t>
            </a:r>
            <a:r>
              <a:rPr lang="en-IN" sz="2000" dirty="0" smtClean="0"/>
              <a:t> interface provides methods to insert, update and delete the object. It also provides factory methods for Transaction, Query and Criteria.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8814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Explanation: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Transaction: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</a:t>
            </a:r>
            <a:r>
              <a:rPr lang="en-IN" sz="2000" dirty="0" smtClean="0"/>
              <a:t>The transaction object specifies the atomic unit of work. It is optional. The </a:t>
            </a:r>
            <a:r>
              <a:rPr lang="en-IN" sz="2000" dirty="0" err="1" smtClean="0"/>
              <a:t>org.hibernate.Transaction</a:t>
            </a:r>
            <a:r>
              <a:rPr lang="en-IN" sz="2000" dirty="0" smtClean="0"/>
              <a:t> interface provides methods for transaction management.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ConnectionProvider</a:t>
            </a:r>
            <a:r>
              <a:rPr lang="en-US" sz="2000" dirty="0" smtClean="0">
                <a:solidFill>
                  <a:srgbClr val="FF0000"/>
                </a:solidFill>
              </a:rPr>
              <a:t>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</a:t>
            </a:r>
            <a:r>
              <a:rPr lang="en-IN" sz="2000" dirty="0" smtClean="0"/>
              <a:t>It is a factory of JDBC connections. It abstracts the application from </a:t>
            </a:r>
            <a:r>
              <a:rPr lang="en-IN" sz="2000" dirty="0" err="1" smtClean="0"/>
              <a:t>DriverManager</a:t>
            </a:r>
            <a:r>
              <a:rPr lang="en-IN" sz="2000" dirty="0" smtClean="0"/>
              <a:t> or </a:t>
            </a:r>
            <a:r>
              <a:rPr lang="en-IN" sz="2000" dirty="0" err="1" smtClean="0"/>
              <a:t>DataSource</a:t>
            </a:r>
            <a:r>
              <a:rPr lang="en-IN" sz="2000" dirty="0" smtClean="0"/>
              <a:t>. It is optional.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TransactionFactory</a:t>
            </a:r>
            <a:r>
              <a:rPr lang="en-US" sz="2000" dirty="0" smtClean="0">
                <a:solidFill>
                  <a:srgbClr val="FF0000"/>
                </a:solidFill>
              </a:rPr>
              <a:t>:</a:t>
            </a:r>
            <a:endParaRPr lang="en-I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2000" dirty="0" smtClean="0"/>
              <a:t>		It is a factory of Transaction. It is optional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M10082295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>false</MarketSpecific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Training presentation: General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Training presentation: General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264269</Value>
      <Value>1317002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EditorialStatus xmlns="4873beb7-5857-4685-be1f-d57550cc96cc" xsi:nil="true"/>
    <TimesCloned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2009-05-30T20:40:00+00:00</AssetStart>
    <LastHandOff xmlns="4873beb7-5857-4685-be1f-d57550cc96cc" xsi:nil="true"/>
    <TPClientViewer xmlns="4873beb7-5857-4685-be1f-d57550cc96cc">Microsoft Office PowerPoint</TPClientViewer>
    <ArtSampleDocs xmlns="4873beb7-5857-4685-be1f-d57550cc96cc" xsi:nil="true"/>
    <UACurrentWords xmlns="4873beb7-5857-4685-be1f-d57550cc96cc">0</UACurrentWords>
    <UALocRecommendation xmlns="4873beb7-5857-4685-be1f-d57550cc96cc">Localize</UALocRecommendation>
    <IsDeleted xmlns="4873beb7-5857-4685-be1f-d57550cc96cc">false</IsDeleted>
    <ShowIn xmlns="4873beb7-5857-4685-be1f-d57550cc96cc">Show everywhere</ShowIn>
    <UANotes xmlns="4873beb7-5857-4685-be1f-d57550cc96cc">online only</UANotes>
    <TemplateStatus xmlns="4873beb7-5857-4685-be1f-d57550cc96cc">Complete</TemplateStatus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SubmitterId xmlns="4873beb7-5857-4685-be1f-d57550cc96cc" xsi:nil="true"/>
    <TPExecutable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TP010082295</AssetId>
    <TPApplication xmlns="4873beb7-5857-4685-be1f-d57550cc96cc">PowerPoint</TPApplication>
    <TPLaunchHelpLink xmlns="4873beb7-5857-4685-be1f-d57550cc96cc" xsi:nil="true"/>
    <IntlLocPriority xmlns="4873beb7-5857-4685-be1f-d57550cc96cc" xsi:nil="true"/>
    <PlannedPubDate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>false</BlockPublish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116941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174BAB-CF79-4C88-B5F0-608477A02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10FCEA-AFBA-4A87-8465-8D68D5A3D555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TM10082295</Template>
  <TotalTime>0</TotalTime>
  <Words>192</Words>
  <Application>Microsoft Office PowerPoint</Application>
  <PresentationFormat>On-screen Show (4:3)</PresentationFormat>
  <Paragraphs>30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TM10082295</vt:lpstr>
      <vt:lpstr>Hibernate architecture</vt:lpstr>
      <vt:lpstr>Hibernate Architecture?</vt:lpstr>
      <vt:lpstr>Hibernate Architecture?</vt:lpstr>
      <vt:lpstr>Explanation of hibernate         architecture </vt:lpstr>
      <vt:lpstr>Explanation</vt:lpstr>
      <vt:lpstr>Explanation: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presentation: General</dc:title>
  <dc:creator/>
  <cp:lastModifiedBy/>
  <cp:revision>1</cp:revision>
  <dcterms:created xsi:type="dcterms:W3CDTF">2006-08-31T17:23:55Z</dcterms:created>
  <dcterms:modified xsi:type="dcterms:W3CDTF">2016-10-11T05:36:11Z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419;#zpp140;#65;#zpp120;#79;#tpl120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