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1"/>
  </p:notesMasterIdLst>
  <p:sldIdLst>
    <p:sldId id="256" r:id="rId5"/>
    <p:sldId id="257" r:id="rId6"/>
    <p:sldId id="258" r:id="rId7"/>
    <p:sldId id="260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97" y="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/>
          <a:lstStyle/>
          <a:p>
            <a:r>
              <a:rPr lang="en-US" sz="4000" dirty="0" smtClean="0"/>
              <a:t>What is </a:t>
            </a:r>
            <a:r>
              <a:rPr lang="en-US" sz="4000" dirty="0" smtClean="0"/>
              <a:t>ORM?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ORM</a:t>
            </a:r>
            <a:r>
              <a:rPr lang="en-IN" sz="2000" dirty="0" smtClean="0">
                <a:solidFill>
                  <a:srgbClr val="FF0000"/>
                </a:solidFill>
              </a:rPr>
              <a:t>: </a:t>
            </a:r>
          </a:p>
          <a:p>
            <a:pPr algn="just">
              <a:buNone/>
            </a:pPr>
            <a:r>
              <a:rPr lang="en-IN" sz="2000" dirty="0" smtClean="0"/>
              <a:t>		Means Objects to Relational Mapping </a:t>
            </a:r>
            <a:r>
              <a:rPr lang="en-IN" sz="2000" dirty="0" err="1" smtClean="0"/>
              <a:t>i.e</a:t>
            </a:r>
            <a:r>
              <a:rPr lang="en-IN" sz="2000" dirty="0" smtClean="0"/>
              <a:t> Java Persistence Objects are mapped to Relational databases by using ORM tools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IN" sz="2000" dirty="0" smtClean="0"/>
              <a:t>	ORM </a:t>
            </a:r>
            <a:r>
              <a:rPr lang="en-IN" sz="2000" dirty="0" smtClean="0"/>
              <a:t>stands for </a:t>
            </a:r>
            <a:r>
              <a:rPr lang="en-IN" sz="2000" b="1" dirty="0" smtClean="0"/>
              <a:t>O</a:t>
            </a:r>
            <a:r>
              <a:rPr lang="en-IN" sz="2000" dirty="0" smtClean="0"/>
              <a:t>bject-</a:t>
            </a:r>
            <a:r>
              <a:rPr lang="en-IN" sz="2000" b="1" dirty="0" smtClean="0"/>
              <a:t>R</a:t>
            </a:r>
            <a:r>
              <a:rPr lang="en-IN" sz="2000" dirty="0" smtClean="0"/>
              <a:t>elational </a:t>
            </a:r>
            <a:r>
              <a:rPr lang="en-IN" sz="2000" b="1" dirty="0" smtClean="0"/>
              <a:t>M</a:t>
            </a:r>
            <a:r>
              <a:rPr lang="en-IN" sz="2000" dirty="0" smtClean="0"/>
              <a:t>apping (ORM) is a programming technique for converting data between relational databases and object oriented programming languages such as Java, C# etc. An ORM system has following advantages over plain JDBC</a:t>
            </a:r>
            <a:endParaRPr lang="en-IN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IN" sz="2000" i="1" dirty="0" smtClean="0">
                <a:solidFill>
                  <a:srgbClr val="FF0000"/>
                </a:solidFill>
              </a:rPr>
              <a:t>Why </a:t>
            </a:r>
            <a:r>
              <a:rPr lang="en-IN" sz="2000" i="1" dirty="0" smtClean="0">
                <a:solidFill>
                  <a:srgbClr val="FF0000"/>
                </a:solidFill>
              </a:rPr>
              <a:t>We Have to Use ORM Tools?</a:t>
            </a:r>
          </a:p>
          <a:p>
            <a:pPr algn="just">
              <a:buNone/>
            </a:pPr>
            <a:endParaRPr lang="en-IN" sz="20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4800600"/>
            <a:ext cx="381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mapping with </a:t>
            </a:r>
            <a:r>
              <a:rPr lang="en-US" dirty="0" err="1" smtClean="0"/>
              <a:t>orm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000" dirty="0" smtClean="0"/>
              <a:t>	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Here there is one problem to object save in to relational database each entity of the object save individually to the database table in the associated columns</a:t>
            </a:r>
            <a:r>
              <a:rPr lang="en-IN" sz="2000" b="1" dirty="0" smtClean="0"/>
              <a:t>. </a:t>
            </a:r>
            <a:r>
              <a:rPr lang="en-IN" sz="2000" dirty="0" smtClean="0"/>
              <a:t>It is more times taken and complex in case of lots of user objects to be save into the database table.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>
                <a:solidFill>
                  <a:srgbClr val="FF0000"/>
                </a:solidFill>
              </a:rPr>
              <a:t>When </a:t>
            </a:r>
            <a:r>
              <a:rPr lang="en-IN" sz="2000" dirty="0" smtClean="0">
                <a:solidFill>
                  <a:srgbClr val="FF0000"/>
                </a:solidFill>
              </a:rPr>
              <a:t>Inserting into </a:t>
            </a:r>
            <a:r>
              <a:rPr lang="en-IN" sz="2000" dirty="0" smtClean="0">
                <a:solidFill>
                  <a:srgbClr val="FF0000"/>
                </a:solidFill>
              </a:rPr>
              <a:t>database: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        </a:t>
            </a:r>
            <a:r>
              <a:rPr lang="en-IN" sz="2000" b="1" dirty="0" smtClean="0"/>
              <a:t> </a:t>
            </a:r>
            <a:r>
              <a:rPr lang="en-IN" sz="2000" dirty="0" smtClean="0"/>
              <a:t>Object's Property </a:t>
            </a:r>
            <a:r>
              <a:rPr lang="en-IN" sz="2000" dirty="0" smtClean="0">
                <a:solidFill>
                  <a:srgbClr val="FF0000"/>
                </a:solidFill>
              </a:rPr>
              <a:t>ID </a:t>
            </a:r>
            <a:r>
              <a:rPr lang="en-IN" sz="2000" dirty="0" smtClean="0"/>
              <a:t>set to</a:t>
            </a:r>
            <a:r>
              <a:rPr lang="en-IN" sz="2000" dirty="0" smtClean="0">
                <a:solidFill>
                  <a:srgbClr val="FF0000"/>
                </a:solidFill>
              </a:rPr>
              <a:t> ID</a:t>
            </a:r>
            <a:r>
              <a:rPr lang="en-IN" sz="2000" b="1" dirty="0" smtClean="0"/>
              <a:t> </a:t>
            </a:r>
            <a:r>
              <a:rPr lang="en-IN" sz="2000" dirty="0" smtClean="0"/>
              <a:t>column</a:t>
            </a:r>
            <a:br>
              <a:rPr lang="en-IN" sz="2000" dirty="0" smtClean="0"/>
            </a:br>
            <a:r>
              <a:rPr lang="en-IN" sz="2000" dirty="0" smtClean="0"/>
              <a:t>        </a:t>
            </a:r>
            <a:r>
              <a:rPr lang="en-IN" sz="2000" dirty="0" smtClean="0"/>
              <a:t> Object's Property</a:t>
            </a:r>
            <a:r>
              <a:rPr lang="en-IN" sz="2000" dirty="0" smtClean="0">
                <a:solidFill>
                  <a:srgbClr val="FF0000"/>
                </a:solidFill>
              </a:rPr>
              <a:t> Name</a:t>
            </a:r>
            <a:r>
              <a:rPr lang="en-IN" sz="2000" b="1" dirty="0" smtClean="0"/>
              <a:t> </a:t>
            </a:r>
            <a:r>
              <a:rPr lang="en-IN" sz="2000" dirty="0" smtClean="0"/>
              <a:t>set to </a:t>
            </a:r>
            <a:r>
              <a:rPr lang="en-IN" sz="2000" dirty="0" smtClean="0">
                <a:solidFill>
                  <a:srgbClr val="FF0000"/>
                </a:solidFill>
              </a:rPr>
              <a:t> Name</a:t>
            </a:r>
            <a:r>
              <a:rPr lang="en-IN" sz="2000" b="1" dirty="0" smtClean="0"/>
              <a:t> </a:t>
            </a:r>
            <a:r>
              <a:rPr lang="en-IN" sz="2000" dirty="0" smtClean="0"/>
              <a:t>Column</a:t>
            </a:r>
          </a:p>
          <a:p>
            <a:pPr>
              <a:buNone/>
            </a:pPr>
            <a:r>
              <a:rPr lang="en-IN" sz="2000" dirty="0" smtClean="0"/>
              <a:t>       </a:t>
            </a:r>
            <a:r>
              <a:rPr lang="en-IN" sz="2000" dirty="0" smtClean="0"/>
              <a:t>    </a:t>
            </a:r>
            <a:r>
              <a:rPr lang="en-IN" sz="2000" dirty="0" smtClean="0"/>
              <a:t> </a:t>
            </a:r>
            <a:r>
              <a:rPr lang="en-IN" sz="2000" dirty="0" smtClean="0"/>
              <a:t> Object's </a:t>
            </a:r>
            <a:r>
              <a:rPr lang="en-IN" sz="2000" dirty="0" smtClean="0"/>
              <a:t>Property</a:t>
            </a:r>
            <a:r>
              <a:rPr lang="en-IN" sz="2000" b="1" dirty="0" smtClean="0"/>
              <a:t> </a:t>
            </a:r>
            <a:r>
              <a:rPr lang="en-IN" sz="2000" dirty="0" smtClean="0">
                <a:solidFill>
                  <a:srgbClr val="FF0000"/>
                </a:solidFill>
              </a:rPr>
              <a:t>Address</a:t>
            </a:r>
            <a:r>
              <a:rPr lang="en-IN" sz="2000" b="1" dirty="0" smtClean="0"/>
              <a:t> </a:t>
            </a:r>
            <a:r>
              <a:rPr lang="en-IN" sz="2000" dirty="0" smtClean="0"/>
              <a:t>set to </a:t>
            </a:r>
            <a:r>
              <a:rPr lang="en-IN" sz="2000" dirty="0" smtClean="0">
                <a:solidFill>
                  <a:srgbClr val="FF0000"/>
                </a:solidFill>
              </a:rPr>
              <a:t> Address </a:t>
            </a:r>
            <a:r>
              <a:rPr lang="en-IN" sz="2000" b="1" dirty="0" smtClean="0"/>
              <a:t> </a:t>
            </a:r>
            <a:r>
              <a:rPr lang="en-IN" sz="2000" dirty="0" smtClean="0"/>
              <a:t>Column</a:t>
            </a:r>
          </a:p>
          <a:p>
            <a:pPr>
              <a:buNone/>
            </a:pPr>
            <a:r>
              <a:rPr lang="en-IN" sz="2000" dirty="0" smtClean="0"/>
              <a:t>        </a:t>
            </a:r>
            <a:r>
              <a:rPr lang="en-IN" sz="2000" dirty="0" smtClean="0"/>
              <a:t>    </a:t>
            </a:r>
            <a:r>
              <a:rPr lang="en-IN" sz="2000" dirty="0" smtClean="0"/>
              <a:t> </a:t>
            </a:r>
            <a:r>
              <a:rPr lang="en-IN" sz="2000" dirty="0" smtClean="0"/>
              <a:t>Object's </a:t>
            </a:r>
            <a:r>
              <a:rPr lang="en-IN" sz="2000" dirty="0" smtClean="0"/>
              <a:t>Property </a:t>
            </a:r>
            <a:r>
              <a:rPr lang="en-IN" sz="2000" dirty="0" smtClean="0">
                <a:solidFill>
                  <a:srgbClr val="FF0000"/>
                </a:solidFill>
              </a:rPr>
              <a:t>phone</a:t>
            </a:r>
            <a:r>
              <a:rPr lang="en-IN" sz="2000" b="1" dirty="0" smtClean="0"/>
              <a:t> </a:t>
            </a:r>
            <a:r>
              <a:rPr lang="en-IN" sz="2000" dirty="0" smtClean="0"/>
              <a:t>set to </a:t>
            </a:r>
            <a:r>
              <a:rPr lang="en-IN" sz="2000" dirty="0" smtClean="0">
                <a:solidFill>
                  <a:srgbClr val="FF0000"/>
                </a:solidFill>
              </a:rPr>
              <a:t> phone </a:t>
            </a:r>
            <a:r>
              <a:rPr lang="en-IN" sz="2000" b="1" dirty="0" smtClean="0"/>
              <a:t> </a:t>
            </a:r>
            <a:r>
              <a:rPr lang="en-IN" sz="2000" dirty="0" smtClean="0"/>
              <a:t>Column</a:t>
            </a:r>
          </a:p>
          <a:p>
            <a:pPr algn="just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95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Explanation</a:t>
            </a:r>
            <a:r>
              <a:rPr lang="en-US" dirty="0" smtClean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	Column</a:t>
            </a:r>
            <a:r>
              <a:rPr lang="en-IN" sz="2000" dirty="0" smtClean="0"/>
              <a:t> </a:t>
            </a:r>
            <a:r>
              <a:rPr lang="en-IN" sz="2000" dirty="0" smtClean="0">
                <a:solidFill>
                  <a:srgbClr val="FF0000"/>
                </a:solidFill>
              </a:rPr>
              <a:t>ID</a:t>
            </a:r>
            <a:r>
              <a:rPr lang="en-IN" sz="2000" dirty="0" smtClean="0"/>
              <a:t>'s Value set to Object's </a:t>
            </a:r>
            <a:r>
              <a:rPr lang="en-IN" sz="2000" dirty="0" smtClean="0">
                <a:solidFill>
                  <a:srgbClr val="FF0000"/>
                </a:solidFill>
              </a:rPr>
              <a:t>ID</a:t>
            </a:r>
            <a:r>
              <a:rPr lang="en-IN" sz="2000" b="1" dirty="0" smtClean="0"/>
              <a:t> </a:t>
            </a:r>
            <a:r>
              <a:rPr lang="en-IN" sz="2000" dirty="0" smtClean="0"/>
              <a:t>Property</a:t>
            </a:r>
            <a:r>
              <a:rPr lang="en-IN" sz="2000" b="1" dirty="0" smtClean="0"/>
              <a:t> </a:t>
            </a:r>
          </a:p>
          <a:p>
            <a:pPr>
              <a:buNone/>
            </a:pPr>
            <a:r>
              <a:rPr lang="en-IN" sz="2000" b="1" dirty="0" smtClean="0"/>
              <a:t>		</a:t>
            </a:r>
            <a:r>
              <a:rPr lang="en-IN" sz="2000" dirty="0" smtClean="0"/>
              <a:t>Column </a:t>
            </a:r>
            <a:r>
              <a:rPr lang="en-IN" sz="2000" dirty="0" smtClean="0">
                <a:solidFill>
                  <a:srgbClr val="FF0000"/>
                </a:solidFill>
              </a:rPr>
              <a:t>Name's</a:t>
            </a:r>
            <a:r>
              <a:rPr lang="en-IN" sz="2000" dirty="0" smtClean="0"/>
              <a:t> Value set to Object's </a:t>
            </a:r>
            <a:r>
              <a:rPr lang="en-IN" sz="2000" dirty="0" smtClean="0">
                <a:solidFill>
                  <a:srgbClr val="FF0000"/>
                </a:solidFill>
              </a:rPr>
              <a:t>Name</a:t>
            </a:r>
            <a:r>
              <a:rPr lang="en-IN" sz="2000" b="1" dirty="0" smtClean="0"/>
              <a:t> </a:t>
            </a:r>
            <a:r>
              <a:rPr lang="en-IN" sz="2000" dirty="0" smtClean="0"/>
              <a:t>Property</a:t>
            </a:r>
          </a:p>
          <a:p>
            <a:pPr>
              <a:buNone/>
            </a:pPr>
            <a:r>
              <a:rPr lang="en-IN" sz="2000" dirty="0" smtClean="0"/>
              <a:t>     	 Column </a:t>
            </a:r>
            <a:r>
              <a:rPr lang="en-IN" sz="2000" b="1" dirty="0" smtClean="0">
                <a:solidFill>
                  <a:srgbClr val="FF0000"/>
                </a:solidFill>
              </a:rPr>
              <a:t>Address</a:t>
            </a:r>
            <a:r>
              <a:rPr lang="en-IN" sz="2000" dirty="0" smtClean="0">
                <a:solidFill>
                  <a:srgbClr val="FF0000"/>
                </a:solidFill>
              </a:rPr>
              <a:t>'s</a:t>
            </a:r>
            <a:r>
              <a:rPr lang="en-IN" sz="2000" dirty="0" smtClean="0"/>
              <a:t> Value set to Object's </a:t>
            </a:r>
            <a:r>
              <a:rPr lang="en-IN" sz="2000" dirty="0" smtClean="0">
                <a:solidFill>
                  <a:srgbClr val="FF0000"/>
                </a:solidFill>
              </a:rPr>
              <a:t>Address</a:t>
            </a:r>
            <a:r>
              <a:rPr lang="en-IN" sz="2000" b="1" dirty="0" smtClean="0"/>
              <a:t> </a:t>
            </a:r>
            <a:r>
              <a:rPr lang="en-IN" sz="2000" dirty="0" smtClean="0"/>
              <a:t>Property </a:t>
            </a:r>
          </a:p>
          <a:p>
            <a:pPr>
              <a:buNone/>
            </a:pPr>
            <a:r>
              <a:rPr lang="en-IN" sz="2000" dirty="0" smtClean="0"/>
              <a:t>		 Column </a:t>
            </a:r>
            <a:r>
              <a:rPr lang="en-IN" sz="2000" dirty="0" smtClean="0">
                <a:solidFill>
                  <a:srgbClr val="FF0000"/>
                </a:solidFill>
              </a:rPr>
              <a:t>Phone's</a:t>
            </a:r>
            <a:r>
              <a:rPr lang="en-IN" sz="2000" dirty="0" smtClean="0"/>
              <a:t> Value set to Object's </a:t>
            </a:r>
            <a:r>
              <a:rPr lang="en-IN" sz="2000" dirty="0" smtClean="0">
                <a:solidFill>
                  <a:srgbClr val="FF0000"/>
                </a:solidFill>
              </a:rPr>
              <a:t>Phone</a:t>
            </a:r>
            <a:r>
              <a:rPr lang="en-IN" sz="2000" b="1" dirty="0" smtClean="0"/>
              <a:t> </a:t>
            </a:r>
            <a:r>
              <a:rPr lang="en-IN" sz="2000" dirty="0" smtClean="0"/>
              <a:t>Property .</a:t>
            </a:r>
            <a:endParaRPr lang="en-US" sz="2000" dirty="0" smtClean="0"/>
          </a:p>
          <a:p>
            <a:pPr algn="just">
              <a:buNone/>
            </a:pPr>
            <a:r>
              <a:rPr lang="en-IN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			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295400"/>
            <a:ext cx="6781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When Fetching Result Set from Database Table.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733800"/>
            <a:ext cx="38100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683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ORM frameworks: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 </a:t>
            </a:r>
          </a:p>
          <a:p>
            <a:pPr algn="just">
              <a:buNone/>
            </a:pPr>
            <a:r>
              <a:rPr lang="en-IN" sz="2000" dirty="0" smtClean="0"/>
              <a:t>	There </a:t>
            </a:r>
            <a:r>
              <a:rPr lang="en-IN" sz="2000" dirty="0" smtClean="0"/>
              <a:t>are several </a:t>
            </a:r>
            <a:r>
              <a:rPr lang="en-IN" sz="2000" dirty="0" smtClean="0">
                <a:solidFill>
                  <a:srgbClr val="FF0000"/>
                </a:solidFill>
              </a:rPr>
              <a:t>persistent framework</a:t>
            </a:r>
            <a:r>
              <a:rPr lang="en-IN" sz="2000" dirty="0" smtClean="0"/>
              <a:t>s and ORM options in Java. A persistent framework is an </a:t>
            </a:r>
            <a:r>
              <a:rPr lang="en-IN" sz="2000" dirty="0" smtClean="0">
                <a:solidFill>
                  <a:srgbClr val="FF0000"/>
                </a:solidFill>
              </a:rPr>
              <a:t>ORM </a:t>
            </a:r>
            <a:r>
              <a:rPr lang="en-IN" sz="2000" dirty="0" smtClean="0"/>
              <a:t>service that stores and retrieves objects into a relational database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IN" sz="2000" dirty="0" smtClean="0"/>
              <a:t>Enterprise JavaBeans Entity Beans</a:t>
            </a:r>
          </a:p>
          <a:p>
            <a:pPr>
              <a:buNone/>
            </a:pPr>
            <a:r>
              <a:rPr lang="en-IN" sz="2000" dirty="0" smtClean="0"/>
              <a:t>		Java </a:t>
            </a:r>
            <a:r>
              <a:rPr lang="en-IN" sz="2000" dirty="0" smtClean="0"/>
              <a:t>Data Objects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IN" sz="2000" dirty="0" smtClean="0"/>
              <a:t>Spring DAO</a:t>
            </a:r>
          </a:p>
          <a:p>
            <a:pPr>
              <a:buNone/>
            </a:pPr>
            <a:r>
              <a:rPr lang="en-IN" sz="2000" dirty="0" smtClean="0"/>
              <a:t>		Hibernate</a:t>
            </a:r>
          </a:p>
          <a:p>
            <a:pPr algn="just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Advantages of ORM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 Lets </a:t>
            </a:r>
            <a:r>
              <a:rPr lang="en-IN" sz="2000" dirty="0" smtClean="0"/>
              <a:t>business code access objects rather than DB tables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 Hides </a:t>
            </a:r>
            <a:r>
              <a:rPr lang="en-IN" sz="2000" dirty="0" smtClean="0"/>
              <a:t>details of SQL queries from OO logic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 Based </a:t>
            </a:r>
            <a:r>
              <a:rPr lang="en-IN" sz="2000" dirty="0" smtClean="0"/>
              <a:t>on JDBC 'under the </a:t>
            </a:r>
            <a:r>
              <a:rPr lang="en-IN" sz="2000" dirty="0" smtClean="0"/>
              <a:t>hood‘</a:t>
            </a:r>
          </a:p>
          <a:p>
            <a:pPr algn="just"/>
            <a:r>
              <a:rPr lang="en-IN" sz="2000" dirty="0" smtClean="0"/>
              <a:t> </a:t>
            </a:r>
            <a:r>
              <a:rPr lang="en-IN" sz="2000" dirty="0" smtClean="0"/>
              <a:t>No </a:t>
            </a:r>
            <a:r>
              <a:rPr lang="en-IN" sz="2000" dirty="0" smtClean="0"/>
              <a:t>need to deal with the database implementation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Entities </a:t>
            </a:r>
            <a:r>
              <a:rPr lang="en-IN" sz="2000" dirty="0" smtClean="0"/>
              <a:t>based on business concepts rather than database structure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Transaction </a:t>
            </a:r>
            <a:r>
              <a:rPr lang="en-IN" sz="2000" dirty="0" smtClean="0"/>
              <a:t>management and automatic key generation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Fast </a:t>
            </a:r>
            <a:r>
              <a:rPr lang="en-IN" sz="2000" dirty="0" smtClean="0"/>
              <a:t>development of application.</a:t>
            </a: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103</Words>
  <Application>Microsoft Office PowerPoint</Application>
  <PresentationFormat>On-screen Show (4:3)</PresentationFormat>
  <Paragraphs>39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TM10082295</vt:lpstr>
      <vt:lpstr>ORM</vt:lpstr>
      <vt:lpstr>What is ORM?</vt:lpstr>
      <vt:lpstr>Problem with mapping with orm?</vt:lpstr>
      <vt:lpstr>Explanation  </vt:lpstr>
      <vt:lpstr>ORM frameworks:</vt:lpstr>
      <vt:lpstr>Advantages of ORM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2016-10-11T06:11:01Z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