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6"/>
  </p:notesMasterIdLst>
  <p:sldIdLst>
    <p:sldId id="256" r:id="rId5"/>
    <p:sldId id="257" r:id="rId6"/>
    <p:sldId id="258" r:id="rId7"/>
    <p:sldId id="280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10/11/2016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Id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97" y="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Uuid</a:t>
            </a:r>
            <a:r>
              <a:rPr lang="en-US" dirty="0" smtClean="0"/>
              <a:t> 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uuid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</a:p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It </a:t>
            </a:r>
            <a:r>
              <a:rPr lang="en-IN" sz="2000" dirty="0" smtClean="0"/>
              <a:t>uses 128-bit </a:t>
            </a:r>
            <a:r>
              <a:rPr lang="en-IN" sz="2000" dirty="0" err="1" smtClean="0"/>
              <a:t>uuid</a:t>
            </a:r>
            <a:r>
              <a:rPr lang="en-IN" sz="2000" dirty="0" smtClean="0"/>
              <a:t> algorithm to generate identifiers of type string.</a:t>
            </a:r>
          </a:p>
          <a:p>
            <a:pPr fontAlgn="base">
              <a:buNone/>
            </a:pPr>
            <a:r>
              <a:rPr lang="en-IN" sz="2000" dirty="0" smtClean="0"/>
              <a:t>	Generated </a:t>
            </a:r>
            <a:r>
              <a:rPr lang="en-IN" sz="2000" dirty="0" smtClean="0"/>
              <a:t>identifier is unique within a network.</a:t>
            </a:r>
          </a:p>
          <a:p>
            <a:pPr fontAlgn="base">
              <a:buNone/>
            </a:pPr>
            <a:r>
              <a:rPr lang="en-IN" sz="2000" dirty="0" smtClean="0"/>
              <a:t>	Generates </a:t>
            </a:r>
            <a:r>
              <a:rPr lang="en-IN" sz="2000" dirty="0" smtClean="0"/>
              <a:t>identifier using IP address.</a:t>
            </a:r>
          </a:p>
          <a:p>
            <a:pPr fontAlgn="base">
              <a:buNone/>
            </a:pPr>
            <a:r>
              <a:rPr lang="en-IN" sz="2000" dirty="0" smtClean="0"/>
              <a:t>	Encodes </a:t>
            </a:r>
            <a:r>
              <a:rPr lang="en-IN" sz="2000" dirty="0" smtClean="0"/>
              <a:t>identifier as a string ( hexadecimal digits) of length 32.</a:t>
            </a:r>
          </a:p>
          <a:p>
            <a:pPr fontAlgn="base">
              <a:buNone/>
            </a:pPr>
            <a:r>
              <a:rPr lang="en-IN" sz="2000" dirty="0" smtClean="0"/>
              <a:t>	It </a:t>
            </a:r>
            <a:r>
              <a:rPr lang="en-IN" sz="2000" dirty="0" smtClean="0"/>
              <a:t>is used to generate passwords</a:t>
            </a:r>
            <a:r>
              <a:rPr lang="en-IN" sz="2000" dirty="0" smtClean="0"/>
              <a:t>.</a:t>
            </a:r>
          </a:p>
          <a:p>
            <a:pPr fontAlgn="base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" column="EMPNO"&gt;</a:t>
            </a:r>
          </a:p>
          <a:p>
            <a:pPr fontAlgn="base">
              <a:buNone/>
            </a:pPr>
            <a:r>
              <a:rPr lang="en-IN" sz="2000" dirty="0" smtClean="0"/>
              <a:t>      </a:t>
            </a:r>
            <a:r>
              <a:rPr lang="en-IN" sz="2000" dirty="0" smtClean="0"/>
              <a:t>	</a:t>
            </a:r>
            <a:r>
              <a:rPr lang="en-IN" sz="2000" dirty="0" smtClean="0"/>
              <a:t>  &lt;generator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</a:t>
            </a:r>
            <a:r>
              <a:rPr lang="en-IN" sz="2000" dirty="0" err="1" smtClean="0"/>
              <a:t>uuid</a:t>
            </a:r>
            <a:r>
              <a:rPr lang="en-IN" sz="2000" dirty="0" smtClean="0"/>
              <a:t>"&gt;</a:t>
            </a:r>
          </a:p>
          <a:p>
            <a:pPr fontAlgn="base">
              <a:buNone/>
            </a:pPr>
            <a:r>
              <a:rPr lang="en-IN" sz="2000" dirty="0" smtClean="0"/>
              <a:t>        </a:t>
            </a:r>
            <a:r>
              <a:rPr lang="en-IN" sz="2000" dirty="0" smtClean="0"/>
              <a:t>	&lt;/</a:t>
            </a:r>
            <a:r>
              <a:rPr lang="en-IN" sz="2000" dirty="0" smtClean="0"/>
              <a:t>generator&gt;</a:t>
            </a:r>
          </a:p>
          <a:p>
            <a:pPr fontAlgn="base">
              <a:buNone/>
            </a:pPr>
            <a:r>
              <a:rPr lang="en-IN" sz="2000" dirty="0" smtClean="0"/>
              <a:t>	&lt;/</a:t>
            </a:r>
            <a:r>
              <a:rPr lang="en-IN" sz="2000" dirty="0" smtClean="0"/>
              <a:t>id&gt;</a:t>
            </a:r>
          </a:p>
          <a:p>
            <a:pPr fontAlgn="base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Guid</a:t>
            </a:r>
            <a:r>
              <a:rPr lang="en-US" smtClean="0"/>
              <a:t>,Select</a:t>
            </a:r>
            <a:r>
              <a:rPr lang="en-US" dirty="0" smtClean="0"/>
              <a:t> and Foreign generators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guid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 fontAlgn="base">
              <a:buNone/>
            </a:pPr>
            <a:r>
              <a:rPr lang="en-IN" sz="2000" dirty="0" smtClean="0"/>
              <a:t>	Uses </a:t>
            </a:r>
            <a:r>
              <a:rPr lang="en-IN" sz="2000" dirty="0" smtClean="0"/>
              <a:t>a database generated </a:t>
            </a:r>
            <a:r>
              <a:rPr lang="en-IN" sz="2000" dirty="0" err="1" smtClean="0"/>
              <a:t>guid</a:t>
            </a:r>
            <a:r>
              <a:rPr lang="en-IN" sz="2000" dirty="0" smtClean="0"/>
              <a:t> string on MS-SQL and MY-SQL</a:t>
            </a:r>
          </a:p>
          <a:p>
            <a:pPr algn="just" fontAlgn="base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select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</a:p>
          <a:p>
            <a:pPr algn="just" fontAlgn="base">
              <a:buNone/>
            </a:pPr>
            <a:r>
              <a:rPr lang="en-IN" sz="2000" dirty="0" smtClean="0"/>
              <a:t>	select </a:t>
            </a:r>
            <a:r>
              <a:rPr lang="en-IN" sz="2000" dirty="0" smtClean="0"/>
              <a:t>retrieves a primary key assigned by a database trigger by selecting the row by some unique key and retrieving the primary key value</a:t>
            </a:r>
            <a:r>
              <a:rPr lang="en-IN" sz="2000" dirty="0" smtClean="0"/>
              <a:t>.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IN" sz="2000" dirty="0" smtClean="0">
                <a:solidFill>
                  <a:srgbClr val="FF0000"/>
                </a:solidFill>
              </a:rPr>
              <a:t> Foreign</a:t>
            </a:r>
          </a:p>
          <a:p>
            <a:pPr fontAlgn="base">
              <a:buNone/>
            </a:pPr>
            <a:r>
              <a:rPr lang="en-IN" sz="2000" dirty="0" smtClean="0"/>
              <a:t>	foreign </a:t>
            </a:r>
            <a:r>
              <a:rPr lang="en-IN" sz="2000" dirty="0" smtClean="0"/>
              <a:t>uses the identifier of another associated object. Usually uses in conjunction with a &lt;one-to-one&gt; primary key association.</a:t>
            </a:r>
          </a:p>
          <a:p>
            <a:pPr algn="just" fontAlgn="base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/>
          <a:lstStyle/>
          <a:p>
            <a:r>
              <a:rPr lang="en-US" sz="4000" dirty="0" smtClean="0"/>
              <a:t>Generators…?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buNone/>
            </a:pPr>
            <a:r>
              <a:rPr lang="en-IN" sz="2000" dirty="0" smtClean="0"/>
              <a:t>	</a:t>
            </a:r>
          </a:p>
          <a:p>
            <a:pPr algn="just"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Generator </a:t>
            </a:r>
            <a:r>
              <a:rPr lang="en-IN" sz="2000" dirty="0" smtClean="0"/>
              <a:t>classes are used to generate the ‘identifier or primary key value‘ for a persistent object while saving an object in database.</a:t>
            </a:r>
          </a:p>
          <a:p>
            <a:pPr algn="just" fontAlgn="base">
              <a:buNone/>
            </a:pPr>
            <a:r>
              <a:rPr lang="en-IN" sz="2000" dirty="0" smtClean="0"/>
              <a:t>	Hibernate </a:t>
            </a:r>
            <a:r>
              <a:rPr lang="en-IN" sz="2000" dirty="0" smtClean="0"/>
              <a:t>provides different primary key generator algorithms.</a:t>
            </a:r>
          </a:p>
          <a:p>
            <a:pPr algn="just" fontAlgn="base">
              <a:buNone/>
            </a:pPr>
            <a:r>
              <a:rPr lang="en-IN" sz="2000" dirty="0" smtClean="0"/>
              <a:t>	All </a:t>
            </a:r>
            <a:r>
              <a:rPr lang="en-IN" sz="2000" dirty="0" smtClean="0"/>
              <a:t>hibernate generator </a:t>
            </a:r>
            <a:r>
              <a:rPr lang="en-IN" sz="2000" dirty="0" smtClean="0"/>
              <a:t>classes </a:t>
            </a:r>
            <a:r>
              <a:rPr lang="en-IN" sz="2000" dirty="0" smtClean="0"/>
              <a:t>implements </a:t>
            </a:r>
            <a:r>
              <a:rPr lang="en-IN" sz="2000" dirty="0" err="1" smtClean="0"/>
              <a:t>hibernate.id.IdentifierGenerator</a:t>
            </a:r>
            <a:r>
              <a:rPr lang="en-IN" sz="2000" dirty="0" smtClean="0"/>
              <a:t> interface</a:t>
            </a:r>
            <a:r>
              <a:rPr lang="en-IN" sz="2000" dirty="0" smtClean="0"/>
              <a:t>, </a:t>
            </a:r>
            <a:r>
              <a:rPr lang="en-IN" sz="2000" dirty="0" smtClean="0"/>
              <a:t>and overrides </a:t>
            </a:r>
            <a:r>
              <a:rPr lang="en-IN" sz="2000" dirty="0" err="1" smtClean="0"/>
              <a:t>thegenerate</a:t>
            </a:r>
            <a:r>
              <a:rPr lang="en-IN" sz="2000" dirty="0" smtClean="0"/>
              <a:t>(</a:t>
            </a:r>
            <a:r>
              <a:rPr lang="en-IN" sz="2000" dirty="0" err="1" smtClean="0"/>
              <a:t>SessionImplementor,Object</a:t>
            </a:r>
            <a:r>
              <a:rPr lang="en-IN" sz="2000" dirty="0" smtClean="0"/>
              <a:t>) method to generate the ‘</a:t>
            </a:r>
            <a:r>
              <a:rPr lang="en-IN" sz="2000" dirty="0" smtClean="0"/>
              <a:t>identifier </a:t>
            </a:r>
            <a:r>
              <a:rPr lang="en-IN" sz="2000" dirty="0" smtClean="0"/>
              <a:t>or primary key value</a:t>
            </a:r>
            <a:r>
              <a:rPr lang="en-IN" sz="2000" dirty="0" smtClean="0"/>
              <a:t>‘.</a:t>
            </a:r>
          </a:p>
          <a:p>
            <a:pPr algn="just" fontAlgn="base">
              <a:buNone/>
            </a:pPr>
            <a:r>
              <a:rPr lang="en-IN" sz="2000" dirty="0" smtClean="0"/>
              <a:t>	If </a:t>
            </a:r>
            <a:r>
              <a:rPr lang="en-IN" sz="2000" dirty="0" smtClean="0"/>
              <a:t>we want our own user defined generator, then we should implement </a:t>
            </a:r>
            <a:r>
              <a:rPr lang="en-IN" sz="2000" dirty="0" err="1" smtClean="0"/>
              <a:t>IdentiferGenerator</a:t>
            </a:r>
            <a:r>
              <a:rPr lang="en-IN" sz="2000" dirty="0" smtClean="0"/>
              <a:t> interface and override the generate()</a:t>
            </a:r>
          </a:p>
          <a:p>
            <a:pPr algn="just" fontAlgn="base">
              <a:buNone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Generators in hibernate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	</a:t>
            </a:r>
            <a:r>
              <a:rPr lang="en-IN" sz="2000" dirty="0" smtClean="0"/>
              <a:t>&lt;</a:t>
            </a:r>
            <a:r>
              <a:rPr lang="en-IN" sz="2000" dirty="0" smtClean="0"/>
              <a:t>generator /&gt; tag (which is sub element of &lt;id /&gt; tag) is used to configure generator class in mapping file.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hibernate built-in generated </a:t>
            </a:r>
            <a:r>
              <a:rPr lang="en-US" sz="2000" dirty="0" err="1" smtClean="0">
                <a:solidFill>
                  <a:srgbClr val="FF0000"/>
                </a:solidFill>
              </a:rPr>
              <a:t>clases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>
                <a:solidFill>
                  <a:srgbClr val="FF0000"/>
                </a:solidFill>
              </a:rPr>
              <a:t>1</a:t>
            </a:r>
            <a:r>
              <a:rPr lang="en-IN" sz="2000" dirty="0" smtClean="0">
                <a:solidFill>
                  <a:srgbClr val="FF0000"/>
                </a:solidFill>
              </a:rPr>
              <a:t>) Assigned</a:t>
            </a:r>
          </a:p>
          <a:p>
            <a:pPr algn="just" fontAlgn="base">
              <a:buNone/>
            </a:pPr>
            <a:r>
              <a:rPr lang="en-IN" sz="2000" dirty="0" smtClean="0"/>
              <a:t>	Assigned </a:t>
            </a:r>
            <a:r>
              <a:rPr lang="en-IN" sz="2000" dirty="0" smtClean="0"/>
              <a:t>generator class is the default generator if there is no &lt;generator&gt; tag and supports in all the databases.</a:t>
            </a:r>
          </a:p>
          <a:p>
            <a:pPr algn="just" fontAlgn="base">
              <a:buNone/>
            </a:pPr>
            <a:r>
              <a:rPr lang="en-IN" sz="2000" dirty="0" smtClean="0"/>
              <a:t>	Developer </a:t>
            </a:r>
            <a:r>
              <a:rPr lang="en-IN" sz="2000" dirty="0" smtClean="0"/>
              <a:t>should assign the identifier value to entity object before saving into the database</a:t>
            </a:r>
            <a:r>
              <a:rPr lang="en-IN" sz="2000" dirty="0" smtClean="0"/>
              <a:t>. And its mapping in </a:t>
            </a:r>
            <a:r>
              <a:rPr lang="en-IN" sz="2000" dirty="0" err="1" smtClean="0"/>
              <a:t>cfg</a:t>
            </a:r>
            <a:r>
              <a:rPr lang="en-IN" sz="2000" dirty="0" smtClean="0"/>
              <a:t> file is given by…</a:t>
            </a:r>
          </a:p>
          <a:p>
            <a:pPr fontAlgn="base">
              <a:buNone/>
            </a:pPr>
            <a:r>
              <a:rPr lang="en-US" sz="2000" dirty="0" smtClean="0"/>
              <a:t>    </a:t>
            </a:r>
            <a:r>
              <a:rPr lang="en-IN" sz="2000" dirty="0" smtClean="0"/>
              <a:t> </a:t>
            </a:r>
            <a:r>
              <a:rPr lang="en-IN" sz="2000" dirty="0" smtClean="0"/>
              <a:t>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" column="EMPNO"&gt;</a:t>
            </a:r>
          </a:p>
          <a:p>
            <a:pPr fontAlgn="base">
              <a:buNone/>
            </a:pPr>
            <a:r>
              <a:rPr lang="en-IN" sz="2000" dirty="0" smtClean="0"/>
              <a:t>				&lt;</a:t>
            </a:r>
            <a:r>
              <a:rPr lang="en-IN" sz="2000" dirty="0" smtClean="0"/>
              <a:t>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="assigned</a:t>
            </a:r>
            <a:r>
              <a:rPr lang="en-IN" sz="2000" dirty="0" smtClean="0"/>
              <a:t>"/&gt;&lt;/</a:t>
            </a:r>
            <a:r>
              <a:rPr lang="en-IN" sz="2000" dirty="0" smtClean="0"/>
              <a:t>id&gt;</a:t>
            </a:r>
          </a:p>
          <a:p>
            <a:pPr algn="just" fontAlgn="base">
              <a:buNone/>
            </a:pPr>
            <a:endParaRPr lang="en-IN" sz="2000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generator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Increment:</a:t>
            </a:r>
            <a:endParaRPr lang="en-IN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IN" sz="2000" dirty="0" smtClean="0"/>
              <a:t>	Increment </a:t>
            </a:r>
            <a:r>
              <a:rPr lang="en-IN" sz="2000" dirty="0" smtClean="0"/>
              <a:t>generator supports in all databases and generates identifier value for new records by using below formula.</a:t>
            </a:r>
          </a:p>
          <a:p>
            <a:pPr fontAlgn="base">
              <a:buNone/>
            </a:pPr>
            <a:r>
              <a:rPr lang="en-IN" sz="2000" dirty="0" smtClean="0"/>
              <a:t>	Max </a:t>
            </a:r>
            <a:r>
              <a:rPr lang="en-IN" sz="2000" dirty="0" smtClean="0"/>
              <a:t>of Id value in Database + 1</a:t>
            </a:r>
          </a:p>
          <a:p>
            <a:pPr fontAlgn="base">
              <a:buNone/>
            </a:pPr>
            <a:r>
              <a:rPr lang="en-IN" sz="2000" dirty="0" smtClean="0"/>
              <a:t>	For </a:t>
            </a:r>
            <a:r>
              <a:rPr lang="en-IN" sz="2000" dirty="0" smtClean="0"/>
              <a:t>first record it assigns 1 to the identifier. For second record it assigns based on above formula. i.e.( Max of Id value in Database + 1) =( 1+1 ) = 2</a:t>
            </a:r>
            <a:r>
              <a:rPr lang="en-IN" sz="2000" dirty="0" smtClean="0"/>
              <a:t>.</a:t>
            </a:r>
          </a:p>
          <a:p>
            <a:pPr fontAlgn="base">
              <a:buNone/>
            </a:pPr>
            <a:r>
              <a:rPr lang="en-US" sz="2000" dirty="0" smtClean="0"/>
              <a:t>	</a:t>
            </a:r>
            <a:r>
              <a:rPr lang="en-IN" sz="2000" dirty="0" smtClean="0"/>
              <a:t> 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" column="EMPNO"&gt;</a:t>
            </a:r>
          </a:p>
          <a:p>
            <a:pPr fontAlgn="base">
              <a:buNone/>
            </a:pPr>
            <a:r>
              <a:rPr lang="en-IN" sz="2000" dirty="0" smtClean="0"/>
              <a:t>    </a:t>
            </a:r>
            <a:r>
              <a:rPr lang="en-IN" sz="2000" dirty="0" smtClean="0"/>
              <a:t>		&lt;</a:t>
            </a:r>
            <a:r>
              <a:rPr lang="en-IN" sz="2000" dirty="0" smtClean="0"/>
              <a:t>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="increment"/&gt;</a:t>
            </a:r>
          </a:p>
          <a:p>
            <a:pPr fontAlgn="base">
              <a:buNone/>
            </a:pPr>
            <a:r>
              <a:rPr lang="en-IN" sz="2000" dirty="0" smtClean="0"/>
              <a:t>	&lt;/</a:t>
            </a:r>
            <a:r>
              <a:rPr lang="en-IN" sz="2000" dirty="0" smtClean="0"/>
              <a:t>id&gt;</a:t>
            </a:r>
          </a:p>
          <a:p>
            <a:pPr fontAlgn="base">
              <a:buNone/>
            </a:pPr>
            <a:endParaRPr lang="en-IN" sz="2000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Sequence generator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	Sequence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 fontAlgn="base">
              <a:buNone/>
            </a:pPr>
            <a:r>
              <a:rPr lang="en-IN" sz="2000" dirty="0" smtClean="0"/>
              <a:t>	Sequence </a:t>
            </a:r>
            <a:r>
              <a:rPr lang="en-IN" sz="2000" dirty="0" smtClean="0"/>
              <a:t>generator does not support </a:t>
            </a:r>
            <a:r>
              <a:rPr lang="en-IN" sz="2000" dirty="0" err="1" smtClean="0"/>
              <a:t>MySql</a:t>
            </a:r>
            <a:r>
              <a:rPr lang="en-IN" sz="2000" dirty="0" smtClean="0"/>
              <a:t> database and it is database dependent. i.e. Before using this generator, We should know whether this generator supports in the database or not.</a:t>
            </a:r>
          </a:p>
          <a:p>
            <a:pPr algn="just" fontAlgn="base">
              <a:buNone/>
            </a:pPr>
            <a:r>
              <a:rPr lang="en-IN" sz="2000" dirty="0" smtClean="0"/>
              <a:t>	If </a:t>
            </a:r>
            <a:r>
              <a:rPr lang="en-IN" sz="2000" dirty="0" smtClean="0"/>
              <a:t>there is no sequence in database, it uses default sequence. For ex for oracle database it </a:t>
            </a:r>
            <a:r>
              <a:rPr lang="en-IN" sz="2000" dirty="0" smtClean="0"/>
              <a:t>uses </a:t>
            </a:r>
            <a:r>
              <a:rPr lang="en-IN" sz="2000" dirty="0" smtClean="0">
                <a:solidFill>
                  <a:srgbClr val="FF0000"/>
                </a:solidFill>
              </a:rPr>
              <a:t>HIBERNATE_SEQUENCE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" column="EMPNO"&gt;</a:t>
            </a:r>
          </a:p>
          <a:p>
            <a:pPr fontAlgn="base">
              <a:buNone/>
            </a:pPr>
            <a:r>
              <a:rPr lang="en-IN" sz="2000" dirty="0" smtClean="0"/>
              <a:t>   </a:t>
            </a:r>
            <a:r>
              <a:rPr lang="en-IN" sz="2000" dirty="0" smtClean="0"/>
              <a:t>		</a:t>
            </a:r>
            <a:r>
              <a:rPr lang="en-IN" sz="2000" dirty="0" smtClean="0"/>
              <a:t> &lt;generator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="sequence"&gt;</a:t>
            </a:r>
          </a:p>
          <a:p>
            <a:pPr fontAlgn="base">
              <a:buNone/>
            </a:pPr>
            <a:r>
              <a:rPr lang="en-IN" sz="2000" dirty="0" smtClean="0"/>
              <a:t>     </a:t>
            </a:r>
            <a:r>
              <a:rPr lang="en-IN" sz="2000" dirty="0" smtClean="0"/>
              <a:t>	</a:t>
            </a:r>
            <a:r>
              <a:rPr lang="en-IN" sz="2000" dirty="0" smtClean="0"/>
              <a:t> &lt;</a:t>
            </a:r>
            <a:r>
              <a:rPr lang="en-IN" sz="2000" dirty="0" err="1" smtClean="0"/>
              <a:t>paramname</a:t>
            </a:r>
            <a:r>
              <a:rPr lang="en-IN" sz="2000" dirty="0" smtClean="0"/>
              <a:t>="sequence"&gt;EMPNO_SEQ&lt;/</a:t>
            </a:r>
            <a:r>
              <a:rPr lang="en-IN" sz="2000" dirty="0" err="1" smtClean="0"/>
              <a:t>param</a:t>
            </a:r>
            <a:r>
              <a:rPr lang="en-IN" sz="2000" dirty="0" smtClean="0"/>
              <a:t>&gt;&lt;/</a:t>
            </a:r>
            <a:r>
              <a:rPr lang="en-IN" sz="2000" dirty="0" smtClean="0"/>
              <a:t>generator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	&lt;/</a:t>
            </a:r>
            <a:r>
              <a:rPr lang="en-IN" sz="2000" dirty="0" smtClean="0"/>
              <a:t>id&gt;</a:t>
            </a:r>
          </a:p>
          <a:p>
            <a:pPr algn="just" fontAlgn="base"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968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Hilo generator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	Hilo:</a:t>
            </a:r>
            <a:endParaRPr lang="en-IN" sz="3600" dirty="0" smtClean="0">
              <a:solidFill>
                <a:srgbClr val="FF0000"/>
              </a:solidFill>
            </a:endParaRPr>
          </a:p>
          <a:p>
            <a:pPr algn="just" fontAlgn="base">
              <a:buNone/>
            </a:pPr>
            <a:r>
              <a:rPr lang="en-IN" sz="3600" dirty="0" smtClean="0"/>
              <a:t>	Database </a:t>
            </a:r>
            <a:r>
              <a:rPr lang="en-IN" sz="3600" dirty="0" smtClean="0"/>
              <a:t>independent</a:t>
            </a:r>
            <a:r>
              <a:rPr lang="en-IN" sz="3600" dirty="0" smtClean="0"/>
              <a:t>.</a:t>
            </a:r>
            <a:r>
              <a:rPr lang="en-IN" sz="3600" dirty="0" smtClean="0"/>
              <a:t> Uses hi/lo algorithms to generate identifiers. </a:t>
            </a:r>
            <a:r>
              <a:rPr lang="en-IN" sz="3600" dirty="0" smtClean="0"/>
              <a:t>It </a:t>
            </a:r>
            <a:r>
              <a:rPr lang="en-IN" sz="3600" dirty="0" smtClean="0"/>
              <a:t>generates the identifiers based on table and column values in &lt;generator/&gt; tag</a:t>
            </a:r>
            <a:r>
              <a:rPr lang="en-IN" sz="3600" dirty="0" smtClean="0"/>
              <a:t>.</a:t>
            </a:r>
            <a:endParaRPr lang="en-IN" sz="3600" dirty="0" smtClean="0"/>
          </a:p>
          <a:p>
            <a:pPr algn="just" fontAlgn="base">
              <a:buNone/>
            </a:pPr>
            <a:r>
              <a:rPr lang="en-IN" sz="3600" dirty="0" smtClean="0"/>
              <a:t>	Default </a:t>
            </a:r>
            <a:r>
              <a:rPr lang="en-IN" sz="3600" dirty="0" smtClean="0"/>
              <a:t>table is ‘</a:t>
            </a:r>
            <a:r>
              <a:rPr lang="en-IN" sz="3600" dirty="0" err="1" smtClean="0"/>
              <a:t>hibernate_unique_key</a:t>
            </a:r>
            <a:r>
              <a:rPr lang="en-IN" sz="3600" dirty="0" smtClean="0"/>
              <a:t>’</a:t>
            </a:r>
            <a:r>
              <a:rPr lang="en-IN" sz="3600" b="1" dirty="0" smtClean="0"/>
              <a:t> </a:t>
            </a:r>
            <a:r>
              <a:rPr lang="en-IN" sz="3600" dirty="0" smtClean="0"/>
              <a:t>and column is ‘</a:t>
            </a:r>
            <a:r>
              <a:rPr lang="en-IN" sz="3600" dirty="0" err="1" smtClean="0"/>
              <a:t>next_hi</a:t>
            </a:r>
            <a:r>
              <a:rPr lang="en-IN" sz="3600" dirty="0" smtClean="0"/>
              <a:t>‘.</a:t>
            </a:r>
          </a:p>
          <a:p>
            <a:pPr algn="just" fontAlgn="base">
              <a:buNone/>
            </a:pPr>
            <a:r>
              <a:rPr lang="en-IN" sz="3600" dirty="0" smtClean="0"/>
              <a:t> </a:t>
            </a:r>
            <a:r>
              <a:rPr lang="en-IN" sz="3600" dirty="0" smtClean="0"/>
              <a:t>&lt;id name="</a:t>
            </a:r>
            <a:r>
              <a:rPr lang="en-IN" sz="3600" dirty="0" err="1" smtClean="0"/>
              <a:t>empId</a:t>
            </a:r>
            <a:r>
              <a:rPr lang="en-IN" sz="3600" dirty="0" smtClean="0"/>
              <a:t>" column="EMPNO"&gt;</a:t>
            </a:r>
          </a:p>
          <a:p>
            <a:pPr algn="just" fontAlgn="base">
              <a:buNone/>
            </a:pPr>
            <a:r>
              <a:rPr lang="en-IN" sz="3600" dirty="0" smtClean="0"/>
              <a:t>    &lt;generator </a:t>
            </a:r>
            <a:r>
              <a:rPr lang="en-IN" sz="3600" b="1" dirty="0" smtClean="0"/>
              <a:t>class</a:t>
            </a:r>
            <a:r>
              <a:rPr lang="en-IN" sz="3600" dirty="0" smtClean="0"/>
              <a:t>="</a:t>
            </a:r>
            <a:r>
              <a:rPr lang="en-IN" sz="3600" dirty="0" err="1" smtClean="0"/>
              <a:t>hilo</a:t>
            </a:r>
            <a:r>
              <a:rPr lang="en-IN" sz="3600" dirty="0" smtClean="0"/>
              <a:t>"&gt;</a:t>
            </a:r>
          </a:p>
          <a:p>
            <a:pPr algn="just" fontAlgn="base">
              <a:buNone/>
            </a:pPr>
            <a:r>
              <a:rPr lang="en-IN" sz="3600" dirty="0" smtClean="0"/>
              <a:t>        &lt;</a:t>
            </a:r>
            <a:r>
              <a:rPr lang="en-IN" sz="3600" dirty="0" err="1" smtClean="0"/>
              <a:t>param</a:t>
            </a:r>
            <a:r>
              <a:rPr lang="en-IN" sz="3600" dirty="0" smtClean="0"/>
              <a:t> name="table"&gt;HIGH_VAL_TABLE&lt;/</a:t>
            </a:r>
            <a:r>
              <a:rPr lang="en-IN" sz="3600" dirty="0" err="1" smtClean="0"/>
              <a:t>param</a:t>
            </a:r>
            <a:r>
              <a:rPr lang="en-IN" sz="3600" dirty="0" smtClean="0"/>
              <a:t>&gt;</a:t>
            </a:r>
          </a:p>
          <a:p>
            <a:pPr algn="just" fontAlgn="base">
              <a:buNone/>
            </a:pPr>
            <a:r>
              <a:rPr lang="en-IN" sz="3600" dirty="0" smtClean="0"/>
              <a:t>        &lt;</a:t>
            </a:r>
            <a:r>
              <a:rPr lang="en-IN" sz="3600" dirty="0" err="1" smtClean="0"/>
              <a:t>param</a:t>
            </a:r>
            <a:r>
              <a:rPr lang="en-IN" sz="3600" dirty="0" smtClean="0"/>
              <a:t> name="column"&gt;HIGH_VAL_COLUMN&lt;/</a:t>
            </a:r>
            <a:r>
              <a:rPr lang="en-IN" sz="3600" dirty="0" err="1" smtClean="0"/>
              <a:t>param</a:t>
            </a:r>
            <a:r>
              <a:rPr lang="en-IN" sz="3600" dirty="0" smtClean="0"/>
              <a:t>&gt;</a:t>
            </a:r>
          </a:p>
          <a:p>
            <a:pPr algn="just" fontAlgn="base">
              <a:buNone/>
            </a:pPr>
            <a:r>
              <a:rPr lang="en-IN" sz="3600" dirty="0" smtClean="0"/>
              <a:t>        &lt;</a:t>
            </a:r>
            <a:r>
              <a:rPr lang="en-IN" sz="3600" dirty="0" err="1" smtClean="0"/>
              <a:t>param</a:t>
            </a:r>
            <a:r>
              <a:rPr lang="en-IN" sz="3600" dirty="0" smtClean="0"/>
              <a:t> name="</a:t>
            </a:r>
            <a:r>
              <a:rPr lang="en-IN" sz="3600" dirty="0" err="1" smtClean="0"/>
              <a:t>max_lo</a:t>
            </a:r>
            <a:r>
              <a:rPr lang="en-IN" sz="3600" dirty="0" smtClean="0"/>
              <a:t>"&gt;60&lt;/</a:t>
            </a:r>
            <a:r>
              <a:rPr lang="en-IN" sz="3600" dirty="0" err="1" smtClean="0"/>
              <a:t>param</a:t>
            </a:r>
            <a:r>
              <a:rPr lang="en-IN" sz="3600" dirty="0" smtClean="0"/>
              <a:t>&gt;&lt;/</a:t>
            </a:r>
            <a:r>
              <a:rPr lang="en-IN" sz="3600" dirty="0" smtClean="0"/>
              <a:t>generator</a:t>
            </a:r>
            <a:r>
              <a:rPr lang="en-IN" sz="3600" dirty="0" smtClean="0"/>
              <a:t>&gt;</a:t>
            </a:r>
          </a:p>
          <a:p>
            <a:pPr algn="just" fontAlgn="base">
              <a:buNone/>
            </a:pPr>
            <a:r>
              <a:rPr lang="en-IN" sz="3600" dirty="0" smtClean="0"/>
              <a:t>&lt;/</a:t>
            </a:r>
            <a:r>
              <a:rPr lang="en-IN" sz="3600" dirty="0" smtClean="0"/>
              <a:t>id&gt;</a:t>
            </a:r>
          </a:p>
          <a:p>
            <a:pPr algn="just" fontAlgn="base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Native generator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Native:</a:t>
            </a:r>
          </a:p>
          <a:p>
            <a:pPr algn="just"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It uses internally identity or sequence or </a:t>
            </a:r>
            <a:r>
              <a:rPr lang="en-IN" sz="2000" dirty="0" err="1" smtClean="0"/>
              <a:t>hilo</a:t>
            </a:r>
            <a:r>
              <a:rPr lang="en-IN" sz="2000" dirty="0" smtClean="0"/>
              <a:t> generator </a:t>
            </a:r>
            <a:r>
              <a:rPr lang="en-IN" sz="2000" dirty="0" smtClean="0"/>
              <a:t>classes.</a:t>
            </a:r>
          </a:p>
          <a:p>
            <a:pPr algn="just" fontAlgn="base">
              <a:buNone/>
            </a:pPr>
            <a:r>
              <a:rPr lang="en-IN" sz="2000" dirty="0" smtClean="0"/>
              <a:t>	native picks up identity or sequence or </a:t>
            </a:r>
            <a:r>
              <a:rPr lang="en-IN" sz="2000" dirty="0" err="1" smtClean="0"/>
              <a:t>hilo</a:t>
            </a:r>
            <a:r>
              <a:rPr lang="en-IN" sz="2000" dirty="0" smtClean="0"/>
              <a:t> generator class depending upon the capabilities of the underlying database.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</a:t>
            </a:r>
            <a:r>
              <a:rPr lang="en-IN" sz="2000" dirty="0" smtClean="0"/>
              <a:t>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" column="EMPNO"&gt;</a:t>
            </a:r>
          </a:p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    &lt;generator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="native"&gt;</a:t>
            </a:r>
          </a:p>
          <a:p>
            <a:pPr fontAlgn="base">
              <a:buNone/>
            </a:pPr>
            <a:r>
              <a:rPr lang="en-IN" sz="2000" dirty="0" smtClean="0"/>
              <a:t>	</a:t>
            </a:r>
            <a:r>
              <a:rPr lang="en-IN" sz="2000" dirty="0" smtClean="0"/>
              <a:t>        &lt;</a:t>
            </a:r>
            <a:r>
              <a:rPr lang="en-IN" sz="2000" dirty="0" err="1" smtClean="0"/>
              <a:t>param</a:t>
            </a:r>
            <a:r>
              <a:rPr lang="en-IN" sz="2000" dirty="0" smtClean="0"/>
              <a:t> name="</a:t>
            </a:r>
            <a:r>
              <a:rPr lang="en-IN" sz="2000" dirty="0" err="1" smtClean="0"/>
              <a:t>sequnce</a:t>
            </a:r>
            <a:r>
              <a:rPr lang="en-IN" sz="2000" dirty="0" smtClean="0"/>
              <a:t>"&gt;EMPNO_SEQ&lt;/</a:t>
            </a:r>
            <a:r>
              <a:rPr lang="en-IN" sz="2000" dirty="0" err="1" smtClean="0"/>
              <a:t>param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en-IN" sz="2000" dirty="0" smtClean="0"/>
              <a:t>		</a:t>
            </a:r>
            <a:r>
              <a:rPr lang="en-IN" sz="2000" dirty="0" smtClean="0"/>
              <a:t> &lt;</a:t>
            </a:r>
            <a:r>
              <a:rPr lang="en-IN" sz="2000" dirty="0" err="1" smtClean="0"/>
              <a:t>param</a:t>
            </a:r>
            <a:r>
              <a:rPr lang="en-IN" sz="2000" dirty="0" smtClean="0"/>
              <a:t> name="table"&gt;HIGH_VAL_TABLE&lt;/</a:t>
            </a:r>
            <a:r>
              <a:rPr lang="en-IN" sz="2000" dirty="0" err="1" smtClean="0"/>
              <a:t>param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pt-BR" sz="2000" dirty="0" smtClean="0"/>
              <a:t>		</a:t>
            </a:r>
            <a:r>
              <a:rPr lang="pt-BR" sz="2000" dirty="0" smtClean="0"/>
              <a:t> &lt;param name="column"&gt;HIGH_VAL_COLUMN&lt;/param&gt;</a:t>
            </a:r>
          </a:p>
          <a:p>
            <a:pPr fontAlgn="base">
              <a:buNone/>
            </a:pPr>
            <a:r>
              <a:rPr lang="pt-BR" sz="2000" dirty="0" smtClean="0"/>
              <a:t>	         &lt;param name="max_lo"&gt;60&lt;/param&gt;</a:t>
            </a:r>
          </a:p>
          <a:p>
            <a:pPr fontAlgn="base"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Identity generator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  </a:t>
            </a:r>
            <a:r>
              <a:rPr lang="en-IN" sz="2000" dirty="0" smtClean="0"/>
              <a:t>		</a:t>
            </a:r>
            <a:r>
              <a:rPr lang="en-IN" sz="2000" dirty="0" smtClean="0"/>
              <a:t>  </a:t>
            </a:r>
            <a:r>
              <a:rPr lang="en-IN" sz="2000" dirty="0" smtClean="0"/>
              <a:t>     </a:t>
            </a:r>
            <a:r>
              <a:rPr lang="en-IN" sz="2000" dirty="0" smtClean="0"/>
              <a:t> &lt;/generator&gt;</a:t>
            </a:r>
          </a:p>
          <a:p>
            <a:pPr fontAlgn="base">
              <a:buNone/>
            </a:pPr>
            <a:r>
              <a:rPr lang="en-IN" sz="2000" dirty="0" smtClean="0"/>
              <a:t>		&lt;/</a:t>
            </a:r>
            <a:r>
              <a:rPr lang="en-IN" sz="2000" dirty="0" smtClean="0"/>
              <a:t>id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Identity:</a:t>
            </a:r>
          </a:p>
          <a:p>
            <a:pPr fontAlgn="base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Identity columns are support by </a:t>
            </a:r>
            <a:r>
              <a:rPr lang="en-IN" sz="2000" dirty="0" smtClean="0">
                <a:solidFill>
                  <a:srgbClr val="FF0000"/>
                </a:solidFill>
              </a:rPr>
              <a:t>DB2, MYSQL, SQL SERVER  and SYBASE </a:t>
            </a:r>
            <a:r>
              <a:rPr lang="en-IN" sz="2000" dirty="0" smtClean="0"/>
              <a:t>databases</a:t>
            </a:r>
            <a:r>
              <a:rPr lang="en-IN" sz="2000" dirty="0" smtClean="0"/>
              <a:t>.</a:t>
            </a:r>
          </a:p>
          <a:p>
            <a:pPr fontAlgn="base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 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 " column="EMPNO"&gt;</a:t>
            </a:r>
          </a:p>
          <a:p>
            <a:pPr fontAlgn="base">
              <a:buNone/>
            </a:pPr>
            <a:r>
              <a:rPr lang="en-IN" sz="2000" dirty="0" smtClean="0"/>
              <a:t>        </a:t>
            </a:r>
            <a:r>
              <a:rPr lang="en-IN" sz="2000" dirty="0" smtClean="0"/>
              <a:t>		&lt;</a:t>
            </a:r>
            <a:r>
              <a:rPr lang="en-IN" sz="2000" dirty="0" smtClean="0"/>
              <a:t>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="identity"/&gt; </a:t>
            </a:r>
          </a:p>
          <a:p>
            <a:pPr fontAlgn="base">
              <a:buNone/>
            </a:pPr>
            <a:r>
              <a:rPr lang="en-IN" sz="2000" dirty="0" smtClean="0"/>
              <a:t>		&lt;/</a:t>
            </a:r>
            <a:r>
              <a:rPr lang="en-IN" sz="2000" dirty="0" smtClean="0"/>
              <a:t>id&gt;</a:t>
            </a:r>
          </a:p>
          <a:p>
            <a:pPr fontAlgn="base">
              <a:buNone/>
            </a:pPr>
            <a:endParaRPr lang="en-IN" sz="2000" dirty="0" smtClean="0"/>
          </a:p>
          <a:p>
            <a:pPr fontAlgn="base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Seqhilo</a:t>
            </a:r>
            <a:r>
              <a:rPr lang="en-US" sz="4000" dirty="0" smtClean="0"/>
              <a:t> generator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Seqhilo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endParaRPr lang="en-IN" sz="2000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IN" sz="2000" dirty="0" smtClean="0"/>
              <a:t>	It </a:t>
            </a:r>
            <a:r>
              <a:rPr lang="en-IN" sz="2000" dirty="0" smtClean="0"/>
              <a:t>is like </a:t>
            </a:r>
            <a:r>
              <a:rPr lang="en-IN" sz="2000" dirty="0" err="1" smtClean="0"/>
              <a:t>hilo</a:t>
            </a:r>
            <a:r>
              <a:rPr lang="en-IN" sz="2000" dirty="0" smtClean="0"/>
              <a:t> generator class, but </a:t>
            </a:r>
            <a:r>
              <a:rPr lang="en-IN" sz="2000" dirty="0" err="1" smtClean="0"/>
              <a:t>hilo</a:t>
            </a:r>
            <a:r>
              <a:rPr lang="en-IN" sz="2000" dirty="0" smtClean="0"/>
              <a:t> generator stores its high value in table where as </a:t>
            </a:r>
            <a:r>
              <a:rPr lang="en-IN" sz="2000" dirty="0" err="1" smtClean="0"/>
              <a:t>seqhilo</a:t>
            </a:r>
            <a:r>
              <a:rPr lang="en-IN" sz="2000" dirty="0" smtClean="0"/>
              <a:t> generator class stores its high value in sequence.</a:t>
            </a:r>
          </a:p>
          <a:p>
            <a:pPr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smtClean="0"/>
              <a:t> &lt;id name="</a:t>
            </a:r>
            <a:r>
              <a:rPr lang="en-IN" sz="2000" dirty="0" err="1" smtClean="0"/>
              <a:t>empId</a:t>
            </a:r>
            <a:r>
              <a:rPr lang="en-IN" sz="2000" dirty="0" smtClean="0"/>
              <a:t>" column="EMPNO"&gt;</a:t>
            </a:r>
          </a:p>
          <a:p>
            <a:pPr fontAlgn="base">
              <a:buNone/>
            </a:pPr>
            <a:r>
              <a:rPr lang="en-IN" sz="2000" dirty="0" smtClean="0"/>
              <a:t>    </a:t>
            </a:r>
            <a:r>
              <a:rPr lang="en-IN" sz="2000" dirty="0" smtClean="0"/>
              <a:t>		&lt;</a:t>
            </a:r>
            <a:r>
              <a:rPr lang="en-IN" sz="2000" dirty="0" smtClean="0"/>
              <a:t>generator </a:t>
            </a:r>
            <a:r>
              <a:rPr lang="en-IN" sz="2000" b="1" dirty="0" smtClean="0"/>
              <a:t>class</a:t>
            </a:r>
            <a:r>
              <a:rPr lang="en-IN" sz="2000" dirty="0" smtClean="0"/>
              <a:t>="</a:t>
            </a:r>
            <a:r>
              <a:rPr lang="en-IN" sz="2000" dirty="0" err="1" smtClean="0"/>
              <a:t>seqhilo</a:t>
            </a:r>
            <a:r>
              <a:rPr lang="en-IN" sz="2000" dirty="0" smtClean="0"/>
              <a:t>"&gt;</a:t>
            </a:r>
          </a:p>
          <a:p>
            <a:pPr fontAlgn="base">
              <a:buNone/>
            </a:pPr>
            <a:r>
              <a:rPr lang="en-IN" sz="2000" dirty="0" smtClean="0"/>
              <a:t>       </a:t>
            </a:r>
            <a:r>
              <a:rPr lang="en-IN" sz="2000" dirty="0" smtClean="0"/>
              <a:t>	</a:t>
            </a:r>
            <a:r>
              <a:rPr lang="en-IN" sz="2000" dirty="0" smtClean="0"/>
              <a:t> &lt;</a:t>
            </a:r>
            <a:r>
              <a:rPr lang="en-IN" sz="2000" dirty="0" err="1" smtClean="0"/>
              <a:t>param</a:t>
            </a:r>
            <a:r>
              <a:rPr lang="en-IN" sz="2000" dirty="0" smtClean="0"/>
              <a:t> name="</a:t>
            </a:r>
            <a:r>
              <a:rPr lang="en-IN" sz="2000" dirty="0" err="1" smtClean="0"/>
              <a:t>sequnce</a:t>
            </a:r>
            <a:r>
              <a:rPr lang="en-IN" sz="2000" dirty="0" smtClean="0"/>
              <a:t>"&gt;EMPNO_SEQ&lt;/</a:t>
            </a:r>
            <a:r>
              <a:rPr lang="en-IN" sz="2000" dirty="0" err="1" smtClean="0"/>
              <a:t>param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en-IN" sz="2000" dirty="0" smtClean="0"/>
              <a:t>      </a:t>
            </a:r>
            <a:r>
              <a:rPr lang="en-IN" sz="2000" dirty="0" smtClean="0"/>
              <a:t>	</a:t>
            </a:r>
            <a:r>
              <a:rPr lang="en-IN" sz="2000" dirty="0" smtClean="0"/>
              <a:t>  &lt;</a:t>
            </a:r>
            <a:r>
              <a:rPr lang="en-IN" sz="2000" dirty="0" err="1" smtClean="0"/>
              <a:t>param</a:t>
            </a:r>
            <a:r>
              <a:rPr lang="en-IN" sz="2000" dirty="0" smtClean="0"/>
              <a:t> name="</a:t>
            </a:r>
            <a:r>
              <a:rPr lang="en-IN" sz="2000" dirty="0" err="1" smtClean="0"/>
              <a:t>max_lo</a:t>
            </a:r>
            <a:r>
              <a:rPr lang="en-IN" sz="2000" dirty="0" smtClean="0"/>
              <a:t>"&gt;60&lt;/</a:t>
            </a:r>
            <a:r>
              <a:rPr lang="en-IN" sz="2000" dirty="0" err="1" smtClean="0"/>
              <a:t>param</a:t>
            </a:r>
            <a:r>
              <a:rPr lang="en-IN" sz="2000" dirty="0" smtClean="0"/>
              <a:t>&gt;</a:t>
            </a:r>
          </a:p>
          <a:p>
            <a:pPr fontAlgn="base">
              <a:buNone/>
            </a:pPr>
            <a:r>
              <a:rPr lang="en-IN" sz="2000" dirty="0" smtClean="0"/>
              <a:t>   </a:t>
            </a:r>
            <a:r>
              <a:rPr lang="en-IN" sz="2000" dirty="0" smtClean="0"/>
              <a:t>		</a:t>
            </a:r>
            <a:r>
              <a:rPr lang="en-IN" sz="2000" dirty="0" smtClean="0"/>
              <a:t> &lt;/generator&gt;</a:t>
            </a:r>
          </a:p>
          <a:p>
            <a:pPr fontAlgn="base">
              <a:buNone/>
            </a:pPr>
            <a:r>
              <a:rPr lang="en-IN" sz="2000" dirty="0" smtClean="0"/>
              <a:t>	&lt;/</a:t>
            </a:r>
            <a:r>
              <a:rPr lang="en-IN" sz="2000" dirty="0" smtClean="0"/>
              <a:t>id&gt; 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43</Words>
  <Application>Microsoft Office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TM10082295</vt:lpstr>
      <vt:lpstr>Id Generators</vt:lpstr>
      <vt:lpstr>Generators…?</vt:lpstr>
      <vt:lpstr>Generators in hibernate?</vt:lpstr>
      <vt:lpstr>Increment generator</vt:lpstr>
      <vt:lpstr>Sequence generator  </vt:lpstr>
      <vt:lpstr>Hilo generator</vt:lpstr>
      <vt:lpstr>Native generator</vt:lpstr>
      <vt:lpstr>Identity generator</vt:lpstr>
      <vt:lpstr>Seqhilo generator</vt:lpstr>
      <vt:lpstr>Uuid generator</vt:lpstr>
      <vt:lpstr>Guid,Select and Foreign generators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2016-10-11T09:53:18Z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