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6"/>
  </p:notesMasterIdLst>
  <p:sldIdLst>
    <p:sldId id="256" r:id="rId5"/>
    <p:sldId id="258" r:id="rId6"/>
    <p:sldId id="280" r:id="rId7"/>
    <p:sldId id="260" r:id="rId8"/>
    <p:sldId id="281" r:id="rId9"/>
    <p:sldId id="264" r:id="rId10"/>
    <p:sldId id="265" r:id="rId11"/>
    <p:sldId id="284" r:id="rId12"/>
    <p:sldId id="266" r:id="rId13"/>
    <p:sldId id="267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10/12/2016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 in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000" dirty="0" smtClean="0"/>
              <a:t> 	&lt;property name="</a:t>
            </a:r>
            <a:r>
              <a:rPr lang="en-IN" sz="2000" dirty="0" err="1" smtClean="0"/>
              <a:t>creditCardType</a:t>
            </a:r>
            <a:r>
              <a:rPr lang="en-IN" sz="2000" dirty="0" smtClean="0"/>
              <a:t>" column="CCTYPE"/&gt;</a:t>
            </a:r>
          </a:p>
          <a:p>
            <a:pPr>
              <a:buNone/>
            </a:pPr>
            <a:r>
              <a:rPr lang="en-IN" sz="2000" dirty="0" smtClean="0"/>
              <a:t>		 &lt;/join&gt;  </a:t>
            </a:r>
          </a:p>
          <a:p>
            <a:pPr>
              <a:buNone/>
            </a:pPr>
            <a:r>
              <a:rPr lang="en-IN" sz="2000" dirty="0" smtClean="0"/>
              <a:t>   &lt;/subclass&gt;</a:t>
            </a:r>
          </a:p>
          <a:p>
            <a:pPr>
              <a:buNone/>
            </a:pPr>
            <a:r>
              <a:rPr lang="en-IN" sz="2000" dirty="0" smtClean="0"/>
              <a:t>   &lt;subclass name="</a:t>
            </a:r>
            <a:r>
              <a:rPr lang="en-IN" sz="2000" dirty="0" err="1" smtClean="0"/>
              <a:t>CashPayment</a:t>
            </a:r>
            <a:r>
              <a:rPr lang="en-IN" sz="2000" dirty="0" smtClean="0"/>
              <a:t>" discriminator-value="CASH"&gt;</a:t>
            </a:r>
          </a:p>
          <a:p>
            <a:pPr>
              <a:buNone/>
            </a:pPr>
            <a:r>
              <a:rPr lang="en-IN" sz="2000" dirty="0" smtClean="0"/>
              <a:t>         &lt;join table="CASH_PAYMENT"&gt;  </a:t>
            </a:r>
          </a:p>
          <a:p>
            <a:pPr>
              <a:buNone/>
            </a:pPr>
            <a:r>
              <a:rPr lang="en-IN" sz="2000" dirty="0" smtClean="0"/>
              <a:t>           &lt;key column="PAYMENT_ID"/&gt; </a:t>
            </a:r>
          </a:p>
          <a:p>
            <a:pPr>
              <a:buNone/>
            </a:pPr>
            <a:r>
              <a:rPr lang="en-IN" sz="2000" dirty="0" smtClean="0"/>
              <a:t>             &lt;/join&gt;  </a:t>
            </a:r>
          </a:p>
          <a:p>
            <a:pPr>
              <a:buNone/>
            </a:pPr>
            <a:r>
              <a:rPr lang="en-IN" sz="2000" dirty="0" smtClean="0"/>
              <a:t>   &lt;/subclass&gt;</a:t>
            </a:r>
          </a:p>
          <a:p>
            <a:pPr>
              <a:buNone/>
            </a:pPr>
            <a:r>
              <a:rPr lang="en-IN" sz="2000" dirty="0" smtClean="0"/>
              <a:t>    &lt;subclass name="</a:t>
            </a:r>
            <a:r>
              <a:rPr lang="en-IN" sz="2000" dirty="0" err="1" smtClean="0"/>
              <a:t>ChequePayment</a:t>
            </a:r>
            <a:r>
              <a:rPr lang="en-IN" sz="2000" dirty="0" smtClean="0"/>
              <a:t>" discriminator-value="CHEQUE"&gt;         &lt;join table="CHEQUE_PAYMENT" fetch="select"&gt;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 		&lt;key column="PAYMENT_ID"/&gt;</a:t>
            </a:r>
          </a:p>
          <a:p>
            <a:pPr>
              <a:buNone/>
            </a:pPr>
            <a:r>
              <a:rPr lang="en-IN" sz="2000" dirty="0" smtClean="0"/>
              <a:t>       &lt;/join&gt; </a:t>
            </a:r>
          </a:p>
          <a:p>
            <a:pPr>
              <a:buNone/>
            </a:pPr>
            <a:r>
              <a:rPr lang="en-IN" sz="2000" dirty="0" smtClean="0"/>
              <a:t>    &lt;/subclass&gt; </a:t>
            </a:r>
          </a:p>
          <a:p>
            <a:pPr>
              <a:buNone/>
            </a:pPr>
            <a:r>
              <a:rPr lang="en-IN" sz="2000" dirty="0" smtClean="0"/>
              <a:t>&lt;/class&gt;</a:t>
            </a:r>
          </a:p>
          <a:p>
            <a:pPr>
              <a:buNone/>
            </a:pPr>
            <a:r>
              <a:rPr lang="en-IN" sz="2000" dirty="0" smtClean="0"/>
              <a:t>	The optional fetch="select" declaration tells Hibernate not to fetch the </a:t>
            </a:r>
            <a:r>
              <a:rPr lang="en-IN" sz="2000" dirty="0" err="1" smtClean="0"/>
              <a:t>ChequePayment</a:t>
            </a:r>
            <a:r>
              <a:rPr lang="en-IN" sz="2000" dirty="0" smtClean="0"/>
              <a:t> subclass data using an outer join when querying the </a:t>
            </a:r>
            <a:r>
              <a:rPr lang="en-IN" sz="2000" dirty="0" err="1" smtClean="0"/>
              <a:t>superclass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Explanation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We can map the inheritance hierarchy classes with the table of the database. There are three inheritance mapping strategies defined in the hibernate:</a:t>
            </a:r>
          </a:p>
          <a:p>
            <a:r>
              <a:rPr lang="en-IN" sz="2000" dirty="0" smtClean="0"/>
              <a:t>Table Per Hierarchy</a:t>
            </a:r>
          </a:p>
          <a:p>
            <a:r>
              <a:rPr lang="en-IN" sz="2000" dirty="0" smtClean="0"/>
              <a:t>Table Per Concrete class</a:t>
            </a:r>
          </a:p>
          <a:p>
            <a:r>
              <a:rPr lang="en-IN" sz="2000" dirty="0" smtClean="0"/>
              <a:t>Table Per Subclass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Table Per Hierarchy:</a:t>
            </a:r>
          </a:p>
          <a:p>
            <a:pPr algn="just">
              <a:buNone/>
            </a:pPr>
            <a:r>
              <a:rPr lang="en-IN" sz="2000" dirty="0" smtClean="0"/>
              <a:t>	In table per hierarchy mapping, single table is required to map the whole hierarchy, an extra column (known as discriminator column) is added to identify the class. But </a:t>
            </a:r>
            <a:r>
              <a:rPr lang="en-IN" sz="2000" dirty="0" err="1" smtClean="0"/>
              <a:t>nullable</a:t>
            </a:r>
            <a:r>
              <a:rPr lang="en-IN" sz="2000" dirty="0" smtClean="0"/>
              <a:t> values are stored in the table .</a:t>
            </a:r>
          </a:p>
          <a:p>
            <a:pPr>
              <a:buNone/>
            </a:pPr>
            <a:endParaRPr lang="en-IN" sz="2000" dirty="0" smtClean="0"/>
          </a:p>
          <a:p>
            <a:pPr algn="just" fontAlgn="base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Entity and Value Objects…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sample code:</a:t>
            </a:r>
          </a:p>
          <a:p>
            <a:pPr algn="just">
              <a:buNone/>
            </a:pPr>
            <a:r>
              <a:rPr lang="en-IN" sz="2000" dirty="0" smtClean="0"/>
              <a:t>	Suppose we have an interface Payment with the </a:t>
            </a:r>
            <a:r>
              <a:rPr lang="en-IN" sz="2000" dirty="0" err="1" smtClean="0"/>
              <a:t>implementors</a:t>
            </a:r>
            <a:r>
              <a:rPr lang="en-IN" sz="2000" dirty="0" smtClean="0"/>
              <a:t> </a:t>
            </a:r>
            <a:r>
              <a:rPr lang="en-IN" sz="2000" dirty="0" err="1" smtClean="0"/>
              <a:t>CreditCardPayment</a:t>
            </a:r>
            <a:r>
              <a:rPr lang="en-IN" sz="2000" dirty="0" smtClean="0"/>
              <a:t>, </a:t>
            </a:r>
            <a:r>
              <a:rPr lang="en-IN" sz="2000" dirty="0" err="1" smtClean="0"/>
              <a:t>CashPayment</a:t>
            </a:r>
            <a:r>
              <a:rPr lang="en-IN" sz="2000" dirty="0" smtClean="0"/>
              <a:t>, </a:t>
            </a:r>
            <a:r>
              <a:rPr lang="en-IN" sz="2000" dirty="0" err="1" smtClean="0"/>
              <a:t>andChequePayment</a:t>
            </a:r>
            <a:r>
              <a:rPr lang="en-IN" sz="2000" dirty="0" smtClean="0"/>
              <a:t>. The table per hierarchy mapping would display in the following way:</a:t>
            </a:r>
          </a:p>
          <a:p>
            <a:pPr algn="just">
              <a:buNone/>
            </a:pPr>
            <a:r>
              <a:rPr lang="en-IN" sz="2000" dirty="0" smtClean="0"/>
              <a:t>    &lt;class name="Payment" table="PAYMENT"&gt;</a:t>
            </a:r>
          </a:p>
          <a:p>
            <a:pPr algn="just">
              <a:buNone/>
            </a:pPr>
            <a:r>
              <a:rPr lang="en-IN" sz="2000" dirty="0" smtClean="0"/>
              <a:t>    		 &lt;id name="id" type="long" column="PAYMENT_ID"&gt;</a:t>
            </a:r>
          </a:p>
          <a:p>
            <a:pPr algn="just">
              <a:buNone/>
            </a:pPr>
            <a:r>
              <a:rPr lang="en-IN" sz="2000" dirty="0" smtClean="0"/>
              <a:t>            	&lt;generator class="native"/&gt;     </a:t>
            </a:r>
          </a:p>
          <a:p>
            <a:pPr algn="just">
              <a:buNone/>
            </a:pPr>
            <a:r>
              <a:rPr lang="en-IN" sz="2000" dirty="0" smtClean="0"/>
              <a:t>            &lt;/id&gt;</a:t>
            </a:r>
          </a:p>
          <a:p>
            <a:pPr algn="just">
              <a:buNone/>
            </a:pPr>
            <a:r>
              <a:rPr lang="en-IN" sz="2000" dirty="0" smtClean="0"/>
              <a:t>	&lt;discriminator column="PAYMENT_TYPE" type="string"/&gt;   </a:t>
            </a:r>
          </a:p>
          <a:p>
            <a:pPr algn="just">
              <a:buNone/>
            </a:pPr>
            <a:r>
              <a:rPr lang="en-IN" sz="2000" dirty="0" smtClean="0"/>
              <a:t>	  &lt;property name="amount" column="AMOUNT"/&gt;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Explanations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 &lt;subclass name="</a:t>
            </a:r>
            <a:r>
              <a:rPr lang="en-IN" sz="2000" dirty="0" err="1" smtClean="0"/>
              <a:t>CreditCardPayment</a:t>
            </a:r>
            <a:r>
              <a:rPr lang="en-IN" sz="2000" dirty="0" smtClean="0"/>
              <a:t>" discriminator 	value="CREDIT"&gt;  </a:t>
            </a:r>
          </a:p>
          <a:p>
            <a:pPr>
              <a:buNone/>
            </a:pPr>
            <a:r>
              <a:rPr lang="en-IN" sz="2000" dirty="0" smtClean="0"/>
              <a:t>      	 &lt;property name="</a:t>
            </a:r>
            <a:r>
              <a:rPr lang="en-IN" sz="2000" dirty="0" err="1" smtClean="0"/>
              <a:t>creditCardType</a:t>
            </a:r>
            <a:r>
              <a:rPr lang="en-IN" sz="2000" dirty="0" smtClean="0"/>
              <a:t>" column="CCTYPE"/&gt;     </a:t>
            </a:r>
          </a:p>
          <a:p>
            <a:pPr>
              <a:buNone/>
            </a:pPr>
            <a:r>
              <a:rPr lang="en-IN" sz="2000" dirty="0" smtClean="0"/>
              <a:t>	&lt;/subclass&gt;</a:t>
            </a:r>
          </a:p>
          <a:p>
            <a:pPr>
              <a:buNone/>
            </a:pPr>
            <a:r>
              <a:rPr lang="en-IN" sz="2000" dirty="0" smtClean="0"/>
              <a:t> &lt;subclass name="</a:t>
            </a:r>
            <a:r>
              <a:rPr lang="en-IN" sz="2000" dirty="0" err="1" smtClean="0"/>
              <a:t>CashPayment</a:t>
            </a:r>
            <a:r>
              <a:rPr lang="en-IN" sz="2000" dirty="0" smtClean="0"/>
              <a:t>" discriminator-value="CASH"&gt;        </a:t>
            </a:r>
          </a:p>
          <a:p>
            <a:pPr>
              <a:buNone/>
            </a:pPr>
            <a:r>
              <a:rPr lang="en-IN" sz="2000" dirty="0" smtClean="0"/>
              <a:t>  &lt;/subclass&gt;     </a:t>
            </a:r>
          </a:p>
          <a:p>
            <a:pPr>
              <a:buNone/>
            </a:pPr>
            <a:r>
              <a:rPr lang="en-IN" sz="2000" dirty="0" smtClean="0"/>
              <a:t>&lt;subclass name="</a:t>
            </a:r>
            <a:r>
              <a:rPr lang="en-IN" sz="2000" dirty="0" err="1" smtClean="0"/>
              <a:t>ChequePayment</a:t>
            </a:r>
            <a:r>
              <a:rPr lang="en-IN" sz="2000" dirty="0" smtClean="0"/>
              <a:t>" discriminator-value="CHEQUE"&gt; </a:t>
            </a:r>
          </a:p>
          <a:p>
            <a:pPr>
              <a:buNone/>
            </a:pPr>
            <a:r>
              <a:rPr lang="en-IN" sz="2000" dirty="0" smtClean="0"/>
              <a:t> &lt;/subclass&gt; </a:t>
            </a:r>
          </a:p>
          <a:p>
            <a:pPr>
              <a:buNone/>
            </a:pPr>
            <a:r>
              <a:rPr lang="en-IN" sz="2000" dirty="0" smtClean="0"/>
              <a:t>&lt;/class&gt;      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49683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Exactly one table is required. There is a limitation of this mapping strategy: columns declared by the subclasses, such as CCTYPE, cannot have NOT NULL constraints.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 Table per subclass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IN" sz="2000" dirty="0" smtClean="0"/>
              <a:t>A table per subclass mapping looks like this:</a:t>
            </a:r>
          </a:p>
          <a:p>
            <a:pPr>
              <a:buNone/>
            </a:pPr>
            <a:r>
              <a:rPr lang="en-IN" sz="2000" dirty="0" smtClean="0"/>
              <a:t>	&lt;class name="Payment" table="PAYMENT"&gt;    </a:t>
            </a:r>
          </a:p>
          <a:p>
            <a:pPr>
              <a:buNone/>
            </a:pPr>
            <a:r>
              <a:rPr lang="en-IN" sz="2000" dirty="0" smtClean="0"/>
              <a:t>	 &lt;id name="id" type="long" column="PAYMENT_ID"&gt; </a:t>
            </a:r>
          </a:p>
          <a:p>
            <a:pPr>
              <a:buNone/>
            </a:pPr>
            <a:r>
              <a:rPr lang="en-IN" sz="2000" dirty="0" smtClean="0"/>
              <a:t>        &lt;generator class="native"/&gt; </a:t>
            </a:r>
          </a:p>
          <a:p>
            <a:pPr>
              <a:buNone/>
            </a:pPr>
            <a:r>
              <a:rPr lang="en-IN" sz="2000" dirty="0" smtClean="0"/>
              <a:t>    &lt;/id&gt; </a:t>
            </a:r>
          </a:p>
          <a:p>
            <a:pPr>
              <a:buNone/>
            </a:pPr>
            <a:r>
              <a:rPr lang="en-IN" sz="2000" dirty="0" smtClean="0"/>
              <a:t>    &lt;property name="amount" column="AMOUNT"/&gt;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&lt;</a:t>
            </a:r>
            <a:r>
              <a:rPr lang="en-IN" sz="2000" dirty="0" err="1" smtClean="0"/>
              <a:t>joinedsubclass</a:t>
            </a:r>
            <a:r>
              <a:rPr lang="en-IN" sz="2000" dirty="0" smtClean="0"/>
              <a:t> </a:t>
            </a:r>
            <a:r>
              <a:rPr lang="en-IN" sz="2000" b="1" dirty="0" smtClean="0"/>
              <a:t>name</a:t>
            </a:r>
            <a:r>
              <a:rPr lang="en-IN" sz="2000" dirty="0" smtClean="0"/>
              <a:t>="</a:t>
            </a:r>
            <a:r>
              <a:rPr lang="en-IN" sz="2000" dirty="0" err="1" smtClean="0"/>
              <a:t>CreditCardPayment</a:t>
            </a:r>
            <a:r>
              <a:rPr lang="en-IN" sz="2000" dirty="0" smtClean="0"/>
              <a:t>" </a:t>
            </a:r>
            <a:r>
              <a:rPr lang="en-IN" sz="2000" b="1" dirty="0" smtClean="0"/>
              <a:t>table</a:t>
            </a:r>
            <a:r>
              <a:rPr lang="en-IN" sz="2000" dirty="0" smtClean="0"/>
              <a:t>="CREDIT						_PAYMENT"&gt;         </a:t>
            </a:r>
          </a:p>
          <a:p>
            <a:pPr>
              <a:buNone/>
            </a:pPr>
            <a:r>
              <a:rPr lang="en-IN" sz="2000" dirty="0" smtClean="0"/>
              <a:t>		&lt;key </a:t>
            </a:r>
            <a:r>
              <a:rPr lang="en-IN" sz="2000" b="1" dirty="0" smtClean="0"/>
              <a:t>column</a:t>
            </a:r>
            <a:r>
              <a:rPr lang="en-IN" sz="2000" dirty="0" smtClean="0"/>
              <a:t>="PAYMENT_ID"/&gt; </a:t>
            </a:r>
          </a:p>
          <a:p>
            <a:pPr>
              <a:buNone/>
            </a:pPr>
            <a:r>
              <a:rPr lang="en-IN" sz="2000" dirty="0" smtClean="0"/>
              <a:t>	        &lt;property </a:t>
            </a:r>
            <a:r>
              <a:rPr lang="en-IN" sz="2000" b="1" dirty="0" smtClean="0"/>
              <a:t>name</a:t>
            </a:r>
            <a:r>
              <a:rPr lang="en-IN" sz="2000" dirty="0" smtClean="0"/>
              <a:t>="</a:t>
            </a:r>
            <a:r>
              <a:rPr lang="en-IN" sz="2000" dirty="0" err="1" smtClean="0"/>
              <a:t>creditCardType</a:t>
            </a:r>
            <a:r>
              <a:rPr lang="en-IN" sz="2000" dirty="0" smtClean="0"/>
              <a:t>" </a:t>
            </a:r>
            <a:r>
              <a:rPr lang="en-IN" sz="2000" b="1" dirty="0" smtClean="0"/>
              <a:t>column</a:t>
            </a:r>
            <a:r>
              <a:rPr lang="en-IN" sz="2000" dirty="0" smtClean="0"/>
              <a:t>="CCTYPE"/&gt;</a:t>
            </a:r>
          </a:p>
          <a:p>
            <a:pPr>
              <a:buNone/>
            </a:pPr>
            <a:r>
              <a:rPr lang="en-IN" sz="2000" dirty="0" smtClean="0"/>
              <a:t>	    &lt;/joined-subclass&gt;</a:t>
            </a:r>
          </a:p>
          <a:p>
            <a:pPr>
              <a:buNone/>
            </a:pPr>
            <a:r>
              <a:rPr lang="en-IN" sz="2000" dirty="0" smtClean="0"/>
              <a:t>  &lt;</a:t>
            </a:r>
            <a:r>
              <a:rPr lang="en-IN" sz="2000" dirty="0" err="1" smtClean="0"/>
              <a:t>joinedsubclass</a:t>
            </a:r>
            <a:r>
              <a:rPr lang="en-IN" sz="2000" dirty="0" smtClean="0"/>
              <a:t> </a:t>
            </a:r>
            <a:r>
              <a:rPr lang="en-IN" sz="2000" b="1" dirty="0" smtClean="0"/>
              <a:t>name</a:t>
            </a:r>
            <a:r>
              <a:rPr lang="en-IN" sz="2000" dirty="0" smtClean="0"/>
              <a:t>="</a:t>
            </a:r>
            <a:r>
              <a:rPr lang="en-IN" sz="2000" dirty="0" err="1" smtClean="0"/>
              <a:t>CashPayment</a:t>
            </a:r>
            <a:r>
              <a:rPr lang="en-IN" sz="2000" dirty="0" smtClean="0"/>
              <a:t>" </a:t>
            </a:r>
            <a:r>
              <a:rPr lang="en-IN" sz="2000" b="1" dirty="0" smtClean="0"/>
              <a:t>table</a:t>
            </a:r>
            <a:r>
              <a:rPr lang="en-IN" sz="2000" dirty="0" smtClean="0"/>
              <a:t>="CASH_PAYMENT"&gt;          &lt;key </a:t>
            </a:r>
            <a:r>
              <a:rPr lang="en-IN" sz="2000" b="1" dirty="0" smtClean="0"/>
              <a:t>column</a:t>
            </a:r>
            <a:r>
              <a:rPr lang="en-IN" sz="2000" dirty="0" smtClean="0"/>
              <a:t>="PAYMENT_ID"/&gt;</a:t>
            </a:r>
          </a:p>
          <a:p>
            <a:pPr>
              <a:buNone/>
            </a:pPr>
            <a:r>
              <a:rPr lang="en-IN" sz="2000" dirty="0" smtClean="0"/>
              <a:t>    &lt;/joined-subclass&gt; </a:t>
            </a:r>
          </a:p>
          <a:p>
            <a:pPr>
              <a:buNone/>
            </a:pPr>
            <a:r>
              <a:rPr lang="en-IN" sz="2000" dirty="0" smtClean="0"/>
              <a:t>&lt;joined-subclass </a:t>
            </a:r>
            <a:r>
              <a:rPr lang="en-IN" sz="2000" b="1" dirty="0" smtClean="0"/>
              <a:t>name</a:t>
            </a:r>
            <a:r>
              <a:rPr lang="en-IN" sz="2000" dirty="0" smtClean="0"/>
              <a:t>="</a:t>
            </a:r>
            <a:r>
              <a:rPr lang="en-IN" sz="2000" dirty="0" err="1" smtClean="0"/>
              <a:t>ChequePayment</a:t>
            </a:r>
            <a:r>
              <a:rPr lang="en-IN" sz="2000" dirty="0" smtClean="0"/>
              <a:t>" </a:t>
            </a:r>
            <a:r>
              <a:rPr lang="en-IN" sz="2000" b="1" dirty="0" smtClean="0"/>
              <a:t>table</a:t>
            </a:r>
            <a:r>
              <a:rPr lang="en-IN" sz="2000" dirty="0" smtClean="0"/>
              <a:t>="CHEQUE_PAYMENT"&gt;         &lt;key </a:t>
            </a:r>
            <a:r>
              <a:rPr lang="en-IN" sz="2000" b="1" dirty="0" smtClean="0"/>
              <a:t>column</a:t>
            </a:r>
            <a:r>
              <a:rPr lang="en-IN" sz="2000" dirty="0" smtClean="0"/>
              <a:t>="PAYMENT_ID"/&gt;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600" dirty="0" smtClean="0"/>
              <a:t>	</a:t>
            </a:r>
            <a:r>
              <a:rPr lang="en-IN" sz="2000" dirty="0" smtClean="0"/>
              <a:t>	 &lt;/joined-subclass&gt; </a:t>
            </a:r>
          </a:p>
          <a:p>
            <a:pPr>
              <a:buNone/>
            </a:pPr>
            <a:r>
              <a:rPr lang="en-IN" sz="2000" dirty="0" smtClean="0"/>
              <a:t>&lt;/class&gt; </a:t>
            </a:r>
          </a:p>
          <a:p>
            <a:pPr>
              <a:buNone/>
            </a:pPr>
            <a:r>
              <a:rPr lang="en-IN" sz="2000" dirty="0" smtClean="0"/>
              <a:t>    Four tables are required. The three subclass tables have primary key associations to the </a:t>
            </a:r>
            <a:r>
              <a:rPr lang="en-IN" sz="2000" dirty="0" err="1" smtClean="0"/>
              <a:t>superclass</a:t>
            </a:r>
            <a:r>
              <a:rPr lang="en-IN" sz="2000" dirty="0" smtClean="0"/>
              <a:t> table so the relational model is actually a one-to-one association.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IN" sz="20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US" sz="2000" dirty="0" smtClean="0"/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Table per subclass: using a discriminator: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err="1" smtClean="0"/>
              <a:t>Hibernate's</a:t>
            </a:r>
            <a:r>
              <a:rPr lang="en-IN" sz="2000" dirty="0" smtClean="0"/>
              <a:t> implementation of table per subclass does not require a discriminator column. Other object/relational </a:t>
            </a:r>
            <a:r>
              <a:rPr lang="en-IN" sz="2000" dirty="0" err="1" smtClean="0"/>
              <a:t>mappers</a:t>
            </a:r>
            <a:r>
              <a:rPr lang="en-IN" sz="2000" dirty="0" smtClean="0"/>
              <a:t> use a different implementation of table per subclass that requires a type discriminator column in the </a:t>
            </a:r>
            <a:r>
              <a:rPr lang="en-IN" sz="2000" dirty="0" err="1" smtClean="0"/>
              <a:t>superclass</a:t>
            </a:r>
            <a:r>
              <a:rPr lang="en-IN" sz="2000" dirty="0" smtClean="0"/>
              <a:t> table. The approach taken by Hibernate is much more difficult to implement, but arguably more correct from a relational point of view. If you want to use a discriminator column with the table per subclass strategy, you can combine the use of &lt;subclass&gt; and &lt;join&gt;, as follows:</a:t>
            </a:r>
            <a:endParaRPr lang="en-IN" sz="2000" dirty="0" smtClean="0">
              <a:solidFill>
                <a:srgbClr val="FF0000"/>
              </a:solidFill>
            </a:endParaRP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&lt;class name="Payment" table="PAYMENT"&gt; </a:t>
            </a:r>
          </a:p>
          <a:p>
            <a:pPr algn="just">
              <a:buNone/>
            </a:pPr>
            <a:r>
              <a:rPr lang="en-IN" sz="2000" dirty="0" smtClean="0"/>
              <a:t>         &lt;id name="id" type="long" column="PAYMENT_ID"&gt;                &lt;generator class="native"/&gt; </a:t>
            </a:r>
          </a:p>
          <a:p>
            <a:pPr algn="just">
              <a:buNone/>
            </a:pPr>
            <a:r>
              <a:rPr lang="en-IN" sz="2000" dirty="0" smtClean="0"/>
              <a:t>    &lt;/id&gt;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&lt;discriminator column="PAYMENT_TYPE" type="string"/&gt;</a:t>
            </a:r>
          </a:p>
          <a:p>
            <a:pPr algn="just">
              <a:buNone/>
            </a:pPr>
            <a:r>
              <a:rPr lang="en-IN" sz="2000" dirty="0" smtClean="0"/>
              <a:t>     &lt;property name="amount" column="AMOUNT"/&gt;</a:t>
            </a:r>
          </a:p>
          <a:p>
            <a:pPr algn="just">
              <a:buNone/>
            </a:pPr>
            <a:r>
              <a:rPr lang="en-IN" sz="2000" dirty="0" smtClean="0"/>
              <a:t>&lt;subclass name="</a:t>
            </a:r>
            <a:r>
              <a:rPr lang="en-IN" sz="2000" dirty="0" err="1" smtClean="0"/>
              <a:t>CreditCardPayment</a:t>
            </a:r>
            <a:r>
              <a:rPr lang="en-IN" sz="2000" dirty="0" smtClean="0"/>
              <a:t>" discriminator-value="CREDIT"&gt;</a:t>
            </a:r>
          </a:p>
          <a:p>
            <a:pPr algn="just">
              <a:buNone/>
            </a:pPr>
            <a:r>
              <a:rPr lang="en-IN" sz="2000" dirty="0" smtClean="0"/>
              <a:t>         &lt;join table="CREDIT_PAYMENT"&gt; </a:t>
            </a:r>
          </a:p>
          <a:p>
            <a:pPr algn="just">
              <a:buNone/>
            </a:pPr>
            <a:r>
              <a:rPr lang="en-IN" sz="2000" dirty="0" smtClean="0"/>
              <a:t>            &lt;key column="PAYMENT_ID"/&gt;            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28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TM10082295</vt:lpstr>
      <vt:lpstr>Inheritance in hibernate</vt:lpstr>
      <vt:lpstr>Explanation…</vt:lpstr>
      <vt:lpstr>What is Entity and Value Objects…</vt:lpstr>
      <vt:lpstr>Explanations  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2016-10-12T12:57:03Z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