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4" r:id="rId4"/>
  </p:sldMasterIdLst>
  <p:notesMasterIdLst>
    <p:notesMasterId r:id="rId18"/>
  </p:notesMasterIdLst>
  <p:sldIdLst>
    <p:sldId id="256" r:id="rId5"/>
    <p:sldId id="270" r:id="rId6"/>
    <p:sldId id="272" r:id="rId7"/>
    <p:sldId id="273" r:id="rId8"/>
    <p:sldId id="274" r:id="rId9"/>
    <p:sldId id="277" r:id="rId10"/>
    <p:sldId id="275" r:id="rId11"/>
    <p:sldId id="276" r:id="rId12"/>
    <p:sldId id="278" r:id="rId13"/>
    <p:sldId id="279" r:id="rId14"/>
    <p:sldId id="280" r:id="rId15"/>
    <p:sldId id="281" r:id="rId16"/>
    <p:sldId id="28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7" autoAdjust="0"/>
    <p:restoredTop sz="94654" autoAdjust="0"/>
  </p:normalViewPr>
  <p:slideViewPr>
    <p:cSldViewPr>
      <p:cViewPr>
        <p:scale>
          <a:sx n="64" d="100"/>
          <a:sy n="64" d="100"/>
        </p:scale>
        <p:origin x="-1566"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7A704-9F1C-4FD3-85D1-57AF2D7FD0E8}" type="datetimeFigureOut">
              <a:rPr lang="en-US" smtClean="0"/>
              <a:pPr/>
              <a:t>10/7/2016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BFB8C-BBFF-4397-A51C-1E92596422A9}" type="slidenum">
              <a:rPr lang="en-US" smtClean="0"/>
              <a:pPr/>
              <a:t>‹#›</a:t>
            </a:fld>
            <a:endParaRPr lang="en-US" dirty="0"/>
          </a:p>
        </p:txBody>
      </p:sp>
    </p:spTree>
    <p:extLst>
      <p:ext uri="{BB962C8B-B14F-4D97-AF65-F5344CB8AC3E}">
        <p14:creationId xmlns:p14="http://schemas.microsoft.com/office/powerpoint/2010/main" xmlns="" val="1888580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EBFB8C-BBFF-4397-A51C-1E92596422A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x-none" noProof="1" smtClean="0"/>
              <a:t>Click to edit Master title style</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x-none" noProof="1" smtClean="0"/>
              <a:t>Click to edit Master subtitle style</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10/7/2016</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x-none"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x-none" smtClean="0"/>
              <a:t>Click to edit Master title style</a:t>
            </a:r>
            <a:endParaRPr lang="en-US"/>
          </a:p>
        </p:txBody>
      </p:sp>
      <p:sp>
        <p:nvSpPr>
          <p:cNvPr id="3" name="Content Placeholder 2"/>
          <p:cNvSpPr>
            <a:spLocks noGrp="1"/>
          </p:cNvSpPr>
          <p:nvPr>
            <p:ph idx="1"/>
          </p:nvPr>
        </p:nvSpPr>
        <p:spPr/>
        <p:txBody>
          <a:bodyPr/>
          <a:lstStyle>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x-none" smtClean="0"/>
              <a:t>Click to edit Master title style</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x-none" smtClean="0"/>
              <a:t>Click to edit Master text styles</a:t>
            </a:r>
          </a:p>
        </p:txBody>
      </p:sp>
      <p:sp>
        <p:nvSpPr>
          <p:cNvPr id="4" name="Date Placeholder 3"/>
          <p:cNvSpPr>
            <a:spLocks noGrp="1"/>
          </p:cNvSpPr>
          <p:nvPr>
            <p:ph type="dt" sz="half" idx="10"/>
          </p:nvPr>
        </p:nvSpPr>
        <p:spPr/>
        <p:txBody>
          <a:bodyPr/>
          <a:lstStyle>
            <a:extLst/>
          </a:lstStyle>
          <a:p>
            <a:fld id="{D80A4771-C6EF-4B99-81F4-D30BE4E017A0}" type="datetimeFigureOut">
              <a:rPr lang="en-US" smtClean="0"/>
              <a:pPr/>
              <a:t>10/7/2016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435608" y="274320"/>
            <a:ext cx="7498080" cy="1143000"/>
          </a:xfrm>
        </p:spPr>
        <p:txBody>
          <a:bodyPr/>
          <a:lstStyle>
            <a:extLst/>
          </a:lstStyle>
          <a:p>
            <a:r>
              <a:rPr lang="x-none" smtClean="0"/>
              <a:t>Click to edit Master title style</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10/7/2016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x-none" smtClean="0"/>
              <a:t>Click to edit Master title style</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x-none"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7" name="Date Placeholder 6"/>
          <p:cNvSpPr>
            <a:spLocks noGrp="1"/>
          </p:cNvSpPr>
          <p:nvPr>
            <p:ph type="dt" sz="half" idx="10"/>
          </p:nvPr>
        </p:nvSpPr>
        <p:spPr/>
        <p:txBody>
          <a:bodyPr/>
          <a:lstStyle>
            <a:extLst/>
          </a:lstStyle>
          <a:p>
            <a:fld id="{D80A4771-C6EF-4B99-81F4-D30BE4E017A0}" type="datetimeFigureOut">
              <a:rPr lang="en-US" smtClean="0"/>
              <a:pPr/>
              <a:t>10/7/2016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lang="x-none" smtClean="0"/>
              <a:t>Click to edit Master title style</a:t>
            </a:r>
            <a:endParaRPr lang="en-US" dirty="0"/>
          </a:p>
        </p:txBody>
      </p:sp>
      <p:sp>
        <p:nvSpPr>
          <p:cNvPr id="3" name="Date Placeholder 2"/>
          <p:cNvSpPr>
            <a:spLocks noGrp="1"/>
          </p:cNvSpPr>
          <p:nvPr>
            <p:ph type="dt" sz="half" idx="10"/>
          </p:nvPr>
        </p:nvSpPr>
        <p:spPr/>
        <p:txBody>
          <a:bodyPr/>
          <a:lstStyle>
            <a:extLst/>
          </a:lstStyle>
          <a:p>
            <a:fld id="{D80A4771-C6EF-4B99-81F4-D30BE4E017A0}" type="datetimeFigureOut">
              <a:rPr lang="en-US" smtClean="0"/>
              <a:pPr/>
              <a:t>10/7/2016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Date Placeholder 1"/>
          <p:cNvSpPr>
            <a:spLocks noGrp="1"/>
          </p:cNvSpPr>
          <p:nvPr>
            <p:ph type="dt" sz="half" idx="10"/>
          </p:nvPr>
        </p:nvSpPr>
        <p:spPr/>
        <p:txBody>
          <a:bodyPr/>
          <a:lstStyle>
            <a:extLst/>
          </a:lstStyle>
          <a:p>
            <a:fld id="{D80A4771-C6EF-4B99-81F4-D30BE4E017A0}" type="datetimeFigureOut">
              <a:rPr lang="en-US" smtClean="0"/>
              <a:pPr/>
              <a:t>10/7/2016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x-none" smtClean="0"/>
              <a:t>Click to edit Master title style</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x-none"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10/7/2016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x-none" smtClean="0"/>
              <a:t>Click to edit Master title style</a:t>
            </a:r>
            <a:endParaRPr lang="en-US" dirty="0"/>
          </a:p>
        </p:txBody>
      </p:sp>
      <p:sp>
        <p:nvSpPr>
          <p:cNvPr id="5" name="Date Placeholder 4"/>
          <p:cNvSpPr>
            <a:spLocks noGrp="1"/>
          </p:cNvSpPr>
          <p:nvPr>
            <p:ph type="dt" sz="half" idx="10"/>
          </p:nvPr>
        </p:nvSpPr>
        <p:spPr/>
        <p:txBody>
          <a:bodyPr/>
          <a:lstStyle>
            <a:extLst/>
          </a:lstStyle>
          <a:p>
            <a:fld id="{D80A4771-C6EF-4B99-81F4-D30BE4E017A0}" type="datetimeFigureOut">
              <a:rPr lang="en-US" smtClean="0"/>
              <a:pPr/>
              <a:t>10/7/2016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90B41CA-569D-40E7-8E58-026C0338B2C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extLst/>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x-none" smtClean="0"/>
              <a:t>Drag picture to placeholder or click icon to add</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x-none"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lang="x-none" noProof="1" smtClean="0"/>
              <a:t>Click to edit Master title style</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a:r>
              <a:rPr lang="x-none" noProof="1" smtClean="0"/>
              <a:t>Click to edit Master text styles</a:t>
            </a:r>
          </a:p>
          <a:p>
            <a:pPr lvl="1"/>
            <a:r>
              <a:rPr lang="x-none" noProof="1" smtClean="0"/>
              <a:t>Second level</a:t>
            </a:r>
          </a:p>
          <a:p>
            <a:pPr lvl="2"/>
            <a:r>
              <a:rPr lang="x-none" noProof="1" smtClean="0"/>
              <a:t>Third level</a:t>
            </a:r>
          </a:p>
          <a:p>
            <a:pPr lvl="3"/>
            <a:r>
              <a:rPr lang="x-none" noProof="1" smtClean="0"/>
              <a:t>Fourth level</a:t>
            </a:r>
          </a:p>
          <a:p>
            <a:pPr lvl="4"/>
            <a:r>
              <a:rPr lang="x-none" noProof="1" smtClean="0"/>
              <a:t>Fifth level</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D80A4771-C6EF-4B99-81F4-D30BE4E017A0}" type="datetimeFigureOut">
              <a:rPr lang="en-US" smtClean="0"/>
              <a:pPr algn="r"/>
              <a:t>10/7/2016</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990B41CA-569D-40E7-8E58-026C0338B2C8}" type="slidenum">
              <a:rPr lang="en-US" smtClean="0"/>
              <a:pPr algn="ctr"/>
              <a:t>‹#›</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914400"/>
            <a:ext cx="7406640" cy="1472184"/>
          </a:xfrm>
        </p:spPr>
        <p:txBody>
          <a:bodyPr/>
          <a:lstStyle/>
          <a:p>
            <a:r>
              <a:rPr lang="en-US" dirty="0" smtClean="0"/>
              <a:t>Introduction to JDBC</a:t>
            </a:r>
            <a:endParaRPr lang="en-US" dirty="0"/>
          </a:p>
        </p:txBody>
      </p:sp>
      <p:sp>
        <p:nvSpPr>
          <p:cNvPr id="3" name="Subtitle 2"/>
          <p:cNvSpPr>
            <a:spLocks noGrp="1"/>
          </p:cNvSpPr>
          <p:nvPr>
            <p:ph type="subTitle" idx="1"/>
          </p:nvPr>
        </p:nvSpPr>
        <p:spPr>
          <a:xfrm>
            <a:off x="1447800" y="2286000"/>
            <a:ext cx="7406640" cy="1752600"/>
          </a:xfrm>
        </p:spPr>
        <p:txBody>
          <a:bodyPr/>
          <a:lstStyle/>
          <a:p>
            <a:r>
              <a:rPr lang="en-US" dirty="0" smtClean="0"/>
              <a:t>Presented by Pioneer Coders</a:t>
            </a:r>
            <a:endParaRPr lang="en-US" dirty="0"/>
          </a:p>
        </p:txBody>
      </p:sp>
      <p:pic>
        <p:nvPicPr>
          <p:cNvPr id="5" name="Picture 4" descr="pc-logo.png"/>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086600" y="457200"/>
            <a:ext cx="1903003" cy="16002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Network protocol Driver</a:t>
            </a:r>
            <a:endParaRPr lang="en-IN" sz="4000" dirty="0"/>
          </a:p>
        </p:txBody>
      </p:sp>
      <p:pic>
        <p:nvPicPr>
          <p:cNvPr id="23555" name="Picture 3"/>
          <p:cNvPicPr>
            <a:picLocks noGrp="1" noChangeAspect="1" noChangeArrowheads="1"/>
          </p:cNvPicPr>
          <p:nvPr>
            <p:ph idx="1"/>
          </p:nvPr>
        </p:nvPicPr>
        <p:blipFill>
          <a:blip r:embed="rId2"/>
          <a:srcRect/>
          <a:stretch>
            <a:fillRect/>
          </a:stretch>
        </p:blipFill>
        <p:spPr bwMode="auto">
          <a:xfrm>
            <a:off x="1285852" y="3000372"/>
            <a:ext cx="7572428" cy="3657600"/>
          </a:xfrm>
          <a:prstGeom prst="rect">
            <a:avLst/>
          </a:prstGeom>
          <a:noFill/>
          <a:ln w="9525">
            <a:noFill/>
            <a:miter lim="800000"/>
            <a:headEnd/>
            <a:tailEnd/>
          </a:ln>
          <a:effectLst/>
        </p:spPr>
      </p:pic>
      <p:sp>
        <p:nvSpPr>
          <p:cNvPr id="7" name="Rectangle 6"/>
          <p:cNvSpPr/>
          <p:nvPr/>
        </p:nvSpPr>
        <p:spPr>
          <a:xfrm>
            <a:off x="1357290" y="1214422"/>
            <a:ext cx="7215238" cy="1323439"/>
          </a:xfrm>
          <a:prstGeom prst="rect">
            <a:avLst/>
          </a:prstGeom>
        </p:spPr>
        <p:txBody>
          <a:bodyPr wrap="square">
            <a:spAutoFit/>
          </a:bodyPr>
          <a:lstStyle/>
          <a:p>
            <a:pPr algn="just"/>
            <a:endParaRPr lang="en-IN" sz="2000" dirty="0" smtClean="0"/>
          </a:p>
          <a:p>
            <a:pPr algn="just"/>
            <a:r>
              <a:rPr lang="en-IN" sz="2000" dirty="0" smtClean="0"/>
              <a:t>The Network Protocol driver uses middleware (application server) that converts JDBC calls directly or indirectly into the vendor-specific database protocol. It is fully written in java.</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Network protocol</a:t>
            </a:r>
            <a:endParaRPr lang="en-IN" sz="4000" dirty="0"/>
          </a:p>
        </p:txBody>
      </p:sp>
      <p:sp>
        <p:nvSpPr>
          <p:cNvPr id="3" name="Content Placeholder 2"/>
          <p:cNvSpPr>
            <a:spLocks noGrp="1"/>
          </p:cNvSpPr>
          <p:nvPr>
            <p:ph idx="1"/>
          </p:nvPr>
        </p:nvSpPr>
        <p:spPr/>
        <p:txBody>
          <a:bodyPr/>
          <a:lstStyle/>
          <a:p>
            <a:pPr>
              <a:buNone/>
            </a:pPr>
            <a:r>
              <a:rPr lang="en-IN" sz="2000" dirty="0" smtClean="0">
                <a:solidFill>
                  <a:srgbClr val="FF0000"/>
                </a:solidFill>
              </a:rPr>
              <a:t>  </a:t>
            </a:r>
          </a:p>
          <a:p>
            <a:pPr>
              <a:buNone/>
            </a:pPr>
            <a:r>
              <a:rPr lang="en-IN" sz="2000" dirty="0" smtClean="0">
                <a:solidFill>
                  <a:srgbClr val="FF0000"/>
                </a:solidFill>
              </a:rPr>
              <a:t>	 Advantage</a:t>
            </a:r>
          </a:p>
          <a:p>
            <a:r>
              <a:rPr lang="en-IN" sz="2000" dirty="0" smtClean="0"/>
              <a:t>Does not require any native library to be installed.</a:t>
            </a:r>
          </a:p>
          <a:p>
            <a:r>
              <a:rPr lang="en-IN" sz="2000" dirty="0" smtClean="0"/>
              <a:t>Database Independency.</a:t>
            </a:r>
          </a:p>
          <a:p>
            <a:r>
              <a:rPr lang="en-IN" sz="2000" dirty="0" smtClean="0"/>
              <a:t>Provide facility to switch over from one database to another database.</a:t>
            </a:r>
          </a:p>
          <a:p>
            <a:pPr>
              <a:buNone/>
            </a:pPr>
            <a:r>
              <a:rPr lang="en-IN" sz="2000" dirty="0" smtClean="0">
                <a:solidFill>
                  <a:srgbClr val="FF0000"/>
                </a:solidFill>
              </a:rPr>
              <a:t>   Disadvantage</a:t>
            </a:r>
          </a:p>
          <a:p>
            <a:r>
              <a:rPr lang="en-IN" sz="2000" dirty="0" smtClean="0"/>
              <a:t>Slow due to increase number of network call.</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Thin Driver</a:t>
            </a:r>
            <a:endParaRPr lang="en-IN" sz="4000" dirty="0"/>
          </a:p>
        </p:txBody>
      </p:sp>
      <p:pic>
        <p:nvPicPr>
          <p:cNvPr id="24578" name="Picture 2"/>
          <p:cNvPicPr>
            <a:picLocks noGrp="1" noChangeAspect="1" noChangeArrowheads="1"/>
          </p:cNvPicPr>
          <p:nvPr>
            <p:ph idx="1"/>
          </p:nvPr>
        </p:nvPicPr>
        <p:blipFill>
          <a:blip r:embed="rId2"/>
          <a:srcRect/>
          <a:stretch>
            <a:fillRect/>
          </a:stretch>
        </p:blipFill>
        <p:spPr bwMode="auto">
          <a:xfrm>
            <a:off x="2071670" y="2857496"/>
            <a:ext cx="6035701" cy="3643338"/>
          </a:xfrm>
          <a:prstGeom prst="rect">
            <a:avLst/>
          </a:prstGeom>
          <a:noFill/>
          <a:ln w="9525">
            <a:noFill/>
            <a:miter lim="800000"/>
            <a:headEnd/>
            <a:tailEnd/>
          </a:ln>
          <a:effectLst/>
        </p:spPr>
      </p:pic>
      <p:sp>
        <p:nvSpPr>
          <p:cNvPr id="5" name="Rectangle 4"/>
          <p:cNvSpPr/>
          <p:nvPr/>
        </p:nvSpPr>
        <p:spPr>
          <a:xfrm>
            <a:off x="1357290" y="1428736"/>
            <a:ext cx="7215238" cy="1015663"/>
          </a:xfrm>
          <a:prstGeom prst="rect">
            <a:avLst/>
          </a:prstGeom>
        </p:spPr>
        <p:txBody>
          <a:bodyPr wrap="square">
            <a:spAutoFit/>
          </a:bodyPr>
          <a:lstStyle/>
          <a:p>
            <a:pPr algn="just"/>
            <a:r>
              <a:rPr lang="en-IN" sz="2000" dirty="0" smtClean="0"/>
              <a:t>The thin driver converts JDBC calls directly into the vendor-specific database protocol. That is why it is known as thin driver. It is fully written in Java language.</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 Driver:</a:t>
            </a:r>
            <a:endParaRPr lang="en-IN" dirty="0"/>
          </a:p>
        </p:txBody>
      </p:sp>
      <p:sp>
        <p:nvSpPr>
          <p:cNvPr id="3" name="Content Placeholder 2"/>
          <p:cNvSpPr>
            <a:spLocks noGrp="1"/>
          </p:cNvSpPr>
          <p:nvPr>
            <p:ph idx="1"/>
          </p:nvPr>
        </p:nvSpPr>
        <p:spPr/>
        <p:txBody>
          <a:bodyPr/>
          <a:lstStyle/>
          <a:p>
            <a:pPr>
              <a:buNone/>
            </a:pPr>
            <a:r>
              <a:rPr lang="en-IN" sz="2000" dirty="0" smtClean="0">
                <a:solidFill>
                  <a:srgbClr val="FF0000"/>
                </a:solidFill>
              </a:rPr>
              <a:t>	</a:t>
            </a:r>
          </a:p>
          <a:p>
            <a:pPr>
              <a:buNone/>
            </a:pPr>
            <a:r>
              <a:rPr lang="en-IN" sz="2000" dirty="0" smtClean="0">
                <a:solidFill>
                  <a:srgbClr val="FF0000"/>
                </a:solidFill>
              </a:rPr>
              <a:t>    Advantage:</a:t>
            </a:r>
          </a:p>
          <a:p>
            <a:r>
              <a:rPr lang="en-IN" sz="2000" dirty="0" smtClean="0"/>
              <a:t>Better performance than all other drivers.</a:t>
            </a:r>
          </a:p>
          <a:p>
            <a:r>
              <a:rPr lang="en-IN" sz="2000" dirty="0" smtClean="0"/>
              <a:t>No software is required at client side or server side.</a:t>
            </a:r>
          </a:p>
          <a:p>
            <a:pPr>
              <a:buNone/>
            </a:pPr>
            <a:r>
              <a:rPr lang="en-IN" sz="2000" dirty="0" smtClean="0">
                <a:solidFill>
                  <a:srgbClr val="FF0000"/>
                </a:solidFill>
              </a:rPr>
              <a:t>    Disadvantage:</a:t>
            </a:r>
          </a:p>
          <a:p>
            <a:r>
              <a:rPr lang="en-IN" sz="2000" dirty="0" smtClean="0"/>
              <a:t>Drivers depends on the Database.</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Jdbc</a:t>
            </a:r>
            <a:r>
              <a:rPr lang="en-US" sz="4000" dirty="0" smtClean="0"/>
              <a:t> introduction:</a:t>
            </a:r>
            <a:endParaRPr lang="en-IN" sz="4000" dirty="0"/>
          </a:p>
        </p:txBody>
      </p:sp>
      <p:sp>
        <p:nvSpPr>
          <p:cNvPr id="3" name="Content Placeholder 2"/>
          <p:cNvSpPr>
            <a:spLocks noGrp="1"/>
          </p:cNvSpPr>
          <p:nvPr>
            <p:ph idx="1"/>
          </p:nvPr>
        </p:nvSpPr>
        <p:spPr/>
        <p:txBody>
          <a:bodyPr>
            <a:normAutofit/>
          </a:bodyPr>
          <a:lstStyle/>
          <a:p>
            <a:pPr algn="just">
              <a:buNone/>
            </a:pPr>
            <a:r>
              <a:rPr lang="en-IN" sz="2000" dirty="0" smtClean="0"/>
              <a:t>	</a:t>
            </a:r>
          </a:p>
          <a:p>
            <a:pPr algn="just">
              <a:buNone/>
            </a:pPr>
            <a:r>
              <a:rPr lang="en-IN" sz="2000" dirty="0" smtClean="0">
                <a:solidFill>
                  <a:srgbClr val="FF0000"/>
                </a:solidFill>
              </a:rPr>
              <a:t>    			Java Database Connectivity(JDBC) </a:t>
            </a:r>
            <a:r>
              <a:rPr lang="en-IN" sz="2000" dirty="0" smtClean="0"/>
              <a:t>is an </a:t>
            </a:r>
            <a:r>
              <a:rPr lang="en-IN" sz="2000" dirty="0" smtClean="0">
                <a:solidFill>
                  <a:srgbClr val="FF0000"/>
                </a:solidFill>
              </a:rPr>
              <a:t>Application Programming Interface(API)</a:t>
            </a:r>
            <a:r>
              <a:rPr lang="en-IN" sz="2000" dirty="0" smtClean="0"/>
              <a:t> used to connect Java application with Database. JDBC is used to interact with various type of Database such as Oracle, MS Access, My SQL and SQL Server. JDBC can also be defined as the platform-independent interface between a relational database and Java programming. It allows java program to execute SQL statement and retrieve result from database.</a:t>
            </a:r>
          </a:p>
          <a:p>
            <a:pPr algn="just">
              <a:buNone/>
            </a:pPr>
            <a:endParaRPr lang="en-IN" sz="20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Jdbc</a:t>
            </a:r>
            <a:r>
              <a:rPr lang="en-US" sz="4000" dirty="0" smtClean="0"/>
              <a:t> introduction:</a:t>
            </a:r>
            <a:endParaRPr lang="en-IN" sz="4000" dirty="0"/>
          </a:p>
        </p:txBody>
      </p:sp>
      <p:pic>
        <p:nvPicPr>
          <p:cNvPr id="1026" name="Picture 2"/>
          <p:cNvPicPr>
            <a:picLocks noGrp="1" noChangeAspect="1" noChangeArrowheads="1"/>
          </p:cNvPicPr>
          <p:nvPr>
            <p:ph idx="1"/>
          </p:nvPr>
        </p:nvPicPr>
        <p:blipFill>
          <a:blip r:embed="rId2"/>
          <a:srcRect/>
          <a:stretch>
            <a:fillRect/>
          </a:stretch>
        </p:blipFill>
        <p:spPr bwMode="auto">
          <a:xfrm>
            <a:off x="2143108" y="1567147"/>
            <a:ext cx="5246429" cy="456190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t>Jdbc</a:t>
            </a:r>
            <a:r>
              <a:rPr lang="en-US" sz="4000" dirty="0" smtClean="0"/>
              <a:t> sample code:</a:t>
            </a:r>
            <a:endParaRPr lang="en-IN" sz="4000" dirty="0"/>
          </a:p>
        </p:txBody>
      </p:sp>
      <p:sp>
        <p:nvSpPr>
          <p:cNvPr id="3" name="Content Placeholder 2"/>
          <p:cNvSpPr>
            <a:spLocks noGrp="1"/>
          </p:cNvSpPr>
          <p:nvPr>
            <p:ph idx="1"/>
          </p:nvPr>
        </p:nvSpPr>
        <p:spPr/>
        <p:txBody>
          <a:bodyPr>
            <a:normAutofit/>
          </a:bodyPr>
          <a:lstStyle/>
          <a:p>
            <a:pPr>
              <a:buNone/>
            </a:pPr>
            <a:r>
              <a:rPr lang="en-IN" sz="2000" dirty="0" smtClean="0">
                <a:solidFill>
                  <a:srgbClr val="FF0000"/>
                </a:solidFill>
              </a:rPr>
              <a:t> </a:t>
            </a:r>
          </a:p>
          <a:p>
            <a:pPr>
              <a:buNone/>
            </a:pPr>
            <a:r>
              <a:rPr lang="en-IN" sz="2000" dirty="0" smtClean="0">
                <a:solidFill>
                  <a:srgbClr val="FF0000"/>
                </a:solidFill>
              </a:rPr>
              <a:t>	</a:t>
            </a:r>
            <a:r>
              <a:rPr lang="en-IN" sz="2000" dirty="0" smtClean="0"/>
              <a:t>public void </a:t>
            </a:r>
            <a:r>
              <a:rPr lang="en-IN" sz="2000" dirty="0" err="1" smtClean="0">
                <a:solidFill>
                  <a:srgbClr val="FF0000"/>
                </a:solidFill>
              </a:rPr>
              <a:t>connectToAndQueryDatabase</a:t>
            </a:r>
            <a:r>
              <a:rPr lang="en-IN" sz="2000" dirty="0" smtClean="0"/>
              <a:t>(String </a:t>
            </a:r>
            <a:r>
              <a:rPr lang="en-IN" sz="2000" dirty="0" smtClean="0">
                <a:solidFill>
                  <a:srgbClr val="FF0000"/>
                </a:solidFill>
              </a:rPr>
              <a:t>username</a:t>
            </a:r>
            <a:r>
              <a:rPr lang="en-IN" sz="2000" dirty="0" smtClean="0"/>
              <a:t>, String </a:t>
            </a:r>
            <a:r>
              <a:rPr lang="en-IN" sz="2000" dirty="0" smtClean="0">
                <a:solidFill>
                  <a:srgbClr val="FF0000"/>
                </a:solidFill>
              </a:rPr>
              <a:t>password</a:t>
            </a:r>
            <a:r>
              <a:rPr lang="en-IN" sz="2000" dirty="0" smtClean="0"/>
              <a:t>) {</a:t>
            </a:r>
          </a:p>
          <a:p>
            <a:pPr>
              <a:buNone/>
            </a:pPr>
            <a:r>
              <a:rPr lang="en-IN" sz="2000" dirty="0" smtClean="0"/>
              <a:t>	</a:t>
            </a:r>
            <a:r>
              <a:rPr lang="en-IN" sz="2000" dirty="0" smtClean="0">
                <a:solidFill>
                  <a:srgbClr val="FF0000"/>
                </a:solidFill>
              </a:rPr>
              <a:t>Connection</a:t>
            </a:r>
            <a:r>
              <a:rPr lang="en-IN" sz="2000" dirty="0" smtClean="0"/>
              <a:t> con = </a:t>
            </a:r>
            <a:r>
              <a:rPr lang="en-IN" sz="2000" dirty="0" err="1" smtClean="0"/>
              <a:t>DriverManager.</a:t>
            </a:r>
            <a:r>
              <a:rPr lang="en-IN" sz="2000" dirty="0" err="1" smtClean="0">
                <a:solidFill>
                  <a:srgbClr val="FF0000"/>
                </a:solidFill>
              </a:rPr>
              <a:t>getConnection</a:t>
            </a:r>
            <a:r>
              <a:rPr lang="en-IN" sz="2000" dirty="0" smtClean="0"/>
              <a:t>( 				"</a:t>
            </a:r>
            <a:r>
              <a:rPr lang="en-IN" sz="2000" dirty="0" err="1" smtClean="0"/>
              <a:t>jdbc:myDriver:myDatabase</a:t>
            </a:r>
            <a:r>
              <a:rPr lang="en-IN" sz="2000" dirty="0" smtClean="0"/>
              <a:t>", username, password);</a:t>
            </a:r>
          </a:p>
          <a:p>
            <a:pPr>
              <a:buNone/>
            </a:pPr>
            <a:r>
              <a:rPr lang="en-IN" sz="2000" dirty="0" smtClean="0"/>
              <a:t>	Statement stmt = </a:t>
            </a:r>
            <a:r>
              <a:rPr lang="en-IN" sz="2000" dirty="0" err="1" smtClean="0"/>
              <a:t>con.</a:t>
            </a:r>
            <a:r>
              <a:rPr lang="en-IN" sz="2000" dirty="0" err="1" smtClean="0">
                <a:solidFill>
                  <a:srgbClr val="FF0000"/>
                </a:solidFill>
              </a:rPr>
              <a:t>createStatement</a:t>
            </a:r>
            <a:r>
              <a:rPr lang="en-IN" sz="2000" dirty="0" smtClean="0">
                <a:solidFill>
                  <a:srgbClr val="FF0000"/>
                </a:solidFill>
              </a:rPr>
              <a:t>()</a:t>
            </a:r>
            <a:r>
              <a:rPr lang="en-IN" sz="2000" dirty="0" smtClean="0"/>
              <a:t>; </a:t>
            </a:r>
          </a:p>
          <a:p>
            <a:pPr>
              <a:buNone/>
            </a:pPr>
            <a:r>
              <a:rPr lang="en-IN" sz="2000" dirty="0" smtClean="0"/>
              <a:t>    </a:t>
            </a:r>
            <a:r>
              <a:rPr lang="en-IN" sz="2000" dirty="0" err="1" smtClean="0">
                <a:solidFill>
                  <a:srgbClr val="FF0000"/>
                </a:solidFill>
              </a:rPr>
              <a:t>ResultSet</a:t>
            </a:r>
            <a:r>
              <a:rPr lang="en-IN" sz="2000" dirty="0" smtClean="0"/>
              <a:t> </a:t>
            </a:r>
            <a:r>
              <a:rPr lang="en-IN" sz="2000" dirty="0" err="1" smtClean="0"/>
              <a:t>rs</a:t>
            </a:r>
            <a:r>
              <a:rPr lang="en-IN" sz="2000" dirty="0" smtClean="0"/>
              <a:t> = </a:t>
            </a:r>
            <a:r>
              <a:rPr lang="en-IN" sz="2000" dirty="0" err="1" smtClean="0"/>
              <a:t>stmt.executeQuery</a:t>
            </a:r>
            <a:r>
              <a:rPr lang="en-IN" sz="2000" dirty="0" smtClean="0"/>
              <a:t>("</a:t>
            </a:r>
            <a:r>
              <a:rPr lang="en-IN" sz="2000" dirty="0" smtClean="0">
                <a:solidFill>
                  <a:srgbClr val="FF0000"/>
                </a:solidFill>
              </a:rPr>
              <a:t>SELECT a, b, c FROM Table1</a:t>
            </a:r>
            <a:r>
              <a:rPr lang="en-IN" sz="2000" dirty="0" smtClean="0"/>
              <a:t>");</a:t>
            </a:r>
          </a:p>
          <a:p>
            <a:pPr>
              <a:buNone/>
            </a:pPr>
            <a:r>
              <a:rPr lang="en-IN" sz="2000" dirty="0" smtClean="0"/>
              <a:t>	while (</a:t>
            </a:r>
            <a:r>
              <a:rPr lang="en-IN" sz="2000" dirty="0" err="1" smtClean="0"/>
              <a:t>rs.next</a:t>
            </a:r>
            <a:r>
              <a:rPr lang="en-IN" sz="2000" dirty="0" smtClean="0"/>
              <a:t>()) { </a:t>
            </a:r>
          </a:p>
          <a:p>
            <a:pPr>
              <a:buNone/>
            </a:pPr>
            <a:r>
              <a:rPr lang="en-IN" sz="2000" dirty="0" smtClean="0"/>
              <a:t>		</a:t>
            </a:r>
            <a:r>
              <a:rPr lang="en-IN" sz="2000" dirty="0" err="1" smtClean="0"/>
              <a:t>int</a:t>
            </a:r>
            <a:r>
              <a:rPr lang="en-IN" sz="2000" dirty="0" smtClean="0"/>
              <a:t> x = </a:t>
            </a:r>
            <a:r>
              <a:rPr lang="en-IN" sz="2000" dirty="0" err="1" smtClean="0"/>
              <a:t>rs.</a:t>
            </a:r>
            <a:r>
              <a:rPr lang="en-IN" sz="2000" dirty="0" err="1" smtClean="0">
                <a:solidFill>
                  <a:srgbClr val="FF0000"/>
                </a:solidFill>
              </a:rPr>
              <a:t>getInt</a:t>
            </a:r>
            <a:r>
              <a:rPr lang="en-IN" sz="2000" dirty="0" smtClean="0"/>
              <a:t>("a");</a:t>
            </a:r>
          </a:p>
          <a:p>
            <a:pPr>
              <a:buNone/>
            </a:pPr>
            <a:r>
              <a:rPr lang="en-US" sz="2000" dirty="0" smtClean="0"/>
              <a:t>		</a:t>
            </a:r>
            <a:r>
              <a:rPr lang="en-IN" sz="2000" dirty="0" smtClean="0"/>
              <a:t>String s = </a:t>
            </a:r>
            <a:r>
              <a:rPr lang="en-IN" sz="2000" dirty="0" err="1" smtClean="0"/>
              <a:t>rs.getString</a:t>
            </a:r>
            <a:r>
              <a:rPr lang="en-IN" sz="2000" dirty="0" smtClean="0"/>
              <a:t>("b“);</a:t>
            </a:r>
          </a:p>
          <a:p>
            <a:pPr>
              <a:buNone/>
            </a:pP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Jdbc</a:t>
            </a:r>
            <a:r>
              <a:rPr lang="en-US" dirty="0" smtClean="0"/>
              <a:t> sample code</a:t>
            </a:r>
            <a:endParaRPr lang="en-IN" dirty="0"/>
          </a:p>
        </p:txBody>
      </p:sp>
      <p:sp>
        <p:nvSpPr>
          <p:cNvPr id="3" name="Content Placeholder 2"/>
          <p:cNvSpPr>
            <a:spLocks noGrp="1"/>
          </p:cNvSpPr>
          <p:nvPr>
            <p:ph idx="1"/>
          </p:nvPr>
        </p:nvSpPr>
        <p:spPr/>
        <p:txBody>
          <a:bodyPr>
            <a:normAutofit/>
          </a:bodyPr>
          <a:lstStyle/>
          <a:p>
            <a:pPr>
              <a:buNone/>
            </a:pPr>
            <a:r>
              <a:rPr lang="en-IN" sz="2000" dirty="0" smtClean="0"/>
              <a:t>	 </a:t>
            </a:r>
            <a:r>
              <a:rPr lang="en-IN" sz="2000" dirty="0" smtClean="0">
                <a:solidFill>
                  <a:srgbClr val="FF0000"/>
                </a:solidFill>
              </a:rPr>
              <a:t>float</a:t>
            </a:r>
            <a:r>
              <a:rPr lang="en-IN" sz="2000" dirty="0" smtClean="0"/>
              <a:t> f = </a:t>
            </a:r>
            <a:r>
              <a:rPr lang="en-IN" sz="2000" dirty="0" err="1" smtClean="0"/>
              <a:t>rs.</a:t>
            </a:r>
            <a:r>
              <a:rPr lang="en-IN" sz="2000" dirty="0" err="1" smtClean="0">
                <a:solidFill>
                  <a:srgbClr val="FF0000"/>
                </a:solidFill>
              </a:rPr>
              <a:t>getFloat</a:t>
            </a:r>
            <a:r>
              <a:rPr lang="en-IN" sz="2000" dirty="0" smtClean="0">
                <a:solidFill>
                  <a:srgbClr val="FF0000"/>
                </a:solidFill>
              </a:rPr>
              <a:t>("c")</a:t>
            </a:r>
            <a:r>
              <a:rPr lang="en-IN" sz="2000" dirty="0" smtClean="0"/>
              <a:t>; </a:t>
            </a:r>
          </a:p>
          <a:p>
            <a:pPr>
              <a:buNone/>
            </a:pPr>
            <a:r>
              <a:rPr lang="en-IN" sz="2000" dirty="0" smtClean="0"/>
              <a:t>		}</a:t>
            </a:r>
          </a:p>
          <a:p>
            <a:pPr>
              <a:buNone/>
            </a:pPr>
            <a:r>
              <a:rPr lang="en-IN" sz="2000" dirty="0" smtClean="0"/>
              <a:t> }</a:t>
            </a:r>
          </a:p>
          <a:p>
            <a:pPr>
              <a:buNone/>
            </a:pPr>
            <a:r>
              <a:rPr lang="en-IN" sz="2000" dirty="0" smtClean="0"/>
              <a:t>			JDBC Driver is required to process SQL requests and generate result. The following are the different types of driver available in JDBC.</a:t>
            </a:r>
          </a:p>
          <a:p>
            <a:pPr>
              <a:buNone/>
            </a:pPr>
            <a:r>
              <a:rPr lang="en-US" sz="2000" dirty="0" smtClean="0"/>
              <a:t>		</a:t>
            </a:r>
            <a:r>
              <a:rPr lang="en-IN" sz="2000" dirty="0" smtClean="0"/>
              <a:t>Type-1 Driver or </a:t>
            </a:r>
            <a:r>
              <a:rPr lang="en-IN" sz="2000" dirty="0" smtClean="0">
                <a:solidFill>
                  <a:srgbClr val="FF0000"/>
                </a:solidFill>
              </a:rPr>
              <a:t>JDBC-ODBC</a:t>
            </a:r>
            <a:r>
              <a:rPr lang="en-IN" sz="2000" dirty="0" smtClean="0"/>
              <a:t> bridge</a:t>
            </a:r>
          </a:p>
          <a:p>
            <a:pPr>
              <a:buNone/>
            </a:pPr>
            <a:r>
              <a:rPr lang="en-IN" sz="2000" dirty="0" smtClean="0"/>
              <a:t>		Type-2 Driver or </a:t>
            </a:r>
            <a:r>
              <a:rPr lang="en-IN" sz="2000" dirty="0" smtClean="0">
                <a:solidFill>
                  <a:srgbClr val="FF0000"/>
                </a:solidFill>
              </a:rPr>
              <a:t>Native API Partly Java </a:t>
            </a:r>
            <a:r>
              <a:rPr lang="en-IN" sz="2000" dirty="0" smtClean="0"/>
              <a:t>Driver</a:t>
            </a:r>
          </a:p>
          <a:p>
            <a:pPr>
              <a:buNone/>
            </a:pPr>
            <a:r>
              <a:rPr lang="en-IN" sz="2000" dirty="0" smtClean="0"/>
              <a:t>		Type-3 Driver or </a:t>
            </a:r>
            <a:r>
              <a:rPr lang="en-IN" sz="2000" dirty="0" smtClean="0">
                <a:solidFill>
                  <a:srgbClr val="FF0000"/>
                </a:solidFill>
              </a:rPr>
              <a:t>Network Protocol </a:t>
            </a:r>
            <a:r>
              <a:rPr lang="en-IN" sz="2000" dirty="0" smtClean="0"/>
              <a:t>Driver</a:t>
            </a:r>
          </a:p>
          <a:p>
            <a:pPr>
              <a:buNone/>
            </a:pPr>
            <a:r>
              <a:rPr lang="en-IN" sz="2000" dirty="0" smtClean="0"/>
              <a:t>		Type-4 Driver or </a:t>
            </a:r>
            <a:r>
              <a:rPr lang="en-IN" sz="2000" dirty="0" smtClean="0">
                <a:solidFill>
                  <a:srgbClr val="FF0000"/>
                </a:solidFill>
              </a:rPr>
              <a:t>Thin</a:t>
            </a:r>
            <a:r>
              <a:rPr lang="en-IN" sz="2000" dirty="0" smtClean="0"/>
              <a:t> Driver</a:t>
            </a:r>
          </a:p>
          <a:p>
            <a:pPr>
              <a:buNone/>
            </a:pP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smtClean="0">
                <a:solidFill>
                  <a:srgbClr val="FF0000"/>
                </a:solidFill>
              </a:rPr>
              <a:t>Type-1 Driver</a:t>
            </a:r>
            <a:r>
              <a:rPr lang="en-IN" sz="2000" dirty="0" smtClean="0"/>
              <a:t> act as a bridge between JDBC and other database connectivity mechanism(ODBC). This driver converts JDBC calls into ODBC calls and redirects the request to the ODBC driver.</a:t>
            </a:r>
          </a:p>
          <a:p>
            <a:endParaRPr lang="en-IN" sz="2000" dirty="0"/>
          </a:p>
        </p:txBody>
      </p:sp>
      <p:pic>
        <p:nvPicPr>
          <p:cNvPr id="22531" name="Picture 3"/>
          <p:cNvPicPr>
            <a:picLocks noChangeAspect="1" noChangeArrowheads="1"/>
          </p:cNvPicPr>
          <p:nvPr/>
        </p:nvPicPr>
        <p:blipFill>
          <a:blip r:embed="rId2"/>
          <a:srcRect/>
          <a:stretch>
            <a:fillRect/>
          </a:stretch>
        </p:blipFill>
        <p:spPr bwMode="auto">
          <a:xfrm>
            <a:off x="1857356" y="3000372"/>
            <a:ext cx="6357982" cy="364333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Advantages of </a:t>
            </a:r>
            <a:r>
              <a:rPr lang="en-US" sz="4000" dirty="0" err="1" smtClean="0"/>
              <a:t>jdbc-odbc</a:t>
            </a:r>
            <a:r>
              <a:rPr lang="en-US" sz="4000" dirty="0" smtClean="0"/>
              <a:t> bridge</a:t>
            </a:r>
            <a:endParaRPr lang="en-IN" sz="4000" dirty="0"/>
          </a:p>
        </p:txBody>
      </p:sp>
      <p:sp>
        <p:nvSpPr>
          <p:cNvPr id="3" name="Content Placeholder 2"/>
          <p:cNvSpPr>
            <a:spLocks noGrp="1"/>
          </p:cNvSpPr>
          <p:nvPr>
            <p:ph idx="1"/>
          </p:nvPr>
        </p:nvSpPr>
        <p:spPr/>
        <p:txBody>
          <a:bodyPr>
            <a:normAutofit/>
          </a:bodyPr>
          <a:lstStyle/>
          <a:p>
            <a:pPr>
              <a:buNone/>
            </a:pPr>
            <a:r>
              <a:rPr lang="en-IN" sz="2000" dirty="0" smtClean="0"/>
              <a:t>	</a:t>
            </a:r>
            <a:r>
              <a:rPr lang="en-IN" sz="2000" dirty="0" smtClean="0">
                <a:solidFill>
                  <a:srgbClr val="FF0000"/>
                </a:solidFill>
              </a:rPr>
              <a:t>Advantage</a:t>
            </a:r>
          </a:p>
          <a:p>
            <a:pPr>
              <a:buNone/>
            </a:pPr>
            <a:r>
              <a:rPr lang="en-IN" sz="2000" dirty="0" smtClean="0"/>
              <a:t>	Easy to use</a:t>
            </a:r>
          </a:p>
          <a:p>
            <a:pPr>
              <a:buNone/>
            </a:pPr>
            <a:r>
              <a:rPr lang="en-IN" sz="2000" dirty="0" smtClean="0"/>
              <a:t>	Allow easy connectivity to all database supported by the ODBC Driver.</a:t>
            </a:r>
          </a:p>
          <a:p>
            <a:pPr>
              <a:buNone/>
            </a:pPr>
            <a:r>
              <a:rPr lang="en-IN" sz="2000" dirty="0" smtClean="0"/>
              <a:t>	</a:t>
            </a:r>
            <a:r>
              <a:rPr lang="en-IN" sz="2000" dirty="0" smtClean="0">
                <a:solidFill>
                  <a:srgbClr val="FF0000"/>
                </a:solidFill>
              </a:rPr>
              <a:t>Disadvantage</a:t>
            </a:r>
          </a:p>
          <a:p>
            <a:pPr>
              <a:buNone/>
            </a:pPr>
            <a:r>
              <a:rPr lang="en-IN" sz="2000" dirty="0" smtClean="0"/>
              <a:t>	Slow execution time</a:t>
            </a:r>
          </a:p>
          <a:p>
            <a:pPr>
              <a:buNone/>
            </a:pPr>
            <a:r>
              <a:rPr lang="en-IN" sz="2000" dirty="0" smtClean="0"/>
              <a:t>	Dependent on ODBC Driver.</a:t>
            </a:r>
          </a:p>
          <a:p>
            <a:pPr>
              <a:buNone/>
            </a:pPr>
            <a:r>
              <a:rPr lang="en-IN" sz="2000" dirty="0" smtClean="0"/>
              <a:t>	Uses Java Native Interface(JNI) to make ODBC call.</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7" name="Rectangle 6"/>
          <p:cNvSpPr/>
          <p:nvPr/>
        </p:nvSpPr>
        <p:spPr>
          <a:xfrm>
            <a:off x="1428728" y="1357298"/>
            <a:ext cx="7286676" cy="1908215"/>
          </a:xfrm>
          <a:prstGeom prst="rect">
            <a:avLst/>
          </a:prstGeom>
        </p:spPr>
        <p:txBody>
          <a:bodyPr wrap="square">
            <a:spAutoFit/>
          </a:bodyPr>
          <a:lstStyle/>
          <a:p>
            <a:endParaRPr lang="en-IN" dirty="0" smtClean="0"/>
          </a:p>
          <a:p>
            <a:pPr algn="just"/>
            <a:r>
              <a:rPr lang="en-IN" sz="2000" dirty="0" smtClean="0"/>
              <a:t>This type of driver make use of Java Native Interface(JNI) call on database</a:t>
            </a:r>
          </a:p>
          <a:p>
            <a:pPr algn="just"/>
            <a:endParaRPr lang="en-IN" sz="2000" dirty="0" smtClean="0"/>
          </a:p>
          <a:p>
            <a:pPr algn="just"/>
            <a:r>
              <a:rPr lang="en-IN" sz="2000" dirty="0" smtClean="0"/>
              <a:t> specific native client API. These native client API are usually written in C and C++.</a:t>
            </a:r>
            <a:endParaRPr lang="en-IN" sz="2000" dirty="0"/>
          </a:p>
        </p:txBody>
      </p:sp>
      <p:pic>
        <p:nvPicPr>
          <p:cNvPr id="2051" name="Picture 3"/>
          <p:cNvPicPr>
            <a:picLocks noGrp="1" noChangeAspect="1" noChangeArrowheads="1"/>
          </p:cNvPicPr>
          <p:nvPr>
            <p:ph idx="1"/>
          </p:nvPr>
        </p:nvPicPr>
        <p:blipFill>
          <a:blip r:embed="rId2"/>
          <a:srcRect/>
          <a:stretch>
            <a:fillRect/>
          </a:stretch>
        </p:blipFill>
        <p:spPr bwMode="auto">
          <a:xfrm>
            <a:off x="1571625" y="2928938"/>
            <a:ext cx="7086600" cy="36576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t>
            </a:r>
            <a:r>
              <a:rPr lang="en-US" dirty="0" err="1" smtClean="0"/>
              <a:t>api</a:t>
            </a:r>
            <a:r>
              <a:rPr lang="en-US" dirty="0" smtClean="0"/>
              <a:t> Driver:</a:t>
            </a:r>
            <a:endParaRPr lang="en-IN" dirty="0"/>
          </a:p>
        </p:txBody>
      </p:sp>
      <p:sp>
        <p:nvSpPr>
          <p:cNvPr id="3" name="Content Placeholder 2"/>
          <p:cNvSpPr>
            <a:spLocks noGrp="1"/>
          </p:cNvSpPr>
          <p:nvPr>
            <p:ph idx="1"/>
          </p:nvPr>
        </p:nvSpPr>
        <p:spPr/>
        <p:txBody>
          <a:bodyPr/>
          <a:lstStyle/>
          <a:p>
            <a:pPr>
              <a:buNone/>
            </a:pPr>
            <a:endParaRPr lang="en-IN" sz="2000" dirty="0" smtClean="0">
              <a:solidFill>
                <a:srgbClr val="FF0000"/>
              </a:solidFill>
            </a:endParaRPr>
          </a:p>
          <a:p>
            <a:pPr>
              <a:buNone/>
            </a:pPr>
            <a:r>
              <a:rPr lang="en-IN" sz="2000" dirty="0" smtClean="0">
                <a:solidFill>
                  <a:srgbClr val="FF0000"/>
                </a:solidFill>
              </a:rPr>
              <a:t>Advantage</a:t>
            </a:r>
          </a:p>
          <a:p>
            <a:pPr lvl="1"/>
            <a:r>
              <a:rPr lang="en-IN" sz="1600" dirty="0" smtClean="0"/>
              <a:t>faster as compared to </a:t>
            </a:r>
            <a:r>
              <a:rPr lang="en-IN" sz="1600" dirty="0" smtClean="0">
                <a:solidFill>
                  <a:srgbClr val="FF0000"/>
                </a:solidFill>
              </a:rPr>
              <a:t>Type-1 Driver</a:t>
            </a:r>
          </a:p>
          <a:p>
            <a:pPr lvl="1"/>
            <a:r>
              <a:rPr lang="en-IN" sz="1600" dirty="0" smtClean="0"/>
              <a:t>Contains additional features.</a:t>
            </a:r>
          </a:p>
          <a:p>
            <a:pPr>
              <a:buNone/>
            </a:pPr>
            <a:r>
              <a:rPr lang="en-IN" sz="2000" dirty="0" smtClean="0">
                <a:solidFill>
                  <a:srgbClr val="FF0000"/>
                </a:solidFill>
              </a:rPr>
              <a:t>Disadvantage</a:t>
            </a:r>
          </a:p>
          <a:p>
            <a:pPr lvl="1"/>
            <a:r>
              <a:rPr lang="en-IN" sz="1600" dirty="0" smtClean="0"/>
              <a:t>Requires native library</a:t>
            </a:r>
          </a:p>
          <a:p>
            <a:pPr lvl="1"/>
            <a:r>
              <a:rPr lang="en-IN" sz="1600" dirty="0" smtClean="0"/>
              <a:t>Increased cost of Application</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M10082295">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rketSpecific xmlns="4873beb7-5857-4685-be1f-d57550cc96cc">false</MarketSpecific>
    <ApprovalStatus xmlns="4873beb7-5857-4685-be1f-d57550cc96cc">InProgress</ApprovalStatus>
    <DirectSourceMarket xmlns="4873beb7-5857-4685-be1f-d57550cc96cc" xsi:nil="true"/>
    <PrimaryImageGen xmlns="4873beb7-5857-4685-be1f-d57550cc96cc">true</PrimaryImageGen>
    <ThumbnailAssetId xmlns="4873beb7-5857-4685-be1f-d57550cc96cc" xsi:nil="true"/>
    <NumericId xmlns="4873beb7-5857-4685-be1f-d57550cc96cc">-1</NumericId>
    <TPFriendlyName xmlns="4873beb7-5857-4685-be1f-d57550cc96cc">Training presentation: General</TPFriendlyName>
    <BusinessGroup xmlns="4873beb7-5857-4685-be1f-d57550cc96cc" xsi:nil="true"/>
    <APEditor xmlns="4873beb7-5857-4685-be1f-d57550cc96cc">
      <UserInfo>
        <DisplayName>REDMOND\v-luannv</DisplayName>
        <AccountId>92</AccountId>
        <AccountType/>
      </UserInfo>
    </APEditor>
    <SourceTitle xmlns="4873beb7-5857-4685-be1f-d57550cc96cc">Training presentation: General</SourceTitle>
    <OpenTemplate xmlns="4873beb7-5857-4685-be1f-d57550cc96cc">true</OpenTemplate>
    <UALocComments xmlns="4873beb7-5857-4685-be1f-d57550cc96cc" xsi:nil="true"/>
    <ParentAssetId xmlns="4873beb7-5857-4685-be1f-d57550cc96cc" xsi:nil="true"/>
    <IntlLangReviewDate xmlns="4873beb7-5857-4685-be1f-d57550cc96cc" xsi:nil="true"/>
    <PublishStatusLookup xmlns="4873beb7-5857-4685-be1f-d57550cc96cc">
      <Value>264269</Value>
      <Value>1317002</Value>
    </PublishStatusLookup>
    <MachineTranslated xmlns="4873beb7-5857-4685-be1f-d57550cc96cc">false</MachineTranslated>
    <OriginalSourceMarket xmlns="4873beb7-5857-4685-be1f-d57550cc96cc" xsi:nil="true"/>
    <TPInstallLocation xmlns="4873beb7-5857-4685-be1f-d57550cc96cc">{My Templates}</TPInstallLocation>
    <APDescription xmlns="4873beb7-5857-4685-be1f-d57550cc96cc" xsi:nil="true"/>
    <ContentItem xmlns="4873beb7-5857-4685-be1f-d57550cc96cc" xsi:nil="true"/>
    <ClipArtFilename xmlns="4873beb7-5857-4685-be1f-d57550cc96cc" xsi:nil="true"/>
    <APAuthor xmlns="4873beb7-5857-4685-be1f-d57550cc96cc">
      <UserInfo>
        <DisplayName>REDMOND\cynvey</DisplayName>
        <AccountId>191</AccountId>
        <AccountType/>
      </UserInfo>
    </APAuthor>
    <TPAppVersion xmlns="4873beb7-5857-4685-be1f-d57550cc96cc">11</TPAppVersion>
    <TPCommandLine xmlns="4873beb7-5857-4685-be1f-d57550cc96cc">{PP} /n {FilePath}</TPCommandLine>
    <PublishTargets xmlns="4873beb7-5857-4685-be1f-d57550cc96cc">OfficeOnline</PublishTargets>
    <TPLaunchHelpLinkType xmlns="4873beb7-5857-4685-be1f-d57550cc96cc">Template</TPLaunchHelpLinkType>
    <EditorialStatus xmlns="4873beb7-5857-4685-be1f-d57550cc96cc" xsi:nil="true"/>
    <TimesCloned xmlns="4873beb7-5857-4685-be1f-d57550cc96cc" xsi:nil="true"/>
    <LastModifiedDateTime xmlns="4873beb7-5857-4685-be1f-d57550cc96cc" xsi:nil="true"/>
    <Provider xmlns="4873beb7-5857-4685-be1f-d57550cc96cc">EY006220130</Provider>
    <AcquiredFrom xmlns="4873beb7-5857-4685-be1f-d57550cc96cc" xsi:nil="true"/>
    <AssetStart xmlns="4873beb7-5857-4685-be1f-d57550cc96cc">2009-05-30T20:40:00+00:00</AssetStart>
    <LastHandOff xmlns="4873beb7-5857-4685-be1f-d57550cc96cc" xsi:nil="true"/>
    <TPClientViewer xmlns="4873beb7-5857-4685-be1f-d57550cc96cc">Microsoft Office PowerPoint</TPClientViewer>
    <ArtSampleDocs xmlns="4873beb7-5857-4685-be1f-d57550cc96cc" xsi:nil="true"/>
    <UACurrentWords xmlns="4873beb7-5857-4685-be1f-d57550cc96cc">0</UACurrentWords>
    <UALocRecommendation xmlns="4873beb7-5857-4685-be1f-d57550cc96cc">Localize</UALocRecommendation>
    <IsDeleted xmlns="4873beb7-5857-4685-be1f-d57550cc96cc">false</IsDeleted>
    <ShowIn xmlns="4873beb7-5857-4685-be1f-d57550cc96cc">Show everywhere</ShowIn>
    <UANotes xmlns="4873beb7-5857-4685-be1f-d57550cc96cc">online only</UANotes>
    <TemplateStatus xmlns="4873beb7-5857-4685-be1f-d57550cc96cc">Complete</TemplateStatus>
    <CSXHash xmlns="4873beb7-5857-4685-be1f-d57550cc96cc" xsi:nil="true"/>
    <VoteCount xmlns="4873beb7-5857-4685-be1f-d57550cc96cc" xsi:nil="true"/>
    <AssetExpire xmlns="4873beb7-5857-4685-be1f-d57550cc96cc">2100-01-01T00:00:00+00:00</AssetExpire>
    <CSXSubmissionMarket xmlns="4873beb7-5857-4685-be1f-d57550cc96cc" xsi:nil="true"/>
    <DSATActionTaken xmlns="4873beb7-5857-4685-be1f-d57550cc96cc" xsi:nil="true"/>
    <SubmitterId xmlns="4873beb7-5857-4685-be1f-d57550cc96cc" xsi:nil="true"/>
    <TPExecutable xmlns="4873beb7-5857-4685-be1f-d57550cc96cc" xsi:nil="true"/>
    <AssetType xmlns="4873beb7-5857-4685-be1f-d57550cc96cc">TP</AssetType>
    <CSXSubmissionDate xmlns="4873beb7-5857-4685-be1f-d57550cc96cc" xsi:nil="true"/>
    <CSXUpdate xmlns="4873beb7-5857-4685-be1f-d57550cc96cc">false</CSXUpdate>
    <ApprovalLog xmlns="4873beb7-5857-4685-be1f-d57550cc96cc" xsi:nil="true"/>
    <BugNumber xmlns="4873beb7-5857-4685-be1f-d57550cc96cc" xsi:nil="true"/>
    <Milestone xmlns="4873beb7-5857-4685-be1f-d57550cc96cc" xsi:nil="true"/>
    <OriginAsset xmlns="4873beb7-5857-4685-be1f-d57550cc96cc" xsi:nil="true"/>
    <TPComponent xmlns="4873beb7-5857-4685-be1f-d57550cc96cc">PPTFiles</TPComponent>
    <AssetId xmlns="4873beb7-5857-4685-be1f-d57550cc96cc">TP010082295</AssetId>
    <TPApplication xmlns="4873beb7-5857-4685-be1f-d57550cc96cc">PowerPoint</TPApplication>
    <TPLaunchHelpLink xmlns="4873beb7-5857-4685-be1f-d57550cc96cc" xsi:nil="true"/>
    <IntlLocPriority xmlns="4873beb7-5857-4685-be1f-d57550cc96cc" xsi:nil="true"/>
    <PlannedPubDate xmlns="4873beb7-5857-4685-be1f-d57550cc96cc" xsi:nil="true"/>
    <CrawlForDependencies xmlns="4873beb7-5857-4685-be1f-d57550cc96cc">false</CrawlForDependencies>
    <IntlLangReviewer xmlns="4873beb7-5857-4685-be1f-d57550cc96cc" xsi:nil="true"/>
    <HandoffToMSDN xmlns="4873beb7-5857-4685-be1f-d57550cc96cc" xsi:nil="true"/>
    <TrustLevel xmlns="4873beb7-5857-4685-be1f-d57550cc96cc">1 Microsoft Managed Content</TrustLevel>
    <IsSearchable xmlns="4873beb7-5857-4685-be1f-d57550cc96cc">false</IsSearchable>
    <TPNamespace xmlns="4873beb7-5857-4685-be1f-d57550cc96cc">POWERPNT</TPNamespace>
    <Markets xmlns="4873beb7-5857-4685-be1f-d57550cc96cc"/>
    <IntlLangReview xmlns="4873beb7-5857-4685-be1f-d57550cc96cc" xsi:nil="true"/>
    <UAProjectedTotalWords xmlns="4873beb7-5857-4685-be1f-d57550cc96cc" xsi:nil="true"/>
    <OutputCachingOn xmlns="4873beb7-5857-4685-be1f-d57550cc96cc">false</OutputCachingOn>
    <AverageRating xmlns="4873beb7-5857-4685-be1f-d57550cc96cc" xsi:nil="true"/>
    <LastPublishResultLookup xmlns="4873beb7-5857-4685-be1f-d57550cc96cc" xsi:nil="true"/>
    <PolicheckWords xmlns="4873beb7-5857-4685-be1f-d57550cc96cc" xsi:nil="true"/>
    <FriendlyTitle xmlns="4873beb7-5857-4685-be1f-d57550cc96cc" xsi:nil="true"/>
    <Manager xmlns="4873beb7-5857-4685-be1f-d57550cc96cc" xsi:nil="true"/>
    <EditorialTags xmlns="4873beb7-5857-4685-be1f-d57550cc96cc" xsi:nil="true"/>
    <LegacyData xmlns="4873beb7-5857-4685-be1f-d57550cc96cc" xsi:nil="true"/>
    <Downloads xmlns="4873beb7-5857-4685-be1f-d57550cc96cc">0</Downloads>
    <Providers xmlns="4873beb7-5857-4685-be1f-d57550cc96cc" xsi:nil="true"/>
    <TemplateTemplateType xmlns="4873beb7-5857-4685-be1f-d57550cc96cc">PowerPoint 2003 Default</TemplateTemplateType>
    <OOCacheId xmlns="4873beb7-5857-4685-be1f-d57550cc96cc" xsi:nil="true"/>
    <BlockPublish xmlns="4873beb7-5857-4685-be1f-d57550cc96cc">false</BlockPublish>
    <CampaignTagsTaxHTField0 xmlns="4873beb7-5857-4685-be1f-d57550cc96cc">
      <Terms xmlns="http://schemas.microsoft.com/office/infopath/2007/PartnerControls"/>
    </CampaignTagsTaxHTField0>
    <LocLastLocAttemptVersionLookup xmlns="4873beb7-5857-4685-be1f-d57550cc96cc">116941</LocLastLocAttemptVersionLookup>
    <LocLastLocAttemptVersionTypeLookup xmlns="4873beb7-5857-4685-be1f-d57550cc96cc" xsi:nil="true"/>
    <LocOverallPreviewStatusLookup xmlns="4873beb7-5857-4685-be1f-d57550cc96cc" xsi:nil="true"/>
    <LocOverallPublishStatusLookup xmlns="4873beb7-5857-4685-be1f-d57550cc96cc" xsi:nil="true"/>
    <TaxCatchAll xmlns="4873beb7-5857-4685-be1f-d57550cc96cc"/>
    <LocNewPublishedVersionLookup xmlns="4873beb7-5857-4685-be1f-d57550cc96cc" xsi:nil="true"/>
    <LocPublishedDependentAssetsLookup xmlns="4873beb7-5857-4685-be1f-d57550cc96cc" xsi:nil="true"/>
    <LocComments xmlns="4873beb7-5857-4685-be1f-d57550cc96cc" xsi:nil="true"/>
    <LocProcessedForMarketsLookup xmlns="4873beb7-5857-4685-be1f-d57550cc96cc" xsi:nil="true"/>
    <LocRecommendedHandoff xmlns="4873beb7-5857-4685-be1f-d57550cc96cc" xsi:nil="true"/>
    <LocManualTestRequired xmlns="4873beb7-5857-4685-be1f-d57550cc96cc" xsi:nil="true"/>
    <LocProcessedForHandoffsLookup xmlns="4873beb7-5857-4685-be1f-d57550cc96cc" xsi:nil="true"/>
    <LocOverallHandbackStatusLookup xmlns="4873beb7-5857-4685-be1f-d57550cc96cc" xsi:nil="true"/>
    <LocalizationTagsTaxHTField0 xmlns="4873beb7-5857-4685-be1f-d57550cc96cc">
      <Terms xmlns="http://schemas.microsoft.com/office/infopath/2007/PartnerControls"/>
    </LocalizationTagsTaxHTField0>
    <FeatureTagsTaxHTField0 xmlns="4873beb7-5857-4685-be1f-d57550cc96cc">
      <Terms xmlns="http://schemas.microsoft.com/office/infopath/2007/PartnerControls"/>
    </FeatureTagsTaxHTField0>
    <LocOverallLocStatusLookup xmlns="4873beb7-5857-4685-be1f-d57550cc96cc" xsi:nil="true"/>
    <LocPublishedLinkedAssetsLookup xmlns="4873beb7-5857-4685-be1f-d57550cc96cc" xsi:nil="true"/>
    <InternalTagsTaxHTField0 xmlns="4873beb7-5857-4685-be1f-d57550cc96cc">
      <Terms xmlns="http://schemas.microsoft.com/office/infopath/2007/PartnerControls"/>
    </InternalTagsTaxHTField0>
    <RecommendationsModifier xmlns="4873beb7-5857-4685-be1f-d57550cc96cc" xsi:nil="true"/>
    <ScenarioTagsTaxHTField0 xmlns="4873beb7-5857-4685-be1f-d57550cc96cc">
      <Terms xmlns="http://schemas.microsoft.com/office/infopath/2007/PartnerControls"/>
    </ScenarioTagsTaxHTField0>
    <OriginalRelease xmlns="4873beb7-5857-4685-be1f-d57550cc96cc">14</OriginalRelease>
    <LocMarketGroupTiers2 xmlns="4873beb7-5857-4685-be1f-d57550cc96cc" xsi:nil="true"/>
  </documentManagement>
</p:properties>
</file>

<file path=customXml/itemProps1.xml><?xml version="1.0" encoding="utf-8"?>
<ds:datastoreItem xmlns:ds="http://schemas.openxmlformats.org/officeDocument/2006/customXml" ds:itemID="{77C07D1E-A757-4FA5-A73C-0C1FF1AF0314}">
  <ds:schemaRefs>
    <ds:schemaRef ds:uri="http://schemas.microsoft.com/sharepoint/v3/contenttype/forms"/>
  </ds:schemaRefs>
</ds:datastoreItem>
</file>

<file path=customXml/itemProps2.xml><?xml version="1.0" encoding="utf-8"?>
<ds:datastoreItem xmlns:ds="http://schemas.openxmlformats.org/officeDocument/2006/customXml" ds:itemID="{C7174BAB-CF79-4C88-B5F0-608477A02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10FCEA-AFBA-4A87-8465-8D68D5A3D555}">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TM10082295</Template>
  <TotalTime>0</TotalTime>
  <Words>141</Words>
  <Application>Microsoft Macintosh PowerPoint</Application>
  <PresentationFormat>On-screen Show (4:3)</PresentationFormat>
  <Paragraphs>66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TM10082295</vt:lpstr>
      <vt:lpstr>Introduction to JDBC</vt:lpstr>
      <vt:lpstr>Jdbc introduction:</vt:lpstr>
      <vt:lpstr>Jdbc introduction:</vt:lpstr>
      <vt:lpstr>Jdbc sample code:</vt:lpstr>
      <vt:lpstr>Jdbc sample code</vt:lpstr>
      <vt:lpstr>Slide 6</vt:lpstr>
      <vt:lpstr>Advantages of jdbc-odbc bridge</vt:lpstr>
      <vt:lpstr>Slide 8</vt:lpstr>
      <vt:lpstr>Native api Driver:</vt:lpstr>
      <vt:lpstr>Network protocol Driver</vt:lpstr>
      <vt:lpstr>Network protocol</vt:lpstr>
      <vt:lpstr>Thin Driver</vt:lpstr>
      <vt:lpstr>Thin Driver: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presentation: General</dc:title>
  <dc:creator/>
  <cp:lastModifiedBy/>
  <cp:revision>1</cp:revision>
  <dcterms:created xsi:type="dcterms:W3CDTF">2006-08-31T17:23:55Z</dcterms:created>
  <dcterms:modified xsi:type="dcterms:W3CDTF">2016-10-07T14:08:27Z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mageGenCounter">
    <vt:lpwstr>0</vt:lpwstr>
  </property>
  <property fmtid="{D5CDD505-2E9C-101B-9397-08002B2CF9AE}" pid="4" name="ViolationReportStatus">
    <vt:lpwstr>None</vt:lpwstr>
  </property>
  <property fmtid="{D5CDD505-2E9C-101B-9397-08002B2CF9AE}" pid="5" name="ImageGenStatus">
    <vt:lpwstr>0</vt:lpwstr>
  </property>
  <property fmtid="{D5CDD505-2E9C-101B-9397-08002B2CF9AE}" pid="6" name="PolicheckStatus">
    <vt:lpwstr>0</vt:lpwstr>
  </property>
  <property fmtid="{D5CDD505-2E9C-101B-9397-08002B2CF9AE}" pid="7" name="Applications">
    <vt:lpwstr>419;#zpp140;#65;#zpp120;#79;#tpl120</vt:lpwstr>
  </property>
  <property fmtid="{D5CDD505-2E9C-101B-9397-08002B2CF9AE}" pid="8" name="PolicheckCounter">
    <vt:lpwstr>0</vt:lpwstr>
  </property>
  <property fmtid="{D5CDD505-2E9C-101B-9397-08002B2CF9AE}" pid="9" name="APTrustLevel">
    <vt:r8>1</vt:r8>
  </property>
</Properties>
</file>