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6"/>
  </p:notes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smtClean="0"/>
              <a:t>Connection pooling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conn.close</a:t>
            </a:r>
            <a:r>
              <a:rPr lang="en-IN" sz="2000" dirty="0" smtClean="0"/>
              <a:t>();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conn</a:t>
            </a:r>
            <a:r>
              <a:rPr lang="en-IN" sz="2000" dirty="0" smtClean="0"/>
              <a:t> </a:t>
            </a:r>
            <a:r>
              <a:rPr lang="en-IN" sz="2000" dirty="0" smtClean="0"/>
              <a:t>= null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 finally </a:t>
            </a: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	</a:t>
            </a:r>
            <a:r>
              <a:rPr lang="en-IN" sz="2000" dirty="0" smtClean="0"/>
              <a:t> if (</a:t>
            </a:r>
            <a:r>
              <a:rPr lang="en-IN" sz="2000" dirty="0" smtClean="0">
                <a:solidFill>
                  <a:srgbClr val="FF0000"/>
                </a:solidFill>
              </a:rPr>
              <a:t>stmt</a:t>
            </a:r>
            <a:r>
              <a:rPr lang="en-IN" sz="2000" dirty="0" smtClean="0"/>
              <a:t> != null) {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try {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	 </a:t>
            </a:r>
            <a:r>
              <a:rPr lang="en-IN" sz="2000" dirty="0" err="1" smtClean="0">
                <a:solidFill>
                  <a:srgbClr val="FF0000"/>
                </a:solidFill>
              </a:rPr>
              <a:t>stmt.close</a:t>
            </a:r>
            <a:r>
              <a:rPr lang="en-IN" sz="2000" dirty="0" smtClean="0"/>
              <a:t>();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	} </a:t>
            </a:r>
            <a:r>
              <a:rPr lang="en-IN" sz="2000" dirty="0" smtClean="0"/>
              <a:t>catch (</a:t>
            </a:r>
            <a:r>
              <a:rPr lang="en-IN" sz="2000" dirty="0" err="1" smtClean="0"/>
              <a:t>sqlexception</a:t>
            </a:r>
            <a:r>
              <a:rPr lang="en-IN" sz="2000" dirty="0" smtClean="0"/>
              <a:t> </a:t>
            </a:r>
            <a:r>
              <a:rPr lang="en-IN" sz="2000" dirty="0" err="1" smtClean="0"/>
              <a:t>sqlex</a:t>
            </a:r>
            <a:r>
              <a:rPr lang="en-IN" sz="2000" dirty="0" smtClean="0"/>
              <a:t>) </a:t>
            </a: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		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stmt</a:t>
            </a:r>
            <a:r>
              <a:rPr lang="en-IN" sz="2000" dirty="0" smtClean="0"/>
              <a:t> = null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	</a:t>
            </a:r>
            <a:r>
              <a:rPr lang="en-IN" sz="2000" dirty="0" smtClean="0"/>
              <a:t> } </a:t>
            </a:r>
            <a:r>
              <a:rPr lang="en-US" sz="2000" dirty="0" smtClean="0"/>
              <a:t>	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    </a:t>
            </a:r>
            <a:r>
              <a:rPr lang="en-IN" sz="2000" dirty="0" smtClean="0">
                <a:solidFill>
                  <a:srgbClr val="FF0000"/>
                </a:solidFill>
              </a:rPr>
              <a:t>if</a:t>
            </a:r>
            <a:r>
              <a:rPr lang="en-IN" sz="2000" dirty="0" smtClean="0"/>
              <a:t> </a:t>
            </a:r>
            <a:r>
              <a:rPr lang="en-IN" sz="2000" dirty="0" smtClean="0"/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conn</a:t>
            </a:r>
            <a:r>
              <a:rPr lang="en-IN" sz="2000" dirty="0" smtClean="0"/>
              <a:t> != null) {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    try </a:t>
            </a:r>
            <a:r>
              <a:rPr lang="en-IN" sz="2000" dirty="0" smtClean="0"/>
              <a:t>{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conn.close</a:t>
            </a:r>
            <a:r>
              <a:rPr lang="en-IN" sz="2000" dirty="0" smtClean="0"/>
              <a:t>();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} </a:t>
            </a:r>
            <a:r>
              <a:rPr lang="en-IN" sz="2000" dirty="0" smtClean="0">
                <a:solidFill>
                  <a:srgbClr val="FF0000"/>
                </a:solidFill>
              </a:rPr>
              <a:t>catch</a:t>
            </a:r>
            <a:r>
              <a:rPr lang="en-IN" sz="2000" dirty="0" smtClean="0"/>
              <a:t> (</a:t>
            </a:r>
            <a:r>
              <a:rPr lang="en-IN" sz="2000" dirty="0" err="1" smtClean="0"/>
              <a:t>sqlexception</a:t>
            </a:r>
            <a:r>
              <a:rPr lang="en-IN" sz="2000" dirty="0" smtClean="0"/>
              <a:t> </a:t>
            </a:r>
            <a:r>
              <a:rPr lang="en-IN" sz="2000" dirty="0" err="1" smtClean="0"/>
              <a:t>sqlex</a:t>
            </a:r>
            <a:r>
              <a:rPr lang="en-IN" sz="2000" dirty="0" smtClean="0"/>
              <a:t>) {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	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	  </a:t>
            </a:r>
            <a:r>
              <a:rPr lang="en-IN" sz="2000" dirty="0" smtClean="0"/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conn</a:t>
            </a:r>
            <a:r>
              <a:rPr lang="en-IN" sz="2000" dirty="0" smtClean="0"/>
              <a:t> = null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IN" sz="2000" dirty="0" smtClean="0"/>
              <a:t>			}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        }</a:t>
            </a:r>
          </a:p>
          <a:p>
            <a:pPr>
              <a:buNone/>
            </a:pPr>
            <a:r>
              <a:rPr lang="en-IN" sz="2000" dirty="0" smtClean="0"/>
              <a:t>	          }</a:t>
            </a:r>
          </a:p>
          <a:p>
            <a:pPr>
              <a:buNone/>
            </a:pPr>
            <a:r>
              <a:rPr lang="en-IN" sz="2000" dirty="0" smtClean="0"/>
              <a:t>         </a:t>
            </a:r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Connection pooling </a:t>
            </a:r>
            <a:r>
              <a:rPr lang="en-US" sz="4000" dirty="0" smtClean="0"/>
              <a:t>Explanation: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rgbClr val="FF0000"/>
                </a:solidFill>
              </a:rPr>
              <a:t>Connection pooling</a:t>
            </a:r>
            <a:r>
              <a:rPr lang="en-IN" sz="2000" dirty="0" smtClean="0"/>
              <a:t> is a technique of creating and managing a pool of </a:t>
            </a:r>
            <a:r>
              <a:rPr lang="en-IN" sz="2000" dirty="0" smtClean="0">
                <a:solidFill>
                  <a:srgbClr val="FF0000"/>
                </a:solidFill>
              </a:rPr>
              <a:t>connections</a:t>
            </a:r>
            <a:r>
              <a:rPr lang="en-IN" sz="2000" dirty="0" smtClean="0"/>
              <a:t> that are ready for use by any thread that needs them. Connection pooling can greatly increase the performance of your Java application, while reducing overall resource usage.</a:t>
            </a:r>
          </a:p>
          <a:p>
            <a:pPr algn="just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In practice, when a thread needs to do work against a </a:t>
            </a:r>
            <a:r>
              <a:rPr lang="en-IN" sz="2000" dirty="0" err="1" smtClean="0"/>
              <a:t>MySQL</a:t>
            </a:r>
            <a:r>
              <a:rPr lang="en-IN" sz="2000" dirty="0" smtClean="0"/>
              <a:t> or other database with JDBC, it requests a connection from the pool. When the thread is finished using the connection, it returns it to the pool, so that it can be used by any other threads.</a:t>
            </a:r>
          </a:p>
          <a:p>
            <a:pPr algn="just">
              <a:buNone/>
            </a:pPr>
            <a:r>
              <a:rPr lang="en-IN" sz="2000" dirty="0" smtClean="0"/>
              <a:t>   When the connection is loaned out from the pool, it is used exclusively by the thread that requested it. 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ConnectionPooling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The main benefits to connection pooling are</a:t>
            </a:r>
            <a:r>
              <a:rPr lang="en-IN" sz="2000" dirty="0" smtClean="0">
                <a:solidFill>
                  <a:srgbClr val="FF0000"/>
                </a:solidFill>
              </a:rPr>
              <a:t>:</a:t>
            </a:r>
          </a:p>
          <a:p>
            <a:pPr fontAlgn="base"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Reduced </a:t>
            </a:r>
            <a:r>
              <a:rPr lang="en-IN" sz="2000" dirty="0" smtClean="0">
                <a:solidFill>
                  <a:srgbClr val="FF0000"/>
                </a:solidFill>
              </a:rPr>
              <a:t>connection creation time.</a:t>
            </a:r>
          </a:p>
          <a:p>
            <a:pPr algn="just" fontAlgn="base">
              <a:buNone/>
            </a:pPr>
            <a:r>
              <a:rPr lang="en-IN" sz="2000" dirty="0" smtClean="0"/>
              <a:t>		Although </a:t>
            </a:r>
            <a:r>
              <a:rPr lang="en-IN" sz="2000" dirty="0" smtClean="0"/>
              <a:t>this is not usually an issue with the quick connection setup that </a:t>
            </a:r>
            <a:r>
              <a:rPr lang="en-IN" sz="2000" dirty="0" err="1" smtClean="0"/>
              <a:t>MySQL</a:t>
            </a:r>
            <a:r>
              <a:rPr lang="en-IN" sz="2000" dirty="0" smtClean="0"/>
              <a:t> offers compared to other databases, creating new JDBC connections still incurs networking and JDBC driver overhead that will be avoided if connections are recycled.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Simplified </a:t>
            </a:r>
            <a:r>
              <a:rPr lang="en-IN" sz="2000" dirty="0" smtClean="0">
                <a:solidFill>
                  <a:srgbClr val="FF0000"/>
                </a:solidFill>
              </a:rPr>
              <a:t>programming model</a:t>
            </a:r>
            <a:r>
              <a:rPr lang="en-IN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When using connection pooling, each individual thread can act as though it has created its own JDBC connection, allowing you to use straightforward JDBC programming techniques.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Controlled resource </a:t>
            </a:r>
            <a:r>
              <a:rPr lang="en-IN" sz="2000" dirty="0" smtClean="0">
                <a:solidFill>
                  <a:srgbClr val="FF0000"/>
                </a:solidFill>
              </a:rPr>
              <a:t>usage: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If you create a new connection every time a thread needs one rather than using connection pooling, your application's resource usage can be wasteful, and it could lead to unpredictable </a:t>
            </a:r>
            <a:r>
              <a:rPr lang="en-IN" sz="2000" dirty="0" err="1" smtClean="0"/>
              <a:t>behaviors</a:t>
            </a:r>
            <a:r>
              <a:rPr lang="en-IN" sz="2000" dirty="0" smtClean="0"/>
              <a:t> for your application when it is under a heavy load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The concept of connection pooling in JDBC has been standardized through the JDBC 2.0 Optional interfaces, and all major application servers have implementations of these APIs that work with </a:t>
            </a:r>
            <a:r>
              <a:rPr lang="en-IN" sz="2000" dirty="0" err="1" smtClean="0"/>
              <a:t>MySQL</a:t>
            </a:r>
            <a:r>
              <a:rPr lang="en-IN" sz="2000" dirty="0" smtClean="0"/>
              <a:t> </a:t>
            </a:r>
            <a:r>
              <a:rPr lang="en-IN" sz="2000" dirty="0" smtClean="0"/>
              <a:t>Connector.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    Generally</a:t>
            </a:r>
            <a:r>
              <a:rPr lang="en-IN" sz="2000" dirty="0" smtClean="0"/>
              <a:t>, you configure a connection pool in your application server configuration files, and access it through the Java Naming and Directory Interface (JNDI). The following code shows how you might use a connection pool from an application deployed in a J2EE application server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public class </a:t>
            </a:r>
            <a:r>
              <a:rPr lang="en-IN" sz="2000" dirty="0" err="1" smtClean="0">
                <a:solidFill>
                  <a:srgbClr val="FF0000"/>
                </a:solidFill>
              </a:rPr>
              <a:t>MyServletJspOrEjb</a:t>
            </a:r>
            <a:r>
              <a:rPr lang="en-IN" sz="2000" dirty="0" smtClean="0"/>
              <a:t> </a:t>
            </a: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	</a:t>
            </a:r>
            <a:r>
              <a:rPr lang="en-IN" sz="2000" dirty="0" smtClean="0"/>
              <a:t>public void </a:t>
            </a:r>
            <a:r>
              <a:rPr lang="en-IN" sz="2000" dirty="0" err="1" smtClean="0">
                <a:solidFill>
                  <a:srgbClr val="FF0000"/>
                </a:solidFill>
              </a:rPr>
              <a:t>doSomething</a:t>
            </a:r>
            <a:r>
              <a:rPr lang="en-IN" sz="2000" dirty="0" smtClean="0"/>
              <a:t>() throws Exception {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    /* </a:t>
            </a:r>
            <a:r>
              <a:rPr lang="en-IN" sz="2000" dirty="0" smtClean="0"/>
              <a:t>* Create a JNDI Initial context to be able </a:t>
            </a:r>
            <a:r>
              <a:rPr lang="en-IN" sz="2000" dirty="0" smtClean="0"/>
              <a:t>to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        </a:t>
            </a:r>
            <a:r>
              <a:rPr lang="en-IN" sz="2000" dirty="0" smtClean="0"/>
              <a:t>* lookup the </a:t>
            </a:r>
            <a:r>
              <a:rPr lang="en-IN" sz="2000" dirty="0" err="1" smtClean="0"/>
              <a:t>DataSource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        </a:t>
            </a:r>
            <a:r>
              <a:rPr lang="en-IN" sz="2000" dirty="0" smtClean="0"/>
              <a:t>* </a:t>
            </a:r>
            <a:r>
              <a:rPr lang="en-IN" sz="2000" dirty="0" smtClean="0"/>
              <a:t> </a:t>
            </a:r>
            <a:r>
              <a:rPr lang="en-IN" sz="2000" dirty="0" smtClean="0"/>
              <a:t>In production-level code, this should </a:t>
            </a:r>
            <a:r>
              <a:rPr lang="en-IN" sz="2000" dirty="0" smtClean="0"/>
              <a:t>be cached </a:t>
            </a:r>
            <a:r>
              <a:rPr lang="en-IN" sz="2000" dirty="0" smtClean="0"/>
              <a:t>as 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* </a:t>
            </a:r>
            <a:r>
              <a:rPr lang="en-IN" sz="2000" dirty="0" smtClean="0"/>
              <a:t>an instance or static variable, as it </a:t>
            </a:r>
            <a:r>
              <a:rPr lang="en-IN" sz="2000" dirty="0" smtClean="0"/>
              <a:t>can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</a:t>
            </a:r>
            <a:r>
              <a:rPr lang="en-IN" sz="2000" dirty="0" smtClean="0"/>
              <a:t>* be quite expensive to create a JNDI context.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</a:t>
            </a:r>
            <a:r>
              <a:rPr lang="en-IN" sz="2000" dirty="0" smtClean="0"/>
              <a:t>* Note: This code only works when you are using </a:t>
            </a:r>
            <a:r>
              <a:rPr lang="en-IN" sz="2000" dirty="0" err="1" smtClean="0"/>
              <a:t>servlets</a:t>
            </a:r>
            <a:r>
              <a:rPr lang="en-IN" sz="2000" dirty="0" smtClean="0"/>
              <a:t>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* </a:t>
            </a:r>
            <a:r>
              <a:rPr lang="en-IN" sz="2000" dirty="0" smtClean="0"/>
              <a:t>or EJBs in a J2EE application server. If you are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* </a:t>
            </a:r>
            <a:r>
              <a:rPr lang="en-IN" sz="2000" dirty="0" smtClean="0"/>
              <a:t>using connection pooling in standalone Java code, you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* </a:t>
            </a:r>
            <a:r>
              <a:rPr lang="en-IN" sz="2000" dirty="0" smtClean="0"/>
              <a:t>will have to create/configure </a:t>
            </a:r>
            <a:r>
              <a:rPr lang="en-IN" sz="2000" dirty="0" err="1" smtClean="0"/>
              <a:t>datasources</a:t>
            </a:r>
            <a:r>
              <a:rPr lang="en-IN" sz="2000" dirty="0" smtClean="0"/>
              <a:t> using whatever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* </a:t>
            </a:r>
            <a:r>
              <a:rPr lang="en-IN" sz="2000" dirty="0" smtClean="0"/>
              <a:t>mechanisms your particular connection pooling library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* </a:t>
            </a:r>
            <a:r>
              <a:rPr lang="en-IN" sz="2000" dirty="0" smtClean="0"/>
              <a:t>provides.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*/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>
                <a:solidFill>
                  <a:srgbClr val="FF0000"/>
                </a:solidFill>
              </a:rPr>
              <a:t>InitialContext</a:t>
            </a:r>
            <a:r>
              <a:rPr lang="en-IN" sz="2000" dirty="0" smtClean="0"/>
              <a:t> </a:t>
            </a:r>
            <a:r>
              <a:rPr lang="en-IN" sz="2000" dirty="0" err="1" smtClean="0"/>
              <a:t>ctx</a:t>
            </a:r>
            <a:r>
              <a:rPr lang="en-IN" sz="2000" dirty="0" smtClean="0"/>
              <a:t> = new </a:t>
            </a:r>
            <a:r>
              <a:rPr lang="en-IN" sz="2000" dirty="0" err="1" smtClean="0">
                <a:solidFill>
                  <a:srgbClr val="FF0000"/>
                </a:solidFill>
              </a:rPr>
              <a:t>InitialContext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   /* </a:t>
            </a:r>
          </a:p>
          <a:p>
            <a:pPr>
              <a:buNone/>
            </a:pPr>
            <a:r>
              <a:rPr lang="en-IN" sz="2000" dirty="0" smtClean="0"/>
              <a:t>	 </a:t>
            </a:r>
            <a:r>
              <a:rPr lang="en-IN" sz="2000" dirty="0" smtClean="0"/>
              <a:t>   * </a:t>
            </a:r>
            <a:r>
              <a:rPr lang="en-IN" sz="2000" dirty="0" smtClean="0"/>
              <a:t>Lookup the </a:t>
            </a:r>
            <a:r>
              <a:rPr lang="en-IN" sz="2000" dirty="0" err="1" smtClean="0"/>
              <a:t>DataSource</a:t>
            </a:r>
            <a:r>
              <a:rPr lang="en-IN" sz="2000" dirty="0" smtClean="0"/>
              <a:t>, which will be backed by a </a:t>
            </a:r>
            <a:r>
              <a:rPr lang="en-IN" sz="2000" dirty="0" smtClean="0"/>
              <a:t>pool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</a:t>
            </a:r>
            <a:r>
              <a:rPr lang="en-IN" sz="2000" dirty="0" smtClean="0"/>
              <a:t>* that the application server provides. </a:t>
            </a:r>
            <a:r>
              <a:rPr lang="en-IN" sz="2000" dirty="0" err="1" smtClean="0"/>
              <a:t>DataSource</a:t>
            </a:r>
            <a:r>
              <a:rPr lang="en-IN" sz="2000" dirty="0" smtClean="0"/>
              <a:t> instances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* </a:t>
            </a:r>
            <a:r>
              <a:rPr lang="en-IN" sz="2000" dirty="0" smtClean="0"/>
              <a:t>are also a good candidate for caching as an </a:t>
            </a:r>
            <a:r>
              <a:rPr lang="en-IN" sz="2000" dirty="0" smtClean="0"/>
              <a:t>instance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</a:t>
            </a:r>
            <a:r>
              <a:rPr lang="en-IN" sz="2000" dirty="0" smtClean="0"/>
              <a:t>* variable, as JNDI lookups can be expensive as well.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*/ </a:t>
            </a:r>
          </a:p>
          <a:p>
            <a:pPr>
              <a:buNone/>
            </a:pPr>
            <a:r>
              <a:rPr lang="en-IN" sz="2000" dirty="0" smtClean="0"/>
              <a:t>	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DataSource</a:t>
            </a:r>
            <a:r>
              <a:rPr lang="en-IN" sz="2000" dirty="0" smtClean="0"/>
              <a:t>  </a:t>
            </a:r>
            <a:r>
              <a:rPr lang="en-IN" sz="2000" dirty="0" err="1" smtClean="0"/>
              <a:t>ds</a:t>
            </a:r>
            <a:r>
              <a:rPr lang="en-IN" sz="2000" dirty="0" smtClean="0"/>
              <a:t> = </a:t>
            </a:r>
            <a:r>
              <a:rPr lang="en-IN" sz="2000" dirty="0" smtClean="0"/>
              <a:t>    	  	 	 	 	 	(</a:t>
            </a:r>
            <a:r>
              <a:rPr lang="en-IN" sz="2000" dirty="0" err="1" smtClean="0">
                <a:solidFill>
                  <a:srgbClr val="FF0000"/>
                </a:solidFill>
              </a:rPr>
              <a:t>DataSource</a:t>
            </a:r>
            <a:r>
              <a:rPr lang="en-IN" sz="2000" dirty="0" smtClean="0">
                <a:solidFill>
                  <a:srgbClr val="FF0000"/>
                </a:solidFill>
              </a:rPr>
              <a:t>)</a:t>
            </a:r>
            <a:r>
              <a:rPr lang="en-IN" sz="2000" dirty="0" err="1" smtClean="0">
                <a:solidFill>
                  <a:srgbClr val="FF0000"/>
                </a:solidFill>
              </a:rPr>
              <a:t>ctx.lookup</a:t>
            </a:r>
            <a:r>
              <a:rPr lang="en-IN" sz="2000" dirty="0" smtClean="0"/>
              <a:t>("</a:t>
            </a:r>
            <a:r>
              <a:rPr lang="en-IN" sz="2000" dirty="0" err="1" smtClean="0"/>
              <a:t>java:comp</a:t>
            </a:r>
            <a:r>
              <a:rPr lang="en-IN" sz="2000" dirty="0" smtClean="0"/>
              <a:t>/</a:t>
            </a:r>
            <a:r>
              <a:rPr lang="en-IN" sz="2000" dirty="0" err="1" smtClean="0"/>
              <a:t>env</a:t>
            </a:r>
            <a:r>
              <a:rPr lang="en-IN" sz="2000" dirty="0" smtClean="0"/>
              <a:t>/</a:t>
            </a:r>
            <a:r>
              <a:rPr lang="en-IN" sz="2000" dirty="0" err="1" smtClean="0"/>
              <a:t>jdbc</a:t>
            </a:r>
            <a:r>
              <a:rPr lang="en-IN" sz="2000" dirty="0" smtClean="0"/>
              <a:t>/</a:t>
            </a:r>
            <a:r>
              <a:rPr lang="en-IN" sz="2000" dirty="0" err="1" smtClean="0"/>
              <a:t>MySQLDB</a:t>
            </a:r>
            <a:r>
              <a:rPr lang="en-IN" sz="2000" dirty="0" smtClean="0"/>
              <a:t>");</a:t>
            </a:r>
            <a:br>
              <a:rPr lang="en-IN" sz="2000" dirty="0" smtClean="0"/>
            </a:b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 /* </a:t>
            </a:r>
          </a:p>
          <a:p>
            <a:pPr>
              <a:buNone/>
            </a:pPr>
            <a:r>
              <a:rPr lang="en-IN" sz="2000" dirty="0" smtClean="0"/>
              <a:t>	 </a:t>
            </a:r>
            <a:r>
              <a:rPr lang="en-IN" sz="2000" dirty="0" smtClean="0"/>
              <a:t> * </a:t>
            </a:r>
            <a:r>
              <a:rPr lang="en-IN" sz="2000" dirty="0" smtClean="0"/>
              <a:t>The following code is what would actually be in your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 </a:t>
            </a:r>
            <a:r>
              <a:rPr lang="en-IN" sz="2000" dirty="0" smtClean="0"/>
              <a:t> *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, JSP or EJB 'service' method...where you need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* </a:t>
            </a:r>
            <a:r>
              <a:rPr lang="en-IN" sz="2000" dirty="0" smtClean="0"/>
              <a:t>to work with a JDBC connection.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*/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Connection</a:t>
            </a:r>
            <a:r>
              <a:rPr lang="en-IN" sz="2000" dirty="0" smtClean="0"/>
              <a:t> </a:t>
            </a:r>
            <a:r>
              <a:rPr lang="en-IN" sz="2000" dirty="0" err="1" smtClean="0"/>
              <a:t>conn</a:t>
            </a:r>
            <a:r>
              <a:rPr lang="en-IN" sz="2000" dirty="0" smtClean="0"/>
              <a:t> = null;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Statement</a:t>
            </a:r>
            <a:r>
              <a:rPr lang="en-IN" sz="2000" dirty="0" smtClean="0"/>
              <a:t> </a:t>
            </a:r>
            <a:r>
              <a:rPr lang="en-IN" sz="2000" dirty="0" smtClean="0"/>
              <a:t>stmt = null;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try </a:t>
            </a:r>
            <a:r>
              <a:rPr lang="en-IN" sz="2000" dirty="0" smtClean="0"/>
              <a:t>{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 </a:t>
            </a:r>
            <a:r>
              <a:rPr lang="en-IN" sz="2000" dirty="0" err="1" smtClean="0"/>
              <a:t>conn</a:t>
            </a:r>
            <a:r>
              <a:rPr lang="en-IN" sz="2000" dirty="0" smtClean="0"/>
              <a:t> = </a:t>
            </a:r>
            <a:r>
              <a:rPr lang="en-IN" sz="2000" dirty="0" err="1" smtClean="0">
                <a:solidFill>
                  <a:srgbClr val="FF0000"/>
                </a:solidFill>
              </a:rPr>
              <a:t>ds.getConnection</a:t>
            </a:r>
            <a:r>
              <a:rPr lang="en-IN" sz="2000" dirty="0" smtClean="0"/>
              <a:t>(); </a:t>
            </a:r>
            <a:r>
              <a:rPr lang="en-IN" sz="2000" dirty="0" smtClean="0"/>
              <a:t>  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/ * </a:t>
            </a:r>
            <a:r>
              <a:rPr lang="en-IN" sz="2000" dirty="0" smtClean="0"/>
              <a:t>Now, use normal JDBC programming to work with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* </a:t>
            </a:r>
            <a:r>
              <a:rPr lang="en-IN" sz="2000" dirty="0" err="1" smtClean="0"/>
              <a:t>MySQL</a:t>
            </a:r>
            <a:r>
              <a:rPr lang="en-IN" sz="2000" dirty="0" smtClean="0"/>
              <a:t>, making sure to close each resource when you're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* </a:t>
            </a:r>
            <a:r>
              <a:rPr lang="en-IN" sz="2000" dirty="0" smtClean="0"/>
              <a:t>finished with it, which permits the connection pool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* </a:t>
            </a:r>
            <a:r>
              <a:rPr lang="en-IN" sz="2000" dirty="0" smtClean="0"/>
              <a:t>resources to be recovered as quickly as possible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*/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 stmt = </a:t>
            </a:r>
            <a:r>
              <a:rPr lang="en-IN" sz="2000" dirty="0" err="1" smtClean="0">
                <a:solidFill>
                  <a:srgbClr val="FF0000"/>
                </a:solidFill>
              </a:rPr>
              <a:t>conn.createStatement</a:t>
            </a:r>
            <a:r>
              <a:rPr lang="en-IN" sz="2000" dirty="0" smtClean="0"/>
              <a:t>();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stmt.execute</a:t>
            </a:r>
            <a:r>
              <a:rPr lang="en-IN" sz="2000" dirty="0" smtClean="0"/>
              <a:t>("SOME SQL </a:t>
            </a:r>
            <a:r>
              <a:rPr lang="en-IN" sz="2000" dirty="0" smtClean="0"/>
              <a:t> QUERY");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IN" sz="2000" dirty="0" err="1" smtClean="0">
                <a:solidFill>
                  <a:srgbClr val="FF0000"/>
                </a:solidFill>
              </a:rPr>
              <a:t>stmt.close</a:t>
            </a:r>
            <a:r>
              <a:rPr lang="en-IN" sz="2000" dirty="0" smtClean="0"/>
              <a:t>();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stmt </a:t>
            </a:r>
            <a:r>
              <a:rPr lang="en-IN" sz="2000" dirty="0" smtClean="0"/>
              <a:t>= null</a:t>
            </a:r>
            <a:r>
              <a:rPr lang="en-IN" sz="2000" dirty="0" smtClean="0"/>
              <a:t>;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161</Words>
  <Application>Microsoft Macintosh PowerPoint</Application>
  <PresentationFormat>On-screen Show (4:3)</PresentationFormat>
  <Paragraphs>80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TM10082295</vt:lpstr>
      <vt:lpstr>Connection pooling</vt:lpstr>
      <vt:lpstr>Connection pooling Explanation:</vt:lpstr>
      <vt:lpstr>Benefits of ConnectionPooling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2016-10-10T15:05:36Z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