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1"/>
  </p:notesMasterIdLst>
  <p:sldIdLst>
    <p:sldId id="256" r:id="rId5"/>
    <p:sldId id="270" r:id="rId6"/>
    <p:sldId id="271" r:id="rId7"/>
    <p:sldId id="273" r:id="rId8"/>
    <p:sldId id="274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10/10/2016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err="1" smtClean="0"/>
              <a:t>RowSet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Database Metadata </a:t>
            </a:r>
            <a:r>
              <a:rPr lang="en-US" sz="4000" dirty="0" smtClean="0"/>
              <a:t>Explanation: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 A JDBC </a:t>
            </a:r>
            <a:r>
              <a:rPr lang="en-IN" sz="2000" dirty="0" err="1" smtClean="0">
                <a:solidFill>
                  <a:srgbClr val="FF0000"/>
                </a:solidFill>
              </a:rPr>
              <a:t>RowSet</a:t>
            </a:r>
            <a:r>
              <a:rPr lang="en-IN" sz="2000" dirty="0" smtClean="0"/>
              <a:t> object holds tabular data in a way that makes it </a:t>
            </a:r>
            <a:r>
              <a:rPr lang="en-IN" sz="2000" dirty="0" smtClean="0">
                <a:solidFill>
                  <a:srgbClr val="FF0000"/>
                </a:solidFill>
              </a:rPr>
              <a:t>more flexible </a:t>
            </a:r>
            <a:r>
              <a:rPr lang="en-IN" sz="2000" dirty="0" smtClean="0"/>
              <a:t>and easier to use than a </a:t>
            </a:r>
            <a:r>
              <a:rPr lang="en-IN" sz="2000" dirty="0" smtClean="0">
                <a:solidFill>
                  <a:srgbClr val="FF0000"/>
                </a:solidFill>
              </a:rPr>
              <a:t>result set</a:t>
            </a:r>
            <a:r>
              <a:rPr lang="en-IN" sz="2000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Oracle</a:t>
            </a:r>
            <a:r>
              <a:rPr lang="en-IN" sz="2000" dirty="0" smtClean="0"/>
              <a:t> has defined five </a:t>
            </a:r>
            <a:r>
              <a:rPr lang="en-IN" sz="2000" dirty="0" err="1" smtClean="0">
                <a:solidFill>
                  <a:srgbClr val="FF0000"/>
                </a:solidFill>
              </a:rPr>
              <a:t>RowSet</a:t>
            </a:r>
            <a:r>
              <a:rPr lang="en-IN" sz="2000" dirty="0" smtClean="0"/>
              <a:t> interfaces for some of the more popular uses of a </a:t>
            </a:r>
            <a:r>
              <a:rPr lang="en-IN" sz="2000" dirty="0" err="1" smtClean="0">
                <a:solidFill>
                  <a:srgbClr val="FF0000"/>
                </a:solidFill>
              </a:rPr>
              <a:t>RowSet</a:t>
            </a:r>
            <a:r>
              <a:rPr lang="en-IN" sz="2000" dirty="0" smtClean="0"/>
              <a:t>, and standard reference are available for these </a:t>
            </a:r>
            <a:r>
              <a:rPr lang="en-IN" sz="2000" dirty="0" err="1" smtClean="0">
                <a:solidFill>
                  <a:srgbClr val="FF0000"/>
                </a:solidFill>
              </a:rPr>
              <a:t>RowSet</a:t>
            </a:r>
            <a:r>
              <a:rPr lang="en-IN" sz="2000" dirty="0" smtClean="0"/>
              <a:t> interfaces. In this tutorial you will learn how to use these reference </a:t>
            </a:r>
            <a:r>
              <a:rPr lang="en-IN" sz="2000" dirty="0" smtClean="0"/>
              <a:t>implementations.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 These versions of the </a:t>
            </a:r>
            <a:r>
              <a:rPr lang="en-IN" sz="2000" dirty="0" err="1" smtClean="0">
                <a:solidFill>
                  <a:srgbClr val="FF0000"/>
                </a:solidFill>
              </a:rPr>
              <a:t>RowSet</a:t>
            </a:r>
            <a:r>
              <a:rPr lang="en-IN" sz="2000" dirty="0" smtClean="0"/>
              <a:t> interface and their implementations have been provided as a convenience for programmers. Programmers are free to write their own versions of </a:t>
            </a:r>
            <a:r>
              <a:rPr lang="en-IN" sz="2000" dirty="0" smtClean="0"/>
              <a:t>the </a:t>
            </a:r>
            <a:r>
              <a:rPr lang="en-IN" sz="2000" dirty="0" smtClean="0">
                <a:solidFill>
                  <a:srgbClr val="FF0000"/>
                </a:solidFill>
              </a:rPr>
              <a:t>javax.sql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buNone/>
            </a:pPr>
            <a:r>
              <a:rPr lang="en-IN" sz="2000" dirty="0" smtClean="0"/>
              <a:t>   </a:t>
            </a:r>
          </a:p>
          <a:p>
            <a:pPr algn="just" fontAlgn="base"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This </a:t>
            </a:r>
            <a:r>
              <a:rPr lang="en-IN" sz="2000" dirty="0" smtClean="0"/>
              <a:t>section introduces you to the </a:t>
            </a:r>
            <a:r>
              <a:rPr lang="en-IN" sz="2000" dirty="0" err="1" smtClean="0"/>
              <a:t>RowSet</a:t>
            </a:r>
            <a:r>
              <a:rPr lang="en-IN" sz="2000" dirty="0" smtClean="0"/>
              <a:t> interface and the following interfaces that extend this interface:</a:t>
            </a:r>
            <a:endParaRPr lang="en-IN" sz="2000" dirty="0" smtClean="0"/>
          </a:p>
          <a:p>
            <a:r>
              <a:rPr lang="en-IN" sz="2000" dirty="0" err="1" smtClean="0"/>
              <a:t>JdbcRowSet</a:t>
            </a:r>
            <a:endParaRPr lang="en-IN" sz="2000" dirty="0" smtClean="0"/>
          </a:p>
          <a:p>
            <a:r>
              <a:rPr lang="en-IN" sz="2000" dirty="0" err="1" smtClean="0"/>
              <a:t>CachedRowSet</a:t>
            </a:r>
            <a:endParaRPr lang="en-IN" sz="2000" dirty="0" smtClean="0"/>
          </a:p>
          <a:p>
            <a:r>
              <a:rPr lang="en-IN" sz="2000" dirty="0" err="1" smtClean="0"/>
              <a:t>WebRowSet</a:t>
            </a:r>
            <a:endParaRPr lang="en-IN" sz="2000" dirty="0" smtClean="0"/>
          </a:p>
          <a:p>
            <a:r>
              <a:rPr lang="en-IN" sz="2000" dirty="0" err="1" smtClean="0"/>
              <a:t>JoinRowSet</a:t>
            </a:r>
            <a:endParaRPr lang="en-IN" sz="2000" dirty="0" smtClean="0"/>
          </a:p>
          <a:p>
            <a:r>
              <a:rPr lang="en-IN" sz="2000" dirty="0" err="1" smtClean="0"/>
              <a:t>FilteredRowSet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</a:t>
            </a:r>
            <a:endParaRPr lang="en-IN" sz="2000" dirty="0" smtClean="0"/>
          </a:p>
          <a:p>
            <a:pPr fontAlgn="base">
              <a:buNone/>
            </a:pPr>
            <a:r>
              <a:rPr lang="en-US" sz="2000" dirty="0" smtClean="0"/>
              <a:t>			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is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 </a:t>
            </a:r>
            <a:r>
              <a:rPr lang="en-IN" sz="2000" dirty="0" smtClean="0">
                <a:solidFill>
                  <a:srgbClr val="FF0000"/>
                </a:solidFill>
              </a:rPr>
              <a:t> </a:t>
            </a:r>
            <a:r>
              <a:rPr lang="en-IN" sz="2000" dirty="0" err="1" smtClean="0">
                <a:solidFill>
                  <a:srgbClr val="FF0000"/>
                </a:solidFill>
              </a:rPr>
              <a:t>cachedrowset</a:t>
            </a:r>
            <a:r>
              <a:rPr lang="en-IN" sz="2000" dirty="0" smtClean="0">
                <a:solidFill>
                  <a:srgbClr val="FF0000"/>
                </a:solidFill>
              </a:rPr>
              <a:t>:</a:t>
            </a:r>
          </a:p>
          <a:p>
            <a:pPr algn="just"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A </a:t>
            </a:r>
            <a:r>
              <a:rPr lang="en-IN" sz="2000" dirty="0" err="1" smtClean="0"/>
              <a:t>CachedRowSet</a:t>
            </a:r>
            <a:r>
              <a:rPr lang="en-IN" sz="2000" dirty="0" smtClean="0"/>
              <a:t> is a </a:t>
            </a:r>
            <a:r>
              <a:rPr lang="en-IN" sz="2000" dirty="0" err="1" smtClean="0"/>
              <a:t>RowSet</a:t>
            </a:r>
            <a:r>
              <a:rPr lang="en-IN" sz="2000" dirty="0" smtClean="0"/>
              <a:t> in which the rows are cached and the </a:t>
            </a:r>
            <a:r>
              <a:rPr lang="en-IN" sz="2000" dirty="0" err="1" smtClean="0"/>
              <a:t>RowSet</a:t>
            </a:r>
            <a:r>
              <a:rPr lang="en-IN" sz="2000" dirty="0" smtClean="0"/>
              <a:t> is disconnected, that is, it does not maintain an active connection to the database. The </a:t>
            </a:r>
            <a:r>
              <a:rPr lang="en-IN" sz="2000" dirty="0" err="1" smtClean="0"/>
              <a:t>oracle.jdbc.rowset.OracleCachedRowSet</a:t>
            </a:r>
            <a:r>
              <a:rPr lang="en-IN" sz="2000" dirty="0" smtClean="0"/>
              <a:t> class is the Oracle implementation of </a:t>
            </a:r>
            <a:r>
              <a:rPr lang="en-IN" sz="2000" dirty="0" err="1" smtClean="0"/>
              <a:t>CachedRowSet</a:t>
            </a:r>
            <a:r>
              <a:rPr lang="en-IN" sz="2000" dirty="0" smtClean="0"/>
              <a:t>. It can interoperate with the reference implementation of Sun Microsystems. The </a:t>
            </a:r>
            <a:r>
              <a:rPr lang="en-IN" sz="2000" dirty="0" err="1" smtClean="0"/>
              <a:t>OracleCachedRowSet</a:t>
            </a:r>
            <a:r>
              <a:rPr lang="en-IN" sz="2000" dirty="0" smtClean="0"/>
              <a:t> class in the ojdbc5.jar and ojdbc6.jar files implements the standard JSR-114 interface </a:t>
            </a:r>
            <a:r>
              <a:rPr lang="en-IN" sz="2000" dirty="0" err="1" smtClean="0"/>
              <a:t>javax.sql.rowset.CachedRowSet</a:t>
            </a:r>
            <a:r>
              <a:rPr lang="en-IN" sz="2000" dirty="0" smtClean="0"/>
              <a:t>.</a:t>
            </a:r>
            <a:endParaRPr lang="en-IN" sz="2000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this is sample code: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err="1" smtClean="0"/>
              <a:t>RowSet</a:t>
            </a:r>
            <a:r>
              <a:rPr lang="en-IN" sz="2000" dirty="0" smtClean="0"/>
              <a:t> </a:t>
            </a:r>
            <a:r>
              <a:rPr lang="en-IN" sz="2000" dirty="0" err="1" smtClean="0"/>
              <a:t>rowset</a:t>
            </a:r>
            <a:r>
              <a:rPr lang="en-IN" sz="2000" dirty="0" smtClean="0"/>
              <a:t> = new </a:t>
            </a:r>
            <a:r>
              <a:rPr lang="en-IN" sz="2000" dirty="0" err="1" smtClean="0"/>
              <a:t>OracleCachedRowSet</a:t>
            </a:r>
            <a:r>
              <a:rPr lang="en-IN" sz="2000" dirty="0" smtClean="0"/>
              <a:t>(); </a:t>
            </a:r>
            <a:r>
              <a:rPr lang="en-IN" sz="2000" dirty="0" err="1" smtClean="0"/>
              <a:t>rowset.setUrl</a:t>
            </a:r>
            <a:r>
              <a:rPr lang="en-IN" sz="2000" dirty="0" smtClean="0"/>
              <a:t>("</a:t>
            </a:r>
            <a:r>
              <a:rPr lang="en-IN" sz="2000" dirty="0" err="1" smtClean="0"/>
              <a:t>jdbc:oracle:oci</a:t>
            </a:r>
            <a:r>
              <a:rPr lang="en-IN" sz="2000" dirty="0" smtClean="0"/>
              <a:t>:@"); </a:t>
            </a:r>
            <a:r>
              <a:rPr lang="en-IN" sz="2000" dirty="0" err="1" smtClean="0"/>
              <a:t>rowset.setUsername</a:t>
            </a:r>
            <a:r>
              <a:rPr lang="en-IN" sz="2000" dirty="0" smtClean="0"/>
              <a:t>("SCOTT"); </a:t>
            </a:r>
            <a:r>
              <a:rPr lang="en-IN" sz="2000" dirty="0" err="1" smtClean="0"/>
              <a:t>rowset.setPassword</a:t>
            </a:r>
            <a:r>
              <a:rPr lang="en-IN" sz="2000" dirty="0" smtClean="0"/>
              <a:t>("TIGER"); </a:t>
            </a:r>
            <a:r>
              <a:rPr lang="en-IN" sz="2000" dirty="0" err="1" smtClean="0"/>
              <a:t>rowset.setCommand</a:t>
            </a:r>
            <a:r>
              <a:rPr lang="en-IN" sz="2000" dirty="0" smtClean="0"/>
              <a:t>("SELECT </a:t>
            </a:r>
            <a:r>
              <a:rPr lang="en-IN" sz="2000" dirty="0" err="1" smtClean="0"/>
              <a:t>empno</a:t>
            </a:r>
            <a:r>
              <a:rPr lang="en-IN" sz="2000" dirty="0" smtClean="0"/>
              <a:t>, </a:t>
            </a:r>
            <a:r>
              <a:rPr lang="en-IN" sz="2000" dirty="0" err="1" smtClean="0"/>
              <a:t>ename</a:t>
            </a:r>
            <a:r>
              <a:rPr lang="en-IN" sz="2000" dirty="0" smtClean="0"/>
              <a:t>, </a:t>
            </a:r>
            <a:r>
              <a:rPr lang="en-IN" sz="2000" dirty="0" err="1" smtClean="0"/>
              <a:t>sal</a:t>
            </a:r>
            <a:r>
              <a:rPr lang="en-IN" sz="2000" dirty="0" smtClean="0"/>
              <a:t> FROM </a:t>
            </a:r>
            <a:r>
              <a:rPr lang="en-IN" sz="2000" dirty="0" err="1" smtClean="0"/>
              <a:t>emp</a:t>
            </a:r>
            <a:r>
              <a:rPr lang="en-IN" sz="2000" dirty="0" smtClean="0"/>
              <a:t>"); </a:t>
            </a:r>
            <a:r>
              <a:rPr lang="en-IN" sz="2000" dirty="0" err="1" smtClean="0"/>
              <a:t>rowset.execute</a:t>
            </a:r>
            <a:r>
              <a:rPr lang="en-IN" sz="2000" dirty="0" smtClean="0"/>
              <a:t>(); while (</a:t>
            </a:r>
            <a:r>
              <a:rPr lang="en-IN" sz="2000" dirty="0" err="1" smtClean="0"/>
              <a:t>rowset.next</a:t>
            </a:r>
            <a:r>
              <a:rPr lang="en-IN" sz="2000" dirty="0" smtClean="0"/>
              <a:t> ()) { 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("</a:t>
            </a:r>
            <a:r>
              <a:rPr lang="en-IN" sz="2000" dirty="0" err="1" smtClean="0"/>
              <a:t>empno</a:t>
            </a:r>
            <a:r>
              <a:rPr lang="en-IN" sz="2000" dirty="0" smtClean="0"/>
              <a:t>: " +</a:t>
            </a:r>
            <a:r>
              <a:rPr lang="en-IN" sz="2000" dirty="0" err="1" smtClean="0"/>
              <a:t>rowset.getInt</a:t>
            </a:r>
            <a:r>
              <a:rPr lang="en-IN" sz="2000" dirty="0" smtClean="0"/>
              <a:t> (1)); 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("</a:t>
            </a:r>
            <a:r>
              <a:rPr lang="en-IN" sz="2000" dirty="0" err="1" smtClean="0"/>
              <a:t>ename</a:t>
            </a:r>
            <a:r>
              <a:rPr lang="en-IN" sz="2000" dirty="0" smtClean="0"/>
              <a:t>: " +</a:t>
            </a:r>
            <a:r>
              <a:rPr lang="en-IN" sz="2000" dirty="0" err="1" smtClean="0"/>
              <a:t>rowset.getString</a:t>
            </a:r>
            <a:r>
              <a:rPr lang="en-IN" sz="2000" dirty="0" smtClean="0"/>
              <a:t> (2)); 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("</a:t>
            </a:r>
            <a:r>
              <a:rPr lang="en-IN" sz="2000" dirty="0" err="1" smtClean="0"/>
              <a:t>sal</a:t>
            </a:r>
            <a:r>
              <a:rPr lang="en-IN" sz="2000" dirty="0" smtClean="0"/>
              <a:t>: " +</a:t>
            </a:r>
            <a:r>
              <a:rPr lang="en-IN" sz="2000" dirty="0" err="1" smtClean="0"/>
              <a:t>rowset.getInt</a:t>
            </a:r>
            <a:r>
              <a:rPr lang="en-IN" sz="2000" dirty="0" smtClean="0"/>
              <a:t> (3));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}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is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rgbClr val="FF0000"/>
                </a:solidFill>
              </a:rPr>
              <a:t>JdbcRowSet</a:t>
            </a:r>
            <a:r>
              <a:rPr lang="en-IN" sz="2000" dirty="0" smtClean="0">
                <a:solidFill>
                  <a:srgbClr val="FF0000"/>
                </a:solidFill>
              </a:rPr>
              <a:t>:</a:t>
            </a:r>
          </a:p>
          <a:p>
            <a:pPr algn="just" fontAlgn="base"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A </a:t>
            </a:r>
            <a:r>
              <a:rPr lang="en-IN" sz="2000" dirty="0" err="1" smtClean="0"/>
              <a:t>JdbcRowSet</a:t>
            </a:r>
            <a:r>
              <a:rPr lang="en-IN" sz="2000" dirty="0" smtClean="0"/>
              <a:t> is a </a:t>
            </a:r>
            <a:r>
              <a:rPr lang="en-IN" sz="2000" dirty="0" err="1" smtClean="0"/>
              <a:t>RowSet</a:t>
            </a:r>
            <a:r>
              <a:rPr lang="en-IN" sz="2000" dirty="0" smtClean="0"/>
              <a:t> that wraps around a 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 object. It is a connected </a:t>
            </a:r>
            <a:r>
              <a:rPr lang="en-IN" sz="2000" dirty="0" err="1" smtClean="0"/>
              <a:t>RowSet</a:t>
            </a:r>
            <a:r>
              <a:rPr lang="en-IN" sz="2000" dirty="0" smtClean="0"/>
              <a:t> that provides JDBC interfaces in the form of a </a:t>
            </a:r>
            <a:r>
              <a:rPr lang="en-IN" sz="2000" dirty="0" err="1" smtClean="0"/>
              <a:t>JavaBean</a:t>
            </a:r>
            <a:r>
              <a:rPr lang="en-IN" sz="2000" dirty="0" smtClean="0"/>
              <a:t> interface. The Oracle implementation of </a:t>
            </a:r>
            <a:r>
              <a:rPr lang="en-IN" sz="2000" dirty="0" err="1" smtClean="0"/>
              <a:t>JdbcRowSet</a:t>
            </a:r>
            <a:r>
              <a:rPr lang="en-IN" sz="2000" dirty="0" smtClean="0"/>
              <a:t> </a:t>
            </a:r>
            <a:r>
              <a:rPr lang="en-IN" sz="2000" dirty="0" smtClean="0"/>
              <a:t>is </a:t>
            </a:r>
            <a:r>
              <a:rPr lang="en-IN" sz="2000" dirty="0" err="1" smtClean="0"/>
              <a:t>oracle.jdbc.rowset.OracleJDBCRowSet</a:t>
            </a:r>
            <a:r>
              <a:rPr lang="en-IN" sz="2000" dirty="0" smtClean="0"/>
              <a:t>. The </a:t>
            </a:r>
            <a:r>
              <a:rPr lang="en-IN" sz="2000" dirty="0" err="1" smtClean="0"/>
              <a:t>OracleJDBCRowSet</a:t>
            </a:r>
            <a:r>
              <a:rPr lang="en-IN" sz="2000" dirty="0" smtClean="0"/>
              <a:t> class in ojdbc5.jarand ojdbc6.jar implements the standard JSR-114 interface </a:t>
            </a:r>
            <a:r>
              <a:rPr lang="en-IN" sz="2000" dirty="0" err="1" smtClean="0"/>
              <a:t>javax.sql.rowset.JdbcRowSet</a:t>
            </a:r>
            <a:r>
              <a:rPr lang="en-IN" sz="2000" dirty="0" smtClean="0"/>
              <a:t>.</a:t>
            </a:r>
            <a:endParaRPr lang="en-US" sz="2000" dirty="0" smtClean="0"/>
          </a:p>
          <a:p>
            <a:pPr algn="just" fontAlgn="base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RowSet</a:t>
            </a:r>
            <a:r>
              <a:rPr lang="en-IN" sz="2000" dirty="0" smtClean="0"/>
              <a:t> </a:t>
            </a:r>
            <a:r>
              <a:rPr lang="en-IN" sz="2000" dirty="0" err="1" smtClean="0"/>
              <a:t>rowset</a:t>
            </a:r>
            <a:r>
              <a:rPr lang="en-IN" sz="2000" dirty="0" smtClean="0"/>
              <a:t> = new </a:t>
            </a:r>
            <a:r>
              <a:rPr lang="en-IN" sz="2000" dirty="0" err="1" smtClean="0"/>
              <a:t>OracleJDBCRowSet</a:t>
            </a:r>
            <a:r>
              <a:rPr lang="en-IN" sz="2000" dirty="0" smtClean="0"/>
              <a:t>(); </a:t>
            </a:r>
            <a:r>
              <a:rPr lang="en-IN" sz="2000" dirty="0" smtClean="0"/>
              <a:t>      	</a:t>
            </a:r>
          </a:p>
          <a:p>
            <a:pPr algn="just" fontAlgn="base"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   </a:t>
            </a:r>
            <a:r>
              <a:rPr lang="en-IN" sz="2000" dirty="0" err="1" smtClean="0"/>
              <a:t>rowset.setUrl</a:t>
            </a:r>
            <a:r>
              <a:rPr lang="en-IN" sz="2000" dirty="0" smtClean="0"/>
              <a:t>("</a:t>
            </a:r>
            <a:r>
              <a:rPr lang="en-IN" sz="2000" dirty="0" err="1" smtClean="0"/>
              <a:t>java:oracle:oci</a:t>
            </a:r>
            <a:r>
              <a:rPr lang="en-IN" sz="2000" dirty="0" smtClean="0"/>
              <a:t>:@"); </a:t>
            </a:r>
            <a:endParaRPr lang="en-IN" sz="2000" dirty="0" smtClean="0"/>
          </a:p>
          <a:p>
            <a:pPr algn="just" fontAlgn="base"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	    </a:t>
            </a:r>
            <a:r>
              <a:rPr lang="en-IN" sz="2000" dirty="0" err="1" smtClean="0"/>
              <a:t>rowset.setUsername</a:t>
            </a:r>
            <a:r>
              <a:rPr lang="en-IN" sz="2000" dirty="0" smtClean="0"/>
              <a:t>("SCOTT"); </a:t>
            </a:r>
            <a:endParaRPr lang="en-IN" sz="2000" dirty="0" smtClean="0"/>
          </a:p>
          <a:p>
            <a:pPr algn="just" fontAlgn="base">
              <a:buNone/>
            </a:pPr>
            <a:r>
              <a:rPr lang="en-IN" sz="2000" smtClean="0"/>
              <a:t> </a:t>
            </a:r>
            <a:r>
              <a:rPr lang="en-IN" sz="2000" smtClean="0"/>
              <a:t>       </a:t>
            </a:r>
            <a:r>
              <a:rPr lang="en-IN" sz="2000" dirty="0" err="1" smtClean="0"/>
              <a:t>rowset.setPassword</a:t>
            </a:r>
            <a:r>
              <a:rPr lang="en-IN" sz="2000" dirty="0" smtClean="0"/>
              <a:t>("TIGER"); 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28860" y="13572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N" dirty="0" smtClean="0"/>
              <a:t>       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25</Words>
  <Application>Microsoft Macintosh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TM10082295</vt:lpstr>
      <vt:lpstr>RowSet</vt:lpstr>
      <vt:lpstr>Database Metadata Explanation:</vt:lpstr>
      <vt:lpstr>Example is…</vt:lpstr>
      <vt:lpstr>Example is …</vt:lpstr>
      <vt:lpstr>Slide 5</vt:lpstr>
      <vt:lpstr>Example is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2016-10-10T15:29:21Z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