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13"/>
  </p:notesMasterIdLst>
  <p:sldIdLst>
    <p:sldId id="256" r:id="rId5"/>
    <p:sldId id="270" r:id="rId6"/>
    <p:sldId id="271" r:id="rId7"/>
    <p:sldId id="273" r:id="rId8"/>
    <p:sldId id="276" r:id="rId9"/>
    <p:sldId id="274" r:id="rId10"/>
    <p:sldId id="275"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64" d="100"/>
          <a:sy n="64"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10/10/2016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p14="http://schemas.microsoft.com/office/powerpoint/2010/main" xmlns="" val="18885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x-none"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x-none"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Content Placeholder 2"/>
          <p:cNvSpPr>
            <a:spLocks noGrp="1"/>
          </p:cNvSpPr>
          <p:nvPr>
            <p:ph idx="1"/>
          </p:nvPr>
        </p:nvSpPr>
        <p:spPr/>
        <p:txBody>
          <a:bodyPr/>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x-none"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x-none" smtClean="0"/>
              <a:t>Click to edit Master text styles</a:t>
            </a:r>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x-none"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x-none"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x-none"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x-none" smtClean="0"/>
              <a:t>Click to edit Master title style</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x-none" smtClean="0"/>
              <a:t>Drag picture to placeholder or click icon to add</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x-none" noProof="1" smtClean="0"/>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x-none" noProof="1" smtClean="0"/>
              <a:t>Click to edit Master text styles</a:t>
            </a:r>
          </a:p>
          <a:p>
            <a:pPr lvl="1"/>
            <a:r>
              <a:rPr lang="x-none" noProof="1" smtClean="0"/>
              <a:t>Second level</a:t>
            </a:r>
          </a:p>
          <a:p>
            <a:pPr lvl="2"/>
            <a:r>
              <a:rPr lang="x-none" noProof="1" smtClean="0"/>
              <a:t>Third level</a:t>
            </a:r>
          </a:p>
          <a:p>
            <a:pPr lvl="3"/>
            <a:r>
              <a:rPr lang="x-none" noProof="1" smtClean="0"/>
              <a:t>Fourth level</a:t>
            </a:r>
          </a:p>
          <a:p>
            <a:pPr lvl="4"/>
            <a:r>
              <a:rPr lang="x-none" noProof="1" smtClean="0"/>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10/10/2016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472184"/>
          </a:xfrm>
        </p:spPr>
        <p:txBody>
          <a:bodyPr/>
          <a:lstStyle/>
          <a:p>
            <a:r>
              <a:rPr lang="en-US" dirty="0" smtClean="0"/>
              <a:t>Transaction Management</a:t>
            </a:r>
            <a:endParaRPr lang="en-US" dirty="0"/>
          </a:p>
        </p:txBody>
      </p:sp>
      <p:sp>
        <p:nvSpPr>
          <p:cNvPr id="3" name="Subtitle 2"/>
          <p:cNvSpPr>
            <a:spLocks noGrp="1"/>
          </p:cNvSpPr>
          <p:nvPr>
            <p:ph type="subTitle" idx="1"/>
          </p:nvPr>
        </p:nvSpPr>
        <p:spPr>
          <a:xfrm>
            <a:off x="1447800" y="2286000"/>
            <a:ext cx="7406640" cy="1752600"/>
          </a:xfrm>
        </p:spPr>
        <p:txBody>
          <a:bodyPr/>
          <a:lstStyle/>
          <a:p>
            <a:r>
              <a:rPr lang="en-US" dirty="0" smtClean="0"/>
              <a:t>Presented by Pioneer Coders</a:t>
            </a:r>
            <a:endParaRPr lang="en-US" dirty="0"/>
          </a:p>
        </p:txBody>
      </p:sp>
      <p:pic>
        <p:nvPicPr>
          <p:cNvPr id="5" name="Picture 4" descr="pc-logo.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86600" y="457200"/>
            <a:ext cx="1903003" cy="16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About Transaction Management</a:t>
            </a:r>
            <a:endParaRPr lang="en-IN" sz="4000" dirty="0"/>
          </a:p>
        </p:txBody>
      </p:sp>
      <p:sp>
        <p:nvSpPr>
          <p:cNvPr id="3" name="Content Placeholder 2"/>
          <p:cNvSpPr>
            <a:spLocks noGrp="1"/>
          </p:cNvSpPr>
          <p:nvPr>
            <p:ph idx="1"/>
          </p:nvPr>
        </p:nvSpPr>
        <p:spPr/>
        <p:txBody>
          <a:bodyPr>
            <a:normAutofit/>
          </a:bodyPr>
          <a:lstStyle/>
          <a:p>
            <a:pPr algn="just">
              <a:buNone/>
            </a:pPr>
            <a:r>
              <a:rPr lang="en-US" sz="2000" dirty="0" smtClean="0">
                <a:solidFill>
                  <a:srgbClr val="FF0000"/>
                </a:solidFill>
              </a:rPr>
              <a:t>	</a:t>
            </a:r>
            <a:r>
              <a:rPr lang="en-IN" sz="2000" dirty="0" smtClean="0"/>
              <a:t>A </a:t>
            </a:r>
            <a:r>
              <a:rPr lang="en-IN" sz="2000" dirty="0" smtClean="0">
                <a:solidFill>
                  <a:srgbClr val="FF0000"/>
                </a:solidFill>
              </a:rPr>
              <a:t>transaction</a:t>
            </a:r>
            <a:r>
              <a:rPr lang="en-IN" sz="2000" dirty="0" smtClean="0"/>
              <a:t> is a group of </a:t>
            </a:r>
            <a:r>
              <a:rPr lang="en-IN" sz="2000" dirty="0" smtClean="0"/>
              <a:t>operations </a:t>
            </a:r>
            <a:r>
              <a:rPr lang="en-IN" sz="2000" dirty="0" smtClean="0"/>
              <a:t>used to performed one task if all operations in the group are success then the task is finished and the transaction is successfully completed. If any one operation in the group is failed then the task is failed and the transaction is failed</a:t>
            </a:r>
            <a:r>
              <a:rPr lang="en-IN" sz="2000" dirty="0" smtClean="0"/>
              <a:t>.</a:t>
            </a:r>
          </a:p>
          <a:p>
            <a:pPr>
              <a:buNone/>
            </a:pPr>
            <a:r>
              <a:rPr lang="en-US" sz="2000" dirty="0" smtClean="0">
                <a:solidFill>
                  <a:srgbClr val="FF0000"/>
                </a:solidFill>
              </a:rPr>
              <a:t>	</a:t>
            </a:r>
            <a:r>
              <a:rPr lang="en-IN" sz="2000" dirty="0" smtClean="0"/>
              <a:t>Suppose a </a:t>
            </a:r>
            <a:r>
              <a:rPr lang="en-IN" sz="2000" dirty="0" smtClean="0"/>
              <a:t>mobile   purchase at </a:t>
            </a:r>
            <a:r>
              <a:rPr lang="en-IN" sz="2000" dirty="0" smtClean="0"/>
              <a:t>online is a transaction. This task contains four operation.</a:t>
            </a:r>
          </a:p>
          <a:p>
            <a:pPr>
              <a:buNone/>
            </a:pPr>
            <a:r>
              <a:rPr lang="en-IN" sz="2000" dirty="0" smtClean="0"/>
              <a:t>		Verify Mobiles</a:t>
            </a:r>
            <a:endParaRPr lang="en-IN" sz="2000" dirty="0" smtClean="0"/>
          </a:p>
          <a:p>
            <a:pPr>
              <a:buNone/>
            </a:pPr>
            <a:r>
              <a:rPr lang="en-IN" sz="2000" dirty="0" smtClean="0"/>
              <a:t>		Order Mobile.</a:t>
            </a:r>
            <a:endParaRPr lang="en-IN" sz="2000" dirty="0" smtClean="0"/>
          </a:p>
          <a:p>
            <a:pPr>
              <a:buNone/>
            </a:pPr>
            <a:r>
              <a:rPr lang="en-IN" sz="2000" dirty="0" smtClean="0"/>
              <a:t>		Payment</a:t>
            </a:r>
            <a:endParaRPr lang="en-IN" sz="2000" dirty="0" smtClean="0"/>
          </a:p>
          <a:p>
            <a:pPr>
              <a:buNone/>
            </a:pPr>
            <a:r>
              <a:rPr lang="en-IN" sz="2000" dirty="0" smtClean="0"/>
              <a:t>		Issue confirm purchasing.</a:t>
            </a:r>
            <a:endParaRPr lang="en-IN" sz="2000" dirty="0" smtClean="0"/>
          </a:p>
          <a:p>
            <a:pPr algn="just">
              <a:buNone/>
            </a:pPr>
            <a:endParaRPr lang="en-US" sz="2000"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 of T.M</a:t>
            </a:r>
            <a:endParaRPr lang="en-IN" dirty="0"/>
          </a:p>
        </p:txBody>
      </p:sp>
      <p:sp>
        <p:nvSpPr>
          <p:cNvPr id="3" name="Content Placeholder 2"/>
          <p:cNvSpPr>
            <a:spLocks noGrp="1"/>
          </p:cNvSpPr>
          <p:nvPr>
            <p:ph idx="1"/>
          </p:nvPr>
        </p:nvSpPr>
        <p:spPr/>
        <p:txBody>
          <a:bodyPr>
            <a:normAutofit/>
          </a:bodyPr>
          <a:lstStyle/>
          <a:p>
            <a:pPr algn="just" fontAlgn="base">
              <a:buNone/>
            </a:pPr>
            <a:r>
              <a:rPr lang="en-IN" sz="2000" dirty="0" smtClean="0"/>
              <a:t>	If </a:t>
            </a:r>
            <a:r>
              <a:rPr lang="en-IN" sz="2000" dirty="0" smtClean="0"/>
              <a:t>all the above four operations are done successfully then a transaction is finished successfully. In the middle, if any one operation is failed then all operation are </a:t>
            </a:r>
            <a:r>
              <a:rPr lang="en-IN" sz="2000" dirty="0" err="1" smtClean="0"/>
              <a:t>canceled</a:t>
            </a:r>
            <a:r>
              <a:rPr lang="en-IN" sz="2000" dirty="0" smtClean="0"/>
              <a:t> and finally a transaction is failed.</a:t>
            </a:r>
            <a:r>
              <a:rPr lang="en-US" sz="2000" dirty="0" smtClean="0"/>
              <a:t>	</a:t>
            </a:r>
            <a:endParaRPr lang="en-US" sz="2000" dirty="0" smtClean="0"/>
          </a:p>
          <a:p>
            <a:pPr fontAlgn="base">
              <a:buNone/>
            </a:pPr>
            <a:r>
              <a:rPr lang="en-IN" sz="2000" dirty="0" smtClean="0"/>
              <a:t>   	 Every </a:t>
            </a:r>
            <a:r>
              <a:rPr lang="en-IN" sz="2000" dirty="0" smtClean="0"/>
              <a:t>transaction follows some transaction properties these are called </a:t>
            </a:r>
            <a:r>
              <a:rPr lang="en-IN" sz="2000" dirty="0" smtClean="0">
                <a:solidFill>
                  <a:srgbClr val="FF0000"/>
                </a:solidFill>
              </a:rPr>
              <a:t>ACID</a:t>
            </a:r>
            <a:r>
              <a:rPr lang="en-IN" sz="2000" dirty="0" smtClean="0"/>
              <a:t> properties.</a:t>
            </a:r>
            <a:r>
              <a:rPr lang="en-US" sz="2000" dirty="0" smtClean="0"/>
              <a:t>	</a:t>
            </a:r>
          </a:p>
          <a:p>
            <a:pPr fontAlgn="base">
              <a:buNone/>
            </a:pPr>
            <a:r>
              <a:rPr lang="en-US" sz="2000" dirty="0" smtClean="0"/>
              <a:t>    </a:t>
            </a:r>
            <a:r>
              <a:rPr lang="en-IN" sz="2000" dirty="0" smtClean="0">
                <a:solidFill>
                  <a:srgbClr val="FF0000"/>
                </a:solidFill>
              </a:rPr>
              <a:t>Atomicity: </a:t>
            </a:r>
            <a:endParaRPr lang="en-IN" sz="2000" dirty="0" smtClean="0">
              <a:solidFill>
                <a:srgbClr val="FF0000"/>
              </a:solidFill>
            </a:endParaRPr>
          </a:p>
          <a:p>
            <a:pPr algn="just" fontAlgn="base">
              <a:buNone/>
            </a:pPr>
            <a:r>
              <a:rPr lang="en-IN" sz="2000" dirty="0" smtClean="0">
                <a:solidFill>
                  <a:srgbClr val="FF0000"/>
                </a:solidFill>
              </a:rPr>
              <a:t>	</a:t>
            </a:r>
            <a:r>
              <a:rPr lang="en-IN" sz="2000" dirty="0" smtClean="0">
                <a:solidFill>
                  <a:srgbClr val="FF0000"/>
                </a:solidFill>
              </a:rPr>
              <a:t>	</a:t>
            </a:r>
            <a:r>
              <a:rPr lang="en-IN" sz="2000" dirty="0" smtClean="0"/>
              <a:t>Atomicity </a:t>
            </a:r>
            <a:r>
              <a:rPr lang="en-IN" sz="2000" dirty="0" smtClean="0"/>
              <a:t>of a transaction is nothing but in a transaction either all operations can be done or all operation can be undone, but some operations are done and some operation are undone should not </a:t>
            </a:r>
            <a:r>
              <a:rPr lang="en-IN" sz="2000" dirty="0" err="1" smtClean="0"/>
              <a:t>occure</a:t>
            </a:r>
            <a:r>
              <a:rPr lang="en-IN" sz="2000" dirty="0" smtClean="0"/>
              <a:t>.</a:t>
            </a:r>
            <a:endParaRPr lang="en-US" sz="2000" dirty="0" smtClean="0"/>
          </a:p>
          <a:p>
            <a:pPr fontAlgn="base">
              <a:buNone/>
            </a:pPr>
            <a:endParaRPr lang="en-US" sz="2000" dirty="0" smtClean="0"/>
          </a:p>
          <a:p>
            <a:pPr fontAlgn="base">
              <a:buNone/>
            </a:pPr>
            <a:endParaRPr lang="en-IN"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Transaction Management:</a:t>
            </a:r>
            <a:endParaRPr lang="en-IN" dirty="0"/>
          </a:p>
        </p:txBody>
      </p:sp>
      <p:sp>
        <p:nvSpPr>
          <p:cNvPr id="3" name="Content Placeholder 2"/>
          <p:cNvSpPr>
            <a:spLocks noGrp="1"/>
          </p:cNvSpPr>
          <p:nvPr>
            <p:ph idx="1"/>
          </p:nvPr>
        </p:nvSpPr>
        <p:spPr/>
        <p:txBody>
          <a:bodyPr>
            <a:normAutofit/>
          </a:bodyPr>
          <a:lstStyle/>
          <a:p>
            <a:pPr algn="just">
              <a:buNone/>
            </a:pPr>
            <a:r>
              <a:rPr lang="en-IN" sz="2000" dirty="0" smtClean="0"/>
              <a:t>  	</a:t>
            </a:r>
            <a:r>
              <a:rPr lang="en-IN" sz="2000" dirty="0" smtClean="0">
                <a:solidFill>
                  <a:srgbClr val="FF0000"/>
                </a:solidFill>
              </a:rPr>
              <a:t>Consistency</a:t>
            </a:r>
            <a:r>
              <a:rPr lang="en-IN" sz="2000" dirty="0" smtClean="0">
                <a:solidFill>
                  <a:srgbClr val="FF0000"/>
                </a:solidFill>
              </a:rPr>
              <a:t>:</a:t>
            </a:r>
          </a:p>
          <a:p>
            <a:pPr algn="just">
              <a:buNone/>
            </a:pPr>
            <a:r>
              <a:rPr lang="en-IN" sz="2000" dirty="0" smtClean="0">
                <a:solidFill>
                  <a:srgbClr val="FF0000"/>
                </a:solidFill>
              </a:rPr>
              <a:t>	</a:t>
            </a:r>
            <a:r>
              <a:rPr lang="en-IN" sz="2000" dirty="0" smtClean="0">
                <a:solidFill>
                  <a:srgbClr val="FF0000"/>
                </a:solidFill>
              </a:rPr>
              <a:t>	</a:t>
            </a:r>
            <a:r>
              <a:rPr lang="en-IN" sz="2000" dirty="0" smtClean="0">
                <a:solidFill>
                  <a:srgbClr val="FF0000"/>
                </a:solidFill>
              </a:rPr>
              <a:t> </a:t>
            </a:r>
            <a:r>
              <a:rPr lang="en-IN" sz="2000" dirty="0" smtClean="0"/>
              <a:t>Consistency means, after a transaction completed with successful, the data in the </a:t>
            </a:r>
            <a:r>
              <a:rPr lang="en-IN" sz="2000" dirty="0" err="1" smtClean="0"/>
              <a:t>datastore</a:t>
            </a:r>
            <a:r>
              <a:rPr lang="en-IN" sz="2000" dirty="0" smtClean="0"/>
              <a:t> should be a reliable data this reliable data is also called as consistent data</a:t>
            </a:r>
            <a:r>
              <a:rPr lang="en-IN" sz="2000" dirty="0" smtClean="0"/>
              <a:t>.</a:t>
            </a:r>
          </a:p>
          <a:p>
            <a:pPr algn="just">
              <a:buNone/>
            </a:pPr>
            <a:r>
              <a:rPr lang="en-IN" sz="2000" dirty="0" smtClean="0"/>
              <a:t> </a:t>
            </a:r>
            <a:r>
              <a:rPr lang="en-IN" sz="2000" dirty="0" smtClean="0"/>
              <a:t>   </a:t>
            </a:r>
            <a:r>
              <a:rPr lang="en-IN" sz="2000" dirty="0" smtClean="0">
                <a:solidFill>
                  <a:srgbClr val="FF0000"/>
                </a:solidFill>
              </a:rPr>
              <a:t>Isolation: </a:t>
            </a:r>
            <a:endParaRPr lang="en-IN" sz="2000" dirty="0" smtClean="0">
              <a:solidFill>
                <a:srgbClr val="FF0000"/>
              </a:solidFill>
            </a:endParaRPr>
          </a:p>
          <a:p>
            <a:pPr algn="just">
              <a:buNone/>
            </a:pPr>
            <a:r>
              <a:rPr lang="en-IN" sz="2000" dirty="0" smtClean="0">
                <a:solidFill>
                  <a:srgbClr val="FF0000"/>
                </a:solidFill>
              </a:rPr>
              <a:t>	</a:t>
            </a:r>
            <a:r>
              <a:rPr lang="en-IN" sz="2000" dirty="0" smtClean="0">
                <a:solidFill>
                  <a:srgbClr val="FF0000"/>
                </a:solidFill>
              </a:rPr>
              <a:t>	</a:t>
            </a:r>
            <a:r>
              <a:rPr lang="en-IN" sz="2000" dirty="0" smtClean="0"/>
              <a:t>Isolation </a:t>
            </a:r>
            <a:r>
              <a:rPr lang="en-IN" sz="2000" dirty="0" smtClean="0"/>
              <a:t>means, if two transaction are going on same data then one transaction will not disturb another transaction</a:t>
            </a:r>
            <a:r>
              <a:rPr lang="en-IN" sz="2000" dirty="0" smtClean="0"/>
              <a:t>.</a:t>
            </a:r>
          </a:p>
          <a:p>
            <a:pPr algn="just">
              <a:buNone/>
            </a:pPr>
            <a:r>
              <a:rPr lang="en-IN" sz="2000" b="1" dirty="0" smtClean="0"/>
              <a:t>    </a:t>
            </a:r>
            <a:r>
              <a:rPr lang="en-IN" sz="2000" dirty="0" smtClean="0">
                <a:solidFill>
                  <a:srgbClr val="FF0000"/>
                </a:solidFill>
              </a:rPr>
              <a:t>Durability</a:t>
            </a:r>
            <a:r>
              <a:rPr lang="en-IN" sz="2000" dirty="0" smtClean="0">
                <a:solidFill>
                  <a:srgbClr val="FF0000"/>
                </a:solidFill>
              </a:rPr>
              <a:t>: </a:t>
            </a:r>
            <a:endParaRPr lang="en-IN" sz="2000" dirty="0" smtClean="0">
              <a:solidFill>
                <a:srgbClr val="FF0000"/>
              </a:solidFill>
            </a:endParaRPr>
          </a:p>
          <a:p>
            <a:pPr algn="just">
              <a:buNone/>
            </a:pPr>
            <a:r>
              <a:rPr lang="en-IN" sz="2000" dirty="0" smtClean="0">
                <a:solidFill>
                  <a:srgbClr val="FF0000"/>
                </a:solidFill>
              </a:rPr>
              <a:t>	</a:t>
            </a:r>
            <a:r>
              <a:rPr lang="en-IN" sz="2000" dirty="0" smtClean="0">
                <a:solidFill>
                  <a:srgbClr val="FF0000"/>
                </a:solidFill>
              </a:rPr>
              <a:t>	</a:t>
            </a:r>
            <a:r>
              <a:rPr lang="en-IN" sz="2000" dirty="0" smtClean="0"/>
              <a:t>Durability </a:t>
            </a:r>
            <a:r>
              <a:rPr lang="en-IN" sz="2000" dirty="0" smtClean="0"/>
              <a:t>means, after a transaction is completed the data in the data store will be permanent until another transaction is going to be performed on that data.</a:t>
            </a:r>
            <a:r>
              <a:rPr lang="en-IN" sz="2000" dirty="0" smtClean="0"/>
              <a: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T.M</a:t>
            </a:r>
            <a:endParaRPr lang="en-IN" dirty="0"/>
          </a:p>
        </p:txBody>
      </p:sp>
      <p:sp>
        <p:nvSpPr>
          <p:cNvPr id="3" name="Content Placeholder 2"/>
          <p:cNvSpPr>
            <a:spLocks noGrp="1"/>
          </p:cNvSpPr>
          <p:nvPr>
            <p:ph idx="1"/>
          </p:nvPr>
        </p:nvSpPr>
        <p:spPr/>
        <p:txBody>
          <a:bodyPr>
            <a:normAutofit/>
          </a:bodyPr>
          <a:lstStyle/>
          <a:p>
            <a:pPr>
              <a:buNone/>
            </a:pPr>
            <a:r>
              <a:rPr lang="en-IN" sz="2000" dirty="0" smtClean="0"/>
              <a:t>	fast </a:t>
            </a:r>
            <a:r>
              <a:rPr lang="en-IN" sz="2000" dirty="0" smtClean="0"/>
              <a:t>performance It makes the performance fast because database is hit at the time </a:t>
            </a:r>
            <a:r>
              <a:rPr lang="en-IN" sz="2000" dirty="0" smtClean="0"/>
              <a:t>of </a:t>
            </a:r>
            <a:r>
              <a:rPr lang="en-IN" sz="2000" dirty="0" smtClean="0"/>
              <a:t>commit</a:t>
            </a:r>
            <a:r>
              <a:rPr lang="en-IN" sz="2000" dirty="0" smtClean="0"/>
              <a:t>.</a:t>
            </a:r>
          </a:p>
          <a:p>
            <a:pPr>
              <a:buNone/>
            </a:pPr>
            <a:r>
              <a:rPr lang="en-US" sz="2000" dirty="0" smtClean="0">
                <a:solidFill>
                  <a:srgbClr val="FF0000"/>
                </a:solidFill>
              </a:rPr>
              <a:t>	Types of </a:t>
            </a:r>
            <a:r>
              <a:rPr lang="en-US" sz="2000" dirty="0" err="1" smtClean="0">
                <a:solidFill>
                  <a:srgbClr val="FF0000"/>
                </a:solidFill>
              </a:rPr>
              <a:t>TransactionManagement</a:t>
            </a:r>
            <a:r>
              <a:rPr lang="en-US" sz="2000" dirty="0" smtClean="0">
                <a:solidFill>
                  <a:srgbClr val="FF0000"/>
                </a:solidFill>
              </a:rPr>
              <a:t>:</a:t>
            </a:r>
          </a:p>
          <a:p>
            <a:pPr>
              <a:buNone/>
            </a:pPr>
            <a:r>
              <a:rPr lang="en-US" sz="2000" dirty="0" smtClean="0">
                <a:solidFill>
                  <a:srgbClr val="FF0000"/>
                </a:solidFill>
              </a:rPr>
              <a:t>	</a:t>
            </a:r>
            <a:r>
              <a:rPr lang="en-US" sz="2000" dirty="0" smtClean="0">
                <a:solidFill>
                  <a:srgbClr val="FF0000"/>
                </a:solidFill>
              </a:rPr>
              <a:t>	</a:t>
            </a:r>
            <a:r>
              <a:rPr lang="en-IN" sz="2000" dirty="0" smtClean="0"/>
              <a:t>Local Transaction</a:t>
            </a:r>
          </a:p>
          <a:p>
            <a:pPr>
              <a:buNone/>
            </a:pPr>
            <a:r>
              <a:rPr lang="en-IN" sz="2000" dirty="0" smtClean="0"/>
              <a:t>            Distributed </a:t>
            </a:r>
            <a:r>
              <a:rPr lang="en-IN" sz="2000" dirty="0" smtClean="0"/>
              <a:t>or global </a:t>
            </a:r>
            <a:r>
              <a:rPr lang="en-IN" sz="2000" dirty="0" smtClean="0"/>
              <a:t>transaction</a:t>
            </a:r>
          </a:p>
          <a:p>
            <a:pPr>
              <a:buNone/>
            </a:pPr>
            <a:r>
              <a:rPr lang="en-US" sz="2000" dirty="0" smtClean="0"/>
              <a:t> </a:t>
            </a:r>
            <a:r>
              <a:rPr lang="en-US" sz="2000" dirty="0" smtClean="0"/>
              <a:t>   </a:t>
            </a:r>
            <a:r>
              <a:rPr lang="en-US" sz="2000" dirty="0" err="1" smtClean="0">
                <a:solidFill>
                  <a:srgbClr val="FF0000"/>
                </a:solidFill>
              </a:rPr>
              <a:t>LocalTransaction</a:t>
            </a:r>
            <a:r>
              <a:rPr lang="en-US" sz="2000" dirty="0" smtClean="0">
                <a:solidFill>
                  <a:srgbClr val="FF0000"/>
                </a:solidFill>
              </a:rPr>
              <a:t>:</a:t>
            </a:r>
          </a:p>
          <a:p>
            <a:pPr algn="just">
              <a:buNone/>
            </a:pPr>
            <a:r>
              <a:rPr lang="en-US" sz="2000" dirty="0" smtClean="0">
                <a:solidFill>
                  <a:srgbClr val="FF0000"/>
                </a:solidFill>
              </a:rPr>
              <a:t>	</a:t>
            </a:r>
            <a:r>
              <a:rPr lang="en-US" sz="2000" dirty="0" smtClean="0">
                <a:solidFill>
                  <a:srgbClr val="FF0000"/>
                </a:solidFill>
              </a:rPr>
              <a:t>	</a:t>
            </a:r>
            <a:r>
              <a:rPr lang="en-IN" sz="2000" dirty="0" smtClean="0"/>
              <a:t>A local transaction means, all operation in a transaction are executed against one database.</a:t>
            </a:r>
            <a:br>
              <a:rPr lang="en-IN" sz="2000" dirty="0" smtClean="0"/>
            </a:br>
            <a:r>
              <a:rPr lang="en-IN" sz="2000" dirty="0" smtClean="0"/>
              <a:t>For example; If transfer money from first account to second account belongs to same bank then transaction is local transaction.</a:t>
            </a:r>
            <a:r>
              <a:rPr lang="en-US" sz="2000" dirty="0" smtClean="0">
                <a:solidFill>
                  <a:srgbClr val="FF0000"/>
                </a:solidFill>
              </a:rPr>
              <a:t>	</a:t>
            </a:r>
            <a:endParaRPr lang="en-IN" sz="2000" dirty="0" smtClean="0">
              <a:solidFill>
                <a:srgbClr val="FF0000"/>
              </a:solidFill>
            </a:endParaRPr>
          </a:p>
          <a:p>
            <a:pPr>
              <a:buNone/>
            </a:pPr>
            <a:endParaRPr lang="en-IN" sz="20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transaction</a:t>
            </a:r>
            <a:endParaRPr lang="en-IN" dirty="0"/>
          </a:p>
        </p:txBody>
      </p:sp>
      <p:sp>
        <p:nvSpPr>
          <p:cNvPr id="3" name="Content Placeholder 2"/>
          <p:cNvSpPr>
            <a:spLocks noGrp="1"/>
          </p:cNvSpPr>
          <p:nvPr>
            <p:ph idx="1"/>
          </p:nvPr>
        </p:nvSpPr>
        <p:spPr/>
        <p:txBody>
          <a:bodyPr>
            <a:normAutofit/>
          </a:bodyPr>
          <a:lstStyle/>
          <a:p>
            <a:pPr>
              <a:buNone/>
            </a:pPr>
            <a:endParaRPr lang="en-IN" sz="2000" b="1" dirty="0" smtClean="0"/>
          </a:p>
          <a:p>
            <a:pPr>
              <a:buNone/>
            </a:pPr>
            <a:r>
              <a:rPr lang="en-IN" sz="2000" b="1" dirty="0" smtClean="0"/>
              <a:t>	</a:t>
            </a:r>
            <a:r>
              <a:rPr lang="en-IN" sz="2000" dirty="0" smtClean="0">
                <a:solidFill>
                  <a:srgbClr val="FF0000"/>
                </a:solidFill>
              </a:rPr>
              <a:t>Global Transaction:</a:t>
            </a:r>
            <a:endParaRPr lang="en-IN" sz="2000" dirty="0" smtClean="0">
              <a:solidFill>
                <a:srgbClr val="FF0000"/>
              </a:solidFill>
            </a:endParaRPr>
          </a:p>
          <a:p>
            <a:pPr algn="just">
              <a:buNone/>
            </a:pPr>
            <a:r>
              <a:rPr lang="en-IN" sz="2000" dirty="0" smtClean="0"/>
              <a:t>	A </a:t>
            </a:r>
            <a:r>
              <a:rPr lang="en-IN" sz="2000" dirty="0" smtClean="0"/>
              <a:t>global transaction means, all operations in a transaction are executed against multiple database.</a:t>
            </a:r>
            <a:br>
              <a:rPr lang="en-IN" sz="2000" dirty="0" smtClean="0"/>
            </a:br>
            <a:r>
              <a:rPr lang="en-IN" sz="2000" dirty="0" smtClean="0"/>
              <a:t>For Example; If transfer money from first account to second account belongs to different banks then the transaction is a global transaction.</a:t>
            </a:r>
          </a:p>
          <a:p>
            <a:pPr>
              <a:buNone/>
            </a:pPr>
            <a:r>
              <a:rPr lang="en-US" sz="2000" dirty="0" smtClean="0">
                <a:solidFill>
                  <a:srgbClr val="FF0000"/>
                </a:solidFill>
              </a:rPr>
              <a:t>	</a:t>
            </a:r>
            <a:r>
              <a:rPr lang="en-IN" sz="2000" dirty="0" smtClean="0"/>
              <a:t>class </a:t>
            </a:r>
            <a:r>
              <a:rPr lang="en-IN" sz="2000" dirty="0" err="1" smtClean="0">
                <a:solidFill>
                  <a:srgbClr val="FF0000"/>
                </a:solidFill>
              </a:rPr>
              <a:t>TrxaExample</a:t>
            </a:r>
            <a:r>
              <a:rPr lang="en-IN" sz="2000" dirty="0" smtClean="0"/>
              <a:t> </a:t>
            </a:r>
            <a:r>
              <a:rPr lang="en-IN" sz="2000" dirty="0" smtClean="0"/>
              <a:t>{</a:t>
            </a:r>
          </a:p>
          <a:p>
            <a:pPr>
              <a:buNone/>
            </a:pPr>
            <a:r>
              <a:rPr lang="en-IN" sz="2000" dirty="0" smtClean="0"/>
              <a:t>	</a:t>
            </a:r>
            <a:r>
              <a:rPr lang="en-IN" sz="2000" dirty="0" smtClean="0"/>
              <a:t> </a:t>
            </a:r>
            <a:r>
              <a:rPr lang="en-IN" sz="2000" dirty="0" smtClean="0"/>
              <a:t>public static void main(String[] </a:t>
            </a:r>
            <a:r>
              <a:rPr lang="en-IN" sz="2000" dirty="0" err="1" smtClean="0"/>
              <a:t>args</a:t>
            </a:r>
            <a:r>
              <a:rPr lang="en-IN" sz="2000" dirty="0" smtClean="0"/>
              <a:t>)</a:t>
            </a:r>
            <a:r>
              <a:rPr lang="en-IN" sz="2000" dirty="0" smtClean="0">
                <a:solidFill>
                  <a:srgbClr val="FF0000"/>
                </a:solidFill>
              </a:rPr>
              <a:t>throws </a:t>
            </a:r>
            <a:r>
              <a:rPr lang="en-IN" sz="2000" dirty="0" smtClean="0"/>
              <a:t>Exception </a:t>
            </a:r>
            <a:r>
              <a:rPr lang="en-IN" sz="2000" dirty="0" smtClean="0"/>
              <a:t>{</a:t>
            </a:r>
          </a:p>
          <a:p>
            <a:pPr>
              <a:buNone/>
            </a:pPr>
            <a:r>
              <a:rPr lang="en-US" sz="2000" dirty="0" smtClean="0">
                <a:solidFill>
                  <a:srgbClr val="FF0000"/>
                </a:solidFill>
              </a:rPr>
              <a:t>	</a:t>
            </a:r>
            <a:r>
              <a:rPr lang="en-IN" sz="2000" dirty="0" err="1" smtClean="0"/>
              <a:t>Class.forName</a:t>
            </a:r>
            <a:r>
              <a:rPr lang="en-IN" sz="2000" dirty="0" smtClean="0"/>
              <a:t>("</a:t>
            </a:r>
            <a:r>
              <a:rPr lang="en-IN" sz="2000" dirty="0" err="1" smtClean="0"/>
              <a:t>oracle.jdbc.OracleDriver</a:t>
            </a:r>
            <a:r>
              <a:rPr lang="en-IN" sz="2000" dirty="0" smtClean="0"/>
              <a:t>"); </a:t>
            </a:r>
            <a:endParaRPr lang="en-IN" sz="20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is…</a:t>
            </a:r>
            <a:endParaRPr lang="en-IN" dirty="0"/>
          </a:p>
        </p:txBody>
      </p:sp>
      <p:sp>
        <p:nvSpPr>
          <p:cNvPr id="3" name="Content Placeholder 2"/>
          <p:cNvSpPr>
            <a:spLocks noGrp="1"/>
          </p:cNvSpPr>
          <p:nvPr>
            <p:ph idx="1"/>
          </p:nvPr>
        </p:nvSpPr>
        <p:spPr/>
        <p:txBody>
          <a:bodyPr/>
          <a:lstStyle/>
          <a:p>
            <a:pPr fontAlgn="base">
              <a:buNone/>
            </a:pPr>
            <a:r>
              <a:rPr lang="en-IN" sz="2000" dirty="0" smtClean="0"/>
              <a:t>		</a:t>
            </a:r>
          </a:p>
          <a:p>
            <a:pPr fontAlgn="base">
              <a:buNone/>
            </a:pPr>
            <a:r>
              <a:rPr lang="en-IN" sz="2000" dirty="0" smtClean="0"/>
              <a:t>	</a:t>
            </a:r>
            <a:r>
              <a:rPr lang="en-IN" sz="2000" dirty="0" smtClean="0"/>
              <a:t>	</a:t>
            </a:r>
            <a:r>
              <a:rPr lang="en-IN" sz="2000" dirty="0" err="1" smtClean="0">
                <a:solidFill>
                  <a:srgbClr val="FF0000"/>
                </a:solidFill>
              </a:rPr>
              <a:t>System.out.println</a:t>
            </a:r>
            <a:r>
              <a:rPr lang="en-IN" sz="2000" dirty="0" smtClean="0"/>
              <a:t>("Transaction is success"); </a:t>
            </a:r>
            <a:endParaRPr lang="en-IN" sz="2000" dirty="0" smtClean="0"/>
          </a:p>
          <a:p>
            <a:pPr fontAlgn="base">
              <a:buNone/>
            </a:pPr>
            <a:r>
              <a:rPr lang="en-IN" sz="2000" dirty="0" smtClean="0"/>
              <a:t>	</a:t>
            </a:r>
            <a:r>
              <a:rPr lang="en-IN" sz="2000" dirty="0" smtClean="0"/>
              <a:t>	}</a:t>
            </a:r>
          </a:p>
          <a:p>
            <a:pPr fontAlgn="base">
              <a:buNone/>
            </a:pPr>
            <a:r>
              <a:rPr lang="en-IN" sz="2000" dirty="0" smtClean="0"/>
              <a:t>	</a:t>
            </a:r>
            <a:r>
              <a:rPr lang="en-IN" sz="2000" dirty="0" smtClean="0"/>
              <a:t>	 </a:t>
            </a:r>
            <a:r>
              <a:rPr lang="en-IN" sz="2000" dirty="0" smtClean="0">
                <a:solidFill>
                  <a:srgbClr val="FF0000"/>
                </a:solidFill>
              </a:rPr>
              <a:t>catch</a:t>
            </a:r>
            <a:r>
              <a:rPr lang="en-IN" sz="2000" dirty="0" smtClean="0"/>
              <a:t> (Exception e) { </a:t>
            </a:r>
            <a:endParaRPr lang="en-IN" sz="2000" dirty="0" smtClean="0"/>
          </a:p>
          <a:p>
            <a:pPr fontAlgn="base">
              <a:buNone/>
            </a:pPr>
            <a:r>
              <a:rPr lang="en-IN" sz="2000" b="1" dirty="0" smtClean="0"/>
              <a:t>	</a:t>
            </a:r>
            <a:r>
              <a:rPr lang="en-IN" sz="2000" b="1" dirty="0" smtClean="0"/>
              <a:t>		</a:t>
            </a:r>
            <a:r>
              <a:rPr lang="en-IN" sz="2000" dirty="0" smtClean="0">
                <a:solidFill>
                  <a:srgbClr val="FF0000"/>
                </a:solidFill>
              </a:rPr>
              <a:t>try</a:t>
            </a:r>
            <a:r>
              <a:rPr lang="en-IN" sz="2000" dirty="0" smtClean="0"/>
              <a:t> </a:t>
            </a:r>
            <a:r>
              <a:rPr lang="en-IN" sz="2000" dirty="0" smtClean="0"/>
              <a:t>{ </a:t>
            </a:r>
            <a:endParaRPr lang="en-IN" sz="2000" dirty="0" smtClean="0"/>
          </a:p>
          <a:p>
            <a:pPr fontAlgn="base">
              <a:buNone/>
            </a:pPr>
            <a:r>
              <a:rPr lang="en-IN" sz="2000" dirty="0" smtClean="0"/>
              <a:t>	</a:t>
            </a:r>
            <a:r>
              <a:rPr lang="en-IN" sz="2000" dirty="0" smtClean="0"/>
              <a:t>		</a:t>
            </a:r>
            <a:r>
              <a:rPr lang="en-IN" sz="2000" dirty="0" err="1" smtClean="0"/>
              <a:t>con.</a:t>
            </a:r>
            <a:r>
              <a:rPr lang="en-IN" sz="2000" dirty="0" err="1" smtClean="0">
                <a:solidFill>
                  <a:srgbClr val="FF0000"/>
                </a:solidFill>
              </a:rPr>
              <a:t>rollback</a:t>
            </a:r>
            <a:r>
              <a:rPr lang="en-IN" sz="2000" dirty="0" smtClean="0">
                <a:solidFill>
                  <a:srgbClr val="FF0000"/>
                </a:solidFill>
              </a:rPr>
              <a:t>(); </a:t>
            </a:r>
            <a:endParaRPr lang="en-IN" sz="2000" dirty="0" smtClean="0">
              <a:solidFill>
                <a:srgbClr val="FF0000"/>
              </a:solidFill>
            </a:endParaRPr>
          </a:p>
          <a:p>
            <a:pPr fontAlgn="base">
              <a:buNone/>
            </a:pPr>
            <a:r>
              <a:rPr lang="en-IN" sz="2000" dirty="0" smtClean="0"/>
              <a:t>	</a:t>
            </a:r>
            <a:r>
              <a:rPr lang="en-IN" sz="2000" dirty="0" smtClean="0"/>
              <a:t>		</a:t>
            </a:r>
            <a:r>
              <a:rPr lang="en-IN" sz="2000" dirty="0" err="1" smtClean="0">
                <a:solidFill>
                  <a:srgbClr val="FF0000"/>
                </a:solidFill>
              </a:rPr>
              <a:t>System.out.println</a:t>
            </a:r>
            <a:r>
              <a:rPr lang="en-IN" sz="2000" dirty="0" smtClean="0"/>
              <a:t>("</a:t>
            </a:r>
            <a:r>
              <a:rPr lang="en-IN" sz="2000" dirty="0" err="1" smtClean="0"/>
              <a:t>Trasaction</a:t>
            </a:r>
            <a:r>
              <a:rPr lang="en-IN" sz="2000" dirty="0" smtClean="0"/>
              <a:t> is failed"); </a:t>
            </a:r>
            <a:endParaRPr lang="en-IN" sz="2000" dirty="0" smtClean="0"/>
          </a:p>
          <a:p>
            <a:pPr fontAlgn="base">
              <a:buNone/>
            </a:pPr>
            <a:r>
              <a:rPr lang="en-IN" sz="2000" dirty="0" smtClean="0"/>
              <a:t>			  } </a:t>
            </a:r>
          </a:p>
          <a:p>
            <a:pPr fontAlgn="base">
              <a:buNone/>
            </a:pPr>
            <a:r>
              <a:rPr lang="en-IN" sz="2000" b="1" dirty="0" smtClean="0"/>
              <a:t>	</a:t>
            </a:r>
            <a:r>
              <a:rPr lang="en-IN" sz="2000" b="1" dirty="0" smtClean="0"/>
              <a:t>		</a:t>
            </a:r>
            <a:r>
              <a:rPr lang="en-IN" sz="2000" dirty="0" smtClean="0">
                <a:solidFill>
                  <a:srgbClr val="FF0000"/>
                </a:solidFill>
              </a:rPr>
              <a:t>catch</a:t>
            </a:r>
            <a:r>
              <a:rPr lang="en-IN" sz="2000" dirty="0" smtClean="0"/>
              <a:t> </a:t>
            </a:r>
            <a:r>
              <a:rPr lang="en-IN" sz="2000" dirty="0" smtClean="0"/>
              <a:t>(Exception ex) </a:t>
            </a:r>
            <a:r>
              <a:rPr lang="en-IN" sz="200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is …</a:t>
            </a:r>
            <a:endParaRPr lang="en-IN" dirty="0"/>
          </a:p>
        </p:txBody>
      </p:sp>
      <p:sp>
        <p:nvSpPr>
          <p:cNvPr id="3" name="Content Placeholder 2"/>
          <p:cNvSpPr>
            <a:spLocks noGrp="1"/>
          </p:cNvSpPr>
          <p:nvPr>
            <p:ph idx="1"/>
          </p:nvPr>
        </p:nvSpPr>
        <p:spPr>
          <a:xfrm>
            <a:off x="1435608" y="1447800"/>
            <a:ext cx="7498080" cy="5410200"/>
          </a:xfrm>
        </p:spPr>
        <p:txBody>
          <a:bodyPr>
            <a:normAutofit/>
          </a:bodyPr>
          <a:lstStyle/>
          <a:p>
            <a:pPr fontAlgn="base">
              <a:buNone/>
            </a:pPr>
            <a:r>
              <a:rPr lang="en-IN" sz="2000" dirty="0" smtClean="0"/>
              <a:t>  </a:t>
            </a:r>
            <a:r>
              <a:rPr lang="en-IN" sz="2000" dirty="0" smtClean="0"/>
              <a:t>			</a:t>
            </a:r>
            <a:r>
              <a:rPr lang="en-IN" sz="2000" dirty="0" smtClean="0"/>
              <a:t> </a:t>
            </a:r>
            <a:r>
              <a:rPr lang="en-IN" sz="2000" dirty="0" err="1" smtClean="0">
                <a:solidFill>
                  <a:srgbClr val="FF0000"/>
                </a:solidFill>
              </a:rPr>
              <a:t>System.out.println</a:t>
            </a:r>
            <a:r>
              <a:rPr lang="en-IN" sz="2000" dirty="0" smtClean="0">
                <a:solidFill>
                  <a:srgbClr val="FF0000"/>
                </a:solidFill>
              </a:rPr>
              <a:t>(ex</a:t>
            </a:r>
            <a:r>
              <a:rPr lang="en-IN" sz="2000" dirty="0" smtClean="0"/>
              <a:t>); </a:t>
            </a:r>
            <a:endParaRPr lang="en-IN" sz="2000" dirty="0" smtClean="0"/>
          </a:p>
          <a:p>
            <a:pPr fontAlgn="base">
              <a:buNone/>
            </a:pPr>
            <a:r>
              <a:rPr lang="en-IN" sz="2000" dirty="0" smtClean="0"/>
              <a:t>	</a:t>
            </a:r>
            <a:r>
              <a:rPr lang="en-IN" sz="2000" dirty="0" smtClean="0"/>
              <a:t>			}</a:t>
            </a:r>
          </a:p>
          <a:p>
            <a:pPr fontAlgn="base">
              <a:buNone/>
            </a:pPr>
            <a:r>
              <a:rPr lang="en-IN" sz="2000" dirty="0" smtClean="0"/>
              <a:t>	</a:t>
            </a:r>
            <a:r>
              <a:rPr lang="en-IN" sz="2000" dirty="0" smtClean="0"/>
              <a:t>		 }</a:t>
            </a:r>
            <a:endParaRPr lang="en-IN" sz="2000" dirty="0" smtClean="0"/>
          </a:p>
          <a:p>
            <a:pPr fontAlgn="base">
              <a:buNone/>
            </a:pPr>
            <a:r>
              <a:rPr lang="en-IN" sz="2000" dirty="0" smtClean="0"/>
              <a:t>			</a:t>
            </a:r>
            <a:r>
              <a:rPr lang="en-IN" sz="2000" dirty="0" err="1" smtClean="0"/>
              <a:t>stmt.</a:t>
            </a:r>
            <a:r>
              <a:rPr lang="en-IN" sz="2000" dirty="0" err="1" smtClean="0">
                <a:solidFill>
                  <a:srgbClr val="FF0000"/>
                </a:solidFill>
              </a:rPr>
              <a:t>close</a:t>
            </a:r>
            <a:r>
              <a:rPr lang="en-IN" sz="2000" dirty="0" smtClean="0">
                <a:solidFill>
                  <a:srgbClr val="FF0000"/>
                </a:solidFill>
              </a:rPr>
              <a:t>(); </a:t>
            </a:r>
            <a:endParaRPr lang="en-IN" sz="2000" dirty="0" smtClean="0">
              <a:solidFill>
                <a:srgbClr val="FF0000"/>
              </a:solidFill>
            </a:endParaRPr>
          </a:p>
          <a:p>
            <a:pPr fontAlgn="base">
              <a:buNone/>
            </a:pPr>
            <a:r>
              <a:rPr lang="en-IN" sz="2000" dirty="0" smtClean="0"/>
              <a:t>	</a:t>
            </a:r>
            <a:r>
              <a:rPr lang="en-IN" sz="2000" dirty="0" smtClean="0"/>
              <a:t>		</a:t>
            </a:r>
            <a:r>
              <a:rPr lang="en-IN" sz="2000" dirty="0" err="1" smtClean="0"/>
              <a:t>con.</a:t>
            </a:r>
            <a:r>
              <a:rPr lang="en-IN" sz="2000" dirty="0" err="1" smtClean="0">
                <a:solidFill>
                  <a:srgbClr val="FF0000"/>
                </a:solidFill>
              </a:rPr>
              <a:t>close</a:t>
            </a:r>
            <a:r>
              <a:rPr lang="en-IN" sz="2000" dirty="0" smtClean="0">
                <a:solidFill>
                  <a:srgbClr val="FF0000"/>
                </a:solidFill>
              </a:rPr>
              <a:t>(); </a:t>
            </a:r>
            <a:endParaRPr lang="en-IN" sz="2000" dirty="0" smtClean="0">
              <a:solidFill>
                <a:srgbClr val="FF0000"/>
              </a:solidFill>
            </a:endParaRPr>
          </a:p>
          <a:p>
            <a:pPr fontAlgn="base">
              <a:buNone/>
            </a:pPr>
            <a:r>
              <a:rPr lang="en-IN" sz="2000" dirty="0" smtClean="0"/>
              <a:t>	</a:t>
            </a:r>
            <a:r>
              <a:rPr lang="en-IN" sz="2000" dirty="0" smtClean="0"/>
              <a:t>		</a:t>
            </a:r>
            <a:r>
              <a:rPr lang="en-IN" sz="2000" dirty="0" err="1" smtClean="0">
                <a:solidFill>
                  <a:srgbClr val="FF0000"/>
                </a:solidFill>
              </a:rPr>
              <a:t>System.out.println</a:t>
            </a:r>
            <a:r>
              <a:rPr lang="en-IN" sz="2000" dirty="0" smtClean="0"/>
              <a:t>("connection is closed"); </a:t>
            </a:r>
            <a:endParaRPr lang="en-IN" sz="2000" dirty="0" smtClean="0"/>
          </a:p>
          <a:p>
            <a:pPr fontAlgn="base">
              <a:buNone/>
            </a:pPr>
            <a:r>
              <a:rPr lang="en-IN" sz="2000" dirty="0" smtClean="0"/>
              <a:t>	</a:t>
            </a:r>
            <a:r>
              <a:rPr lang="en-IN" sz="2000" dirty="0" smtClean="0"/>
              <a:t>	      }</a:t>
            </a:r>
          </a:p>
          <a:p>
            <a:pPr fontAlgn="base">
              <a:buNone/>
            </a:pPr>
            <a:r>
              <a:rPr lang="en-IN" sz="2000" dirty="0" smtClean="0"/>
              <a:t>	</a:t>
            </a:r>
            <a:r>
              <a:rPr lang="en-IN" sz="2000" dirty="0" smtClean="0"/>
              <a:t>	} </a:t>
            </a:r>
            <a:r>
              <a:rPr lang="en-IN" sz="2000" dirty="0" smtClean="0"/>
              <a:t>		</a:t>
            </a:r>
            <a:endParaRPr lang="en-US"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M1008229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rketSpecific xmlns="4873beb7-5857-4685-be1f-d57550cc96cc">false</MarketSpecific>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Training presentation: General</TPFriendlyName>
    <BusinessGroup xmlns="4873beb7-5857-4685-be1f-d57550cc96cc" xsi:nil="true"/>
    <APEditor xmlns="4873beb7-5857-4685-be1f-d57550cc96cc">
      <UserInfo>
        <DisplayName>REDMOND\v-luannv</DisplayName>
        <AccountId>92</AccountId>
        <AccountType/>
      </UserInfo>
    </APEditor>
    <SourceTitle xmlns="4873beb7-5857-4685-be1f-d57550cc96cc">Training presentation: General</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264269</Value>
      <Value>1317002</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2009-05-30T20:40:00+00:00</AssetStart>
    <LastHandOff xmlns="4873beb7-5857-4685-be1f-d57550cc96cc" xsi:nil="true"/>
    <TPClientViewer xmlns="4873beb7-5857-4685-be1f-d57550cc96cc">Microsoft Office PowerPoint</TPClientViewer>
    <ArtSampleDocs xmlns="4873beb7-5857-4685-be1f-d57550cc96cc" xsi:nil="true"/>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TP010082295</AssetId>
    <TPApplication xmlns="4873beb7-5857-4685-be1f-d57550cc96cc">PowerPoint</TPApplication>
    <TPLaunchHelpLink xmlns="4873beb7-5857-4685-be1f-d57550cc96cc" xsi:nil="true"/>
    <IntlLocPriority xmlns="4873beb7-5857-4685-be1f-d57550cc96cc" xsi:nil="true"/>
    <PlannedPubDate xmlns="4873beb7-5857-4685-be1f-d57550cc96cc" xsi:nil="true"/>
    <CrawlForDependencies xmlns="4873beb7-5857-4685-be1f-d57550cc96cc">false</CrawlForDependencies>
    <IntlLangReviewer xmlns="4873beb7-5857-4685-be1f-d57550cc96cc" xsi:nil="true"/>
    <HandoffToMSDN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false</BlockPublish>
    <CampaignTagsTaxHTField0 xmlns="4873beb7-5857-4685-be1f-d57550cc96cc">
      <Terms xmlns="http://schemas.microsoft.com/office/infopath/2007/PartnerControls"/>
    </CampaignTagsTaxHTField0>
    <LocLastLocAttemptVersionLookup xmlns="4873beb7-5857-4685-be1f-d57550cc96cc">116941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customXml/itemProps2.xml><?xml version="1.0" encoding="utf-8"?>
<ds:datastoreItem xmlns:ds="http://schemas.openxmlformats.org/officeDocument/2006/customXml" ds:itemID="{C7174BAB-CF79-4C88-B5F0-608477A02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10FCEA-AFBA-4A87-8465-8D68D5A3D555}">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TM10082295</Template>
  <TotalTime>0</TotalTime>
  <Words>29</Words>
  <Application>Microsoft Macintosh PowerPoint</Application>
  <PresentationFormat>On-screen Show (4:3)</PresentationFormat>
  <Paragraphs>55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TM10082295</vt:lpstr>
      <vt:lpstr>Transaction Management</vt:lpstr>
      <vt:lpstr>About Transaction Management</vt:lpstr>
      <vt:lpstr>Properties of T.M</vt:lpstr>
      <vt:lpstr>About Transaction Management:</vt:lpstr>
      <vt:lpstr>Advantage of T.M</vt:lpstr>
      <vt:lpstr>Types of transaction</vt:lpstr>
      <vt:lpstr>Example is…</vt:lpstr>
      <vt:lpstr>Example is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General</dc:title>
  <dc:creator/>
  <cp:lastModifiedBy/>
  <cp:revision>1</cp:revision>
  <dcterms:created xsi:type="dcterms:W3CDTF">2006-08-31T17:23:55Z</dcterms:created>
  <dcterms:modified xsi:type="dcterms:W3CDTF">2016-10-10T13:36:24Z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