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4"/>
  </p:sldMasterIdLst>
  <p:notesMasterIdLst>
    <p:notesMasterId r:id="rId22"/>
  </p:notesMasterIdLst>
  <p:sldIdLst>
    <p:sldId id="256" r:id="rId5"/>
    <p:sldId id="270" r:id="rId6"/>
    <p:sldId id="272" r:id="rId7"/>
    <p:sldId id="274" r:id="rId8"/>
    <p:sldId id="277" r:id="rId9"/>
    <p:sldId id="275" r:id="rId10"/>
    <p:sldId id="278" r:id="rId11"/>
    <p:sldId id="280" r:id="rId12"/>
    <p:sldId id="282" r:id="rId13"/>
    <p:sldId id="283" r:id="rId14"/>
    <p:sldId id="284" r:id="rId15"/>
    <p:sldId id="286" r:id="rId16"/>
    <p:sldId id="287" r:id="rId17"/>
    <p:sldId id="288" r:id="rId18"/>
    <p:sldId id="289" r:id="rId19"/>
    <p:sldId id="290" r:id="rId20"/>
    <p:sldId id="29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7" autoAdjust="0"/>
    <p:restoredTop sz="94654" autoAdjust="0"/>
  </p:normalViewPr>
  <p:slideViewPr>
    <p:cSldViewPr>
      <p:cViewPr>
        <p:scale>
          <a:sx n="64" d="100"/>
          <a:sy n="64" d="100"/>
        </p:scale>
        <p:origin x="-156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10/9/2016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a:t>
            </a:fld>
            <a:endParaRPr lang="en-US" dirty="0"/>
          </a:p>
        </p:txBody>
      </p:sp>
    </p:spTree>
    <p:extLst>
      <p:ext uri="{BB962C8B-B14F-4D97-AF65-F5344CB8AC3E}">
        <p14:creationId xmlns:p14="http://schemas.microsoft.com/office/powerpoint/2010/main" xmlns="" val="188858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x-none" noProof="1"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x-none" noProof="1" smtClean="0"/>
              <a:t>Click to edit Master subtitle style</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Content Placeholder 2"/>
          <p:cNvSpPr>
            <a:spLocks noGrp="1"/>
          </p:cNvSpPr>
          <p:nvPr>
            <p:ph idx="1"/>
          </p:nvPr>
        </p:nvSpPr>
        <p:spPr/>
        <p:txBody>
          <a:bodyPr/>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x-none" smtClean="0"/>
              <a:t>Click to edit Master title style</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x-none" smtClean="0"/>
              <a:t>Click to edit Master text styles</a:t>
            </a:r>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x-none" smtClean="0"/>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x-none" smtClean="0"/>
              <a:t>Click to edit Master title style</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x-none" smtClean="0"/>
              <a:t>Click to edit Master title style</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x-none"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x-none" smtClean="0"/>
              <a:t>Click to edit Master title style</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x-none" smtClean="0"/>
              <a:t>Drag picture to placeholder or click icon to add</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x-none"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x-none" noProof="1" smtClean="0"/>
              <a:t>Click to edit Master title style</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x-none" noProof="1" smtClean="0"/>
              <a:t>Click to edit Master text styles</a:t>
            </a:r>
          </a:p>
          <a:p>
            <a:pPr lvl="1"/>
            <a:r>
              <a:rPr lang="x-none" noProof="1" smtClean="0"/>
              <a:t>Second level</a:t>
            </a:r>
          </a:p>
          <a:p>
            <a:pPr lvl="2"/>
            <a:r>
              <a:rPr lang="x-none" noProof="1" smtClean="0"/>
              <a:t>Third level</a:t>
            </a:r>
          </a:p>
          <a:p>
            <a:pPr lvl="3"/>
            <a:r>
              <a:rPr lang="x-none" noProof="1" smtClean="0"/>
              <a:t>Fourth level</a:t>
            </a:r>
          </a:p>
          <a:p>
            <a:pPr lvl="4"/>
            <a:r>
              <a:rPr lang="x-none" noProof="1" smtClean="0"/>
              <a:t>Fifth level</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80A4771-C6EF-4B99-81F4-D30BE4E017A0}" type="datetimeFigureOut">
              <a:rPr lang="en-US" smtClean="0"/>
              <a:pPr algn="r"/>
              <a:t>10/9/2016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990B41CA-569D-40E7-8E58-026C0338B2C8}" type="slidenum">
              <a:rPr lang="en-US" smtClean="0"/>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4400"/>
            <a:ext cx="7406640" cy="1472184"/>
          </a:xfrm>
        </p:spPr>
        <p:txBody>
          <a:bodyPr/>
          <a:lstStyle/>
          <a:p>
            <a:r>
              <a:rPr lang="en-US" dirty="0" smtClean="0"/>
              <a:t>Introduction to RDBMS</a:t>
            </a:r>
            <a:endParaRPr lang="en-US" dirty="0"/>
          </a:p>
        </p:txBody>
      </p:sp>
      <p:sp>
        <p:nvSpPr>
          <p:cNvPr id="3" name="Subtitle 2"/>
          <p:cNvSpPr>
            <a:spLocks noGrp="1"/>
          </p:cNvSpPr>
          <p:nvPr>
            <p:ph type="subTitle" idx="1"/>
          </p:nvPr>
        </p:nvSpPr>
        <p:spPr>
          <a:xfrm>
            <a:off x="1447800" y="2286000"/>
            <a:ext cx="7406640" cy="1752600"/>
          </a:xfrm>
        </p:spPr>
        <p:txBody>
          <a:bodyPr/>
          <a:lstStyle/>
          <a:p>
            <a:r>
              <a:rPr lang="en-US" dirty="0" smtClean="0"/>
              <a:t>Presented by Pioneer Coders</a:t>
            </a:r>
            <a:endParaRPr lang="en-US" dirty="0"/>
          </a:p>
        </p:txBody>
      </p:sp>
      <p:pic>
        <p:nvPicPr>
          <p:cNvPr id="5" name="Picture 4" descr="pc-logo.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86600" y="457200"/>
            <a:ext cx="1903003" cy="1600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Normalization:</a:t>
            </a:r>
            <a:endParaRPr lang="en-IN" sz="4000" dirty="0"/>
          </a:p>
        </p:txBody>
      </p:sp>
      <p:sp>
        <p:nvSpPr>
          <p:cNvPr id="3" name="Content Placeholder 2"/>
          <p:cNvSpPr>
            <a:spLocks noGrp="1"/>
          </p:cNvSpPr>
          <p:nvPr>
            <p:ph idx="1"/>
          </p:nvPr>
        </p:nvSpPr>
        <p:spPr/>
        <p:txBody>
          <a:bodyPr>
            <a:normAutofit/>
          </a:bodyPr>
          <a:lstStyle/>
          <a:p>
            <a:pPr algn="just">
              <a:buNone/>
            </a:pPr>
            <a:r>
              <a:rPr lang="en-IN" sz="2000" dirty="0" smtClean="0">
                <a:solidFill>
                  <a:srgbClr val="FF0000"/>
                </a:solidFill>
              </a:rPr>
              <a:t>   </a:t>
            </a:r>
          </a:p>
          <a:p>
            <a:pPr algn="just">
              <a:buNone/>
            </a:pPr>
            <a:r>
              <a:rPr lang="en-IN" sz="2000" dirty="0" smtClean="0">
                <a:solidFill>
                  <a:srgbClr val="FF0000"/>
                </a:solidFill>
              </a:rPr>
              <a:t>	 Normalization</a:t>
            </a:r>
            <a:r>
              <a:rPr lang="en-IN" sz="2000" dirty="0" smtClean="0"/>
              <a:t> is a process of organizing the data in database to avoid data redundancy, insertion anomaly, update anomaly &amp; deletion anomaly. Let’s discuss about anomalies first then we will discuss normal forms with examples.</a:t>
            </a:r>
          </a:p>
          <a:p>
            <a:pPr algn="just">
              <a:buNone/>
            </a:pPr>
            <a:r>
              <a:rPr lang="en-US" sz="2000" dirty="0" smtClean="0"/>
              <a:t>     	 </a:t>
            </a:r>
            <a:r>
              <a:rPr lang="en-IN" sz="2000" dirty="0" smtClean="0"/>
              <a:t>If a database design is not perfect, it may contain anomalies, which are like a bad dream for any database administrator. Managing a database with anomalies is next to impossible.</a:t>
            </a:r>
          </a:p>
          <a:p>
            <a:pPr algn="just">
              <a:buNone/>
            </a:pPr>
            <a:r>
              <a:rPr lang="en-IN" sz="2000" dirty="0" smtClean="0">
                <a:solidFill>
                  <a:srgbClr val="FF0000"/>
                </a:solidFill>
              </a:rPr>
              <a:t>	Update</a:t>
            </a:r>
            <a:r>
              <a:rPr lang="en-IN" sz="2000" b="1" dirty="0" smtClean="0"/>
              <a:t> </a:t>
            </a:r>
            <a:r>
              <a:rPr lang="en-IN" sz="2000" dirty="0" smtClean="0">
                <a:solidFill>
                  <a:srgbClr val="FF0000"/>
                </a:solidFill>
              </a:rPr>
              <a:t>anomalies</a:t>
            </a:r>
            <a:r>
              <a:rPr lang="en-IN" sz="2000" dirty="0" smtClean="0"/>
              <a:t> </a:t>
            </a:r>
          </a:p>
          <a:p>
            <a:pPr algn="just">
              <a:buNone/>
            </a:pPr>
            <a:r>
              <a:rPr lang="en-IN" sz="2000" dirty="0" smtClean="0"/>
              <a:t>		If data items are scattered and are not linked to each other properly, then it could lead to strange situations.</a:t>
            </a:r>
          </a:p>
          <a:p>
            <a:pPr algn="just">
              <a:buNone/>
            </a:pP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Anomalies explanation:</a:t>
            </a:r>
            <a:endParaRPr lang="en-IN" dirty="0"/>
          </a:p>
        </p:txBody>
      </p:sp>
      <p:sp>
        <p:nvSpPr>
          <p:cNvPr id="3" name="Content Placeholder 2"/>
          <p:cNvSpPr>
            <a:spLocks noGrp="1"/>
          </p:cNvSpPr>
          <p:nvPr>
            <p:ph idx="1"/>
          </p:nvPr>
        </p:nvSpPr>
        <p:spPr/>
        <p:txBody>
          <a:bodyPr>
            <a:normAutofit fontScale="92500"/>
          </a:bodyPr>
          <a:lstStyle/>
          <a:p>
            <a:pPr algn="just">
              <a:buNone/>
            </a:pPr>
            <a:r>
              <a:rPr lang="en-IN" sz="2400" dirty="0" smtClean="0"/>
              <a:t>    For example, when we try to update one data item having its copies scattered over several places, a few instances get updated properly while a few others are left with old values. Such instances leave the database in an inconsistent state.</a:t>
            </a:r>
          </a:p>
          <a:p>
            <a:pPr algn="just">
              <a:buNone/>
            </a:pPr>
            <a:r>
              <a:rPr lang="en-IN" sz="2400" dirty="0" smtClean="0">
                <a:solidFill>
                  <a:srgbClr val="FF0000"/>
                </a:solidFill>
              </a:rPr>
              <a:t>	Deletion anomalies</a:t>
            </a:r>
            <a:r>
              <a:rPr lang="en-IN" sz="2400" dirty="0" smtClean="0"/>
              <a:t> </a:t>
            </a:r>
          </a:p>
          <a:p>
            <a:pPr algn="just">
              <a:buNone/>
            </a:pPr>
            <a:r>
              <a:rPr lang="en-IN" sz="2400" dirty="0" smtClean="0"/>
              <a:t>			 We tried to delete a record, but parts of it was left undeleted because of unawareness, the data is also saved somewhere else.</a:t>
            </a:r>
          </a:p>
          <a:p>
            <a:pPr algn="just">
              <a:buNone/>
            </a:pPr>
            <a:r>
              <a:rPr lang="en-IN" sz="2400" dirty="0" smtClean="0">
                <a:solidFill>
                  <a:srgbClr val="FF0000"/>
                </a:solidFill>
              </a:rPr>
              <a:t>	Insert anomalies</a:t>
            </a:r>
            <a:r>
              <a:rPr lang="en-IN" sz="2400" dirty="0" smtClean="0"/>
              <a:t> </a:t>
            </a:r>
          </a:p>
          <a:p>
            <a:pPr algn="just">
              <a:buNone/>
            </a:pPr>
            <a:r>
              <a:rPr lang="en-IN" sz="2400" dirty="0" smtClean="0"/>
              <a:t>			We tried to insert data in a record that does not exist at all.</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First </a:t>
            </a:r>
            <a:r>
              <a:rPr lang="en-US" sz="4000" dirty="0" smtClean="0"/>
              <a:t>Normal </a:t>
            </a:r>
            <a:r>
              <a:rPr lang="en-US" sz="4000" dirty="0" smtClean="0"/>
              <a:t>form:</a:t>
            </a:r>
            <a:endParaRPr lang="en-IN" sz="4000" dirty="0"/>
          </a:p>
        </p:txBody>
      </p:sp>
      <p:pic>
        <p:nvPicPr>
          <p:cNvPr id="3074" name="Picture 2"/>
          <p:cNvPicPr>
            <a:picLocks noGrp="1" noChangeAspect="1" noChangeArrowheads="1"/>
          </p:cNvPicPr>
          <p:nvPr>
            <p:ph idx="1"/>
          </p:nvPr>
        </p:nvPicPr>
        <p:blipFill>
          <a:blip r:embed="rId2"/>
          <a:srcRect/>
          <a:stretch>
            <a:fillRect/>
          </a:stretch>
        </p:blipFill>
        <p:spPr bwMode="auto">
          <a:xfrm>
            <a:off x="1285852" y="3429001"/>
            <a:ext cx="7072362" cy="3429000"/>
          </a:xfrm>
          <a:prstGeom prst="rect">
            <a:avLst/>
          </a:prstGeom>
          <a:noFill/>
          <a:ln w="9525">
            <a:noFill/>
            <a:miter lim="800000"/>
            <a:headEnd/>
            <a:tailEnd/>
          </a:ln>
          <a:effectLst/>
        </p:spPr>
      </p:pic>
      <p:sp>
        <p:nvSpPr>
          <p:cNvPr id="5" name="Rectangle 4"/>
          <p:cNvSpPr/>
          <p:nvPr/>
        </p:nvSpPr>
        <p:spPr>
          <a:xfrm>
            <a:off x="1500166" y="1785926"/>
            <a:ext cx="7358114" cy="1631216"/>
          </a:xfrm>
          <a:prstGeom prst="rect">
            <a:avLst/>
          </a:prstGeom>
        </p:spPr>
        <p:txBody>
          <a:bodyPr wrap="square">
            <a:spAutoFit/>
          </a:bodyPr>
          <a:lstStyle/>
          <a:p>
            <a:pPr algn="just"/>
            <a:r>
              <a:rPr lang="en-IN" sz="2000" dirty="0" smtClean="0"/>
              <a:t>As per the rule of first normal form, an attribute (column) of a table cannot hold multiple values. It should hold only atomic values.</a:t>
            </a:r>
          </a:p>
          <a:p>
            <a:pPr algn="just"/>
            <a:endParaRPr lang="en-IN" sz="2000" dirty="0" smtClean="0"/>
          </a:p>
          <a:p>
            <a:pPr algn="just"/>
            <a:r>
              <a:rPr lang="en-IN" sz="2000" dirty="0" smtClean="0">
                <a:solidFill>
                  <a:srgbClr val="FF0000"/>
                </a:solidFill>
              </a:rPr>
              <a:t>Example</a:t>
            </a:r>
            <a:r>
              <a:rPr lang="en-IN" sz="2000" dirty="0" smtClean="0"/>
              <a:t>: Suppose a company wants to store the names and contact details of its employees. It creates a table that looks like this: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First normalization:</a:t>
            </a:r>
            <a:endParaRPr lang="en-IN" sz="4000" dirty="0"/>
          </a:p>
        </p:txBody>
      </p:sp>
      <p:sp>
        <p:nvSpPr>
          <p:cNvPr id="3" name="Content Placeholder 2"/>
          <p:cNvSpPr>
            <a:spLocks noGrp="1"/>
          </p:cNvSpPr>
          <p:nvPr>
            <p:ph idx="1"/>
          </p:nvPr>
        </p:nvSpPr>
        <p:spPr/>
        <p:txBody>
          <a:bodyPr/>
          <a:lstStyle/>
          <a:p>
            <a:endParaRPr lang="en-IN" sz="2000" dirty="0" smtClean="0"/>
          </a:p>
          <a:p>
            <a:r>
              <a:rPr lang="en-IN" sz="2000" dirty="0" smtClean="0"/>
              <a:t>One </a:t>
            </a:r>
            <a:r>
              <a:rPr lang="en-IN" sz="2000" dirty="0" smtClean="0"/>
              <a:t>employee (</a:t>
            </a:r>
            <a:r>
              <a:rPr lang="en-IN" sz="2000" dirty="0" err="1" smtClean="0"/>
              <a:t>ramesh</a:t>
            </a:r>
            <a:r>
              <a:rPr lang="en-IN" sz="2000" dirty="0" smtClean="0"/>
              <a:t>) is having two mobile numbers so the company stored them in the same field as you can see in the table above.</a:t>
            </a:r>
          </a:p>
          <a:p>
            <a:r>
              <a:rPr lang="en-IN" sz="2000" dirty="0" smtClean="0"/>
              <a:t>This table is </a:t>
            </a:r>
            <a:r>
              <a:rPr lang="en-IN" sz="2000" dirty="0" smtClean="0">
                <a:solidFill>
                  <a:srgbClr val="FF0000"/>
                </a:solidFill>
              </a:rPr>
              <a:t>not</a:t>
            </a:r>
            <a:r>
              <a:rPr lang="en-IN" sz="2000" b="1" dirty="0" smtClean="0"/>
              <a:t> in </a:t>
            </a:r>
            <a:r>
              <a:rPr lang="en-IN" sz="2000" dirty="0" smtClean="0">
                <a:solidFill>
                  <a:srgbClr val="FF0000"/>
                </a:solidFill>
              </a:rPr>
              <a:t>1NF</a:t>
            </a:r>
            <a:r>
              <a:rPr lang="en-IN" sz="2000" b="1" dirty="0" smtClean="0"/>
              <a:t> </a:t>
            </a:r>
            <a:r>
              <a:rPr lang="en-IN" sz="2000" dirty="0" smtClean="0"/>
              <a:t>as the rule says “each attribute of a table must have atomic (single) values”, the </a:t>
            </a:r>
            <a:r>
              <a:rPr lang="en-IN" sz="2000" dirty="0" err="1" smtClean="0"/>
              <a:t>emp_mobile</a:t>
            </a:r>
            <a:r>
              <a:rPr lang="en-IN" sz="2000" dirty="0" smtClean="0"/>
              <a:t> values for employee (</a:t>
            </a:r>
            <a:r>
              <a:rPr lang="en-IN" sz="2000" dirty="0" err="1" smtClean="0"/>
              <a:t>ramesh</a:t>
            </a:r>
            <a:r>
              <a:rPr lang="en-IN" sz="2000" dirty="0" smtClean="0"/>
              <a:t>) violates that rule.</a:t>
            </a:r>
          </a:p>
          <a:p>
            <a:r>
              <a:rPr lang="en-IN" sz="2000" dirty="0" smtClean="0"/>
              <a:t>To make the table complies with 1NF we should have the data like this.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Normal form:</a:t>
            </a:r>
            <a:endParaRPr lang="en-IN" sz="4000" dirty="0"/>
          </a:p>
        </p:txBody>
      </p:sp>
      <p:pic>
        <p:nvPicPr>
          <p:cNvPr id="7" name="Picture 2"/>
          <p:cNvPicPr>
            <a:picLocks noGrp="1" noChangeAspect="1" noChangeArrowheads="1"/>
          </p:cNvPicPr>
          <p:nvPr>
            <p:ph idx="1"/>
          </p:nvPr>
        </p:nvPicPr>
        <p:blipFill>
          <a:blip r:embed="rId2"/>
          <a:srcRect/>
          <a:stretch>
            <a:fillRect/>
          </a:stretch>
        </p:blipFill>
        <p:spPr bwMode="auto">
          <a:xfrm>
            <a:off x="1357290" y="3571852"/>
            <a:ext cx="7315200" cy="3286148"/>
          </a:xfrm>
          <a:prstGeom prst="rect">
            <a:avLst/>
          </a:prstGeom>
          <a:noFill/>
          <a:ln w="9525">
            <a:noFill/>
            <a:miter lim="800000"/>
            <a:headEnd/>
            <a:tailEnd/>
          </a:ln>
          <a:effectLst/>
        </p:spPr>
      </p:pic>
      <p:sp>
        <p:nvSpPr>
          <p:cNvPr id="8" name="Rectangle 7"/>
          <p:cNvSpPr/>
          <p:nvPr/>
        </p:nvSpPr>
        <p:spPr>
          <a:xfrm>
            <a:off x="1285852" y="1643050"/>
            <a:ext cx="7572428" cy="1015663"/>
          </a:xfrm>
          <a:prstGeom prst="rect">
            <a:avLst/>
          </a:prstGeom>
        </p:spPr>
        <p:txBody>
          <a:bodyPr wrap="square">
            <a:spAutoFit/>
          </a:bodyPr>
          <a:lstStyle/>
          <a:p>
            <a:pPr algn="just"/>
            <a:r>
              <a:rPr lang="en-IN" sz="2000" dirty="0" smtClean="0"/>
              <a:t>  Using </a:t>
            </a:r>
            <a:r>
              <a:rPr lang="en-IN" sz="2000" dirty="0" smtClean="0"/>
              <a:t>the </a:t>
            </a:r>
            <a:r>
              <a:rPr lang="en-IN" sz="2000" dirty="0" smtClean="0">
                <a:solidFill>
                  <a:srgbClr val="FF0000"/>
                </a:solidFill>
              </a:rPr>
              <a:t>First</a:t>
            </a:r>
            <a:r>
              <a:rPr lang="en-IN" sz="2000" dirty="0" smtClean="0"/>
              <a:t> </a:t>
            </a:r>
            <a:r>
              <a:rPr lang="en-IN" sz="2000" dirty="0" smtClean="0">
                <a:solidFill>
                  <a:srgbClr val="FF0000"/>
                </a:solidFill>
              </a:rPr>
              <a:t>Normal</a:t>
            </a:r>
            <a:r>
              <a:rPr lang="en-IN" sz="2000" dirty="0" smtClean="0"/>
              <a:t> Form, data </a:t>
            </a:r>
            <a:r>
              <a:rPr lang="en-IN" sz="2000" dirty="0" smtClean="0">
                <a:solidFill>
                  <a:srgbClr val="FF0000"/>
                </a:solidFill>
              </a:rPr>
              <a:t>redundancy</a:t>
            </a:r>
            <a:r>
              <a:rPr lang="en-IN" sz="2000" dirty="0" smtClean="0"/>
              <a:t> increases, as there will be many columns with same data in multiple rows but each row as a whole will be unique</a:t>
            </a: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Second Normal form:</a:t>
            </a:r>
            <a:endParaRPr lang="en-IN" sz="4000" dirty="0"/>
          </a:p>
        </p:txBody>
      </p:sp>
      <p:sp>
        <p:nvSpPr>
          <p:cNvPr id="3" name="Content Placeholder 2"/>
          <p:cNvSpPr>
            <a:spLocks noGrp="1"/>
          </p:cNvSpPr>
          <p:nvPr>
            <p:ph idx="1"/>
          </p:nvPr>
        </p:nvSpPr>
        <p:spPr/>
        <p:txBody>
          <a:bodyPr>
            <a:normAutofit/>
          </a:bodyPr>
          <a:lstStyle/>
          <a:p>
            <a:pPr>
              <a:buNone/>
            </a:pPr>
            <a:r>
              <a:rPr lang="en-IN" sz="2000" dirty="0" smtClean="0"/>
              <a:t>    </a:t>
            </a:r>
          </a:p>
          <a:p>
            <a:pPr algn="just">
              <a:buNone/>
            </a:pPr>
            <a:r>
              <a:rPr lang="en-IN" sz="2000" dirty="0" smtClean="0"/>
              <a:t>             </a:t>
            </a:r>
            <a:r>
              <a:rPr lang="en-IN" sz="2000" dirty="0" smtClean="0"/>
              <a:t>	</a:t>
            </a:r>
            <a:r>
              <a:rPr lang="en-IN" sz="2000" dirty="0" smtClean="0"/>
              <a:t>In </a:t>
            </a:r>
            <a:r>
              <a:rPr lang="en-IN" sz="2000" dirty="0" smtClean="0"/>
              <a:t>example of First Normal Form there are two rows for </a:t>
            </a:r>
            <a:r>
              <a:rPr lang="en-IN" sz="2000" dirty="0" err="1" smtClean="0"/>
              <a:t>ramesh</a:t>
            </a:r>
            <a:r>
              <a:rPr lang="en-IN" sz="2000" dirty="0" smtClean="0"/>
              <a:t>, </a:t>
            </a:r>
            <a:r>
              <a:rPr lang="en-IN" sz="2000" dirty="0" smtClean="0"/>
              <a:t>to include multiple  </a:t>
            </a:r>
            <a:r>
              <a:rPr lang="en-IN" sz="2000" dirty="0" err="1" smtClean="0"/>
              <a:t>phoneNos</a:t>
            </a:r>
            <a:r>
              <a:rPr lang="en-IN" sz="2000" dirty="0" smtClean="0"/>
              <a:t> that </a:t>
            </a:r>
            <a:r>
              <a:rPr lang="en-IN" sz="2000" dirty="0" smtClean="0"/>
              <a:t>he has opted for. While this is searchable, and follows First normal form, it is an inefficient use of space. Also in the above Table in First Normal Form, while the candidate key is </a:t>
            </a:r>
            <a:r>
              <a:rPr lang="en-IN" sz="2000" dirty="0" smtClean="0"/>
              <a:t>{</a:t>
            </a:r>
            <a:r>
              <a:rPr lang="en-IN" sz="2000" dirty="0" err="1" smtClean="0">
                <a:solidFill>
                  <a:srgbClr val="FF0000"/>
                </a:solidFill>
              </a:rPr>
              <a:t>emp_id</a:t>
            </a:r>
            <a:r>
              <a:rPr lang="en-IN" sz="2000" dirty="0" smtClean="0"/>
              <a:t>,</a:t>
            </a:r>
            <a:r>
              <a:rPr lang="en-IN" sz="2000" dirty="0" smtClean="0"/>
              <a:t> </a:t>
            </a:r>
            <a:r>
              <a:rPr lang="en-IN" sz="2000" dirty="0" err="1" smtClean="0">
                <a:solidFill>
                  <a:srgbClr val="FF0000"/>
                </a:solidFill>
              </a:rPr>
              <a:t>emp_name</a:t>
            </a:r>
            <a:r>
              <a:rPr lang="en-IN" sz="2000" dirty="0" smtClean="0"/>
              <a:t>},</a:t>
            </a:r>
            <a:r>
              <a:rPr lang="en-IN" sz="2000" dirty="0" smtClean="0"/>
              <a:t> </a:t>
            </a:r>
            <a:r>
              <a:rPr lang="en-IN" sz="2000" dirty="0" err="1" smtClean="0">
                <a:solidFill>
                  <a:srgbClr val="FF0000"/>
                </a:solidFill>
              </a:rPr>
              <a:t>phoneNo</a:t>
            </a:r>
            <a:r>
              <a:rPr lang="en-IN" sz="2000" dirty="0" smtClean="0"/>
              <a:t> of Student only depends on </a:t>
            </a:r>
            <a:r>
              <a:rPr lang="en-IN" sz="2000" dirty="0" err="1" smtClean="0">
                <a:solidFill>
                  <a:srgbClr val="FF0000"/>
                </a:solidFill>
              </a:rPr>
              <a:t>emp_id</a:t>
            </a:r>
            <a:r>
              <a:rPr lang="en-IN" sz="2000" dirty="0" smtClean="0"/>
              <a:t> column</a:t>
            </a:r>
            <a:r>
              <a:rPr lang="en-IN" sz="2000" dirty="0" smtClean="0"/>
              <a:t>, which is incorrect as per Second Normal Form. To achieve second normal form, it would be helpful to split out the subjects into an independent table, and match them up using the student names as foreign keys.</a:t>
            </a: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Second Normal form:</a:t>
            </a:r>
            <a:endParaRPr lang="en-IN" sz="4000" dirty="0"/>
          </a:p>
        </p:txBody>
      </p:sp>
      <p:pic>
        <p:nvPicPr>
          <p:cNvPr id="2052" name="Picture 4"/>
          <p:cNvPicPr>
            <a:picLocks noGrp="1" noChangeAspect="1" noChangeArrowheads="1"/>
          </p:cNvPicPr>
          <p:nvPr>
            <p:ph idx="1"/>
          </p:nvPr>
        </p:nvPicPr>
        <p:blipFill>
          <a:blip r:embed="rId2"/>
          <a:srcRect/>
          <a:stretch>
            <a:fillRect/>
          </a:stretch>
        </p:blipFill>
        <p:spPr bwMode="auto">
          <a:xfrm>
            <a:off x="1571604" y="3500438"/>
            <a:ext cx="3143272" cy="285752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5357818" y="3500438"/>
            <a:ext cx="3276600" cy="2914650"/>
          </a:xfrm>
          <a:prstGeom prst="rect">
            <a:avLst/>
          </a:prstGeom>
          <a:noFill/>
          <a:ln w="9525">
            <a:noFill/>
            <a:miter lim="800000"/>
            <a:headEnd/>
            <a:tailEnd/>
          </a:ln>
          <a:effectLst/>
        </p:spPr>
      </p:pic>
      <p:sp>
        <p:nvSpPr>
          <p:cNvPr id="8" name="Rectangle 7"/>
          <p:cNvSpPr/>
          <p:nvPr/>
        </p:nvSpPr>
        <p:spPr>
          <a:xfrm>
            <a:off x="1142976" y="1071546"/>
            <a:ext cx="7572428" cy="1292662"/>
          </a:xfrm>
          <a:prstGeom prst="rect">
            <a:avLst/>
          </a:prstGeom>
        </p:spPr>
        <p:txBody>
          <a:bodyPr wrap="square">
            <a:spAutoFit/>
          </a:bodyPr>
          <a:lstStyle/>
          <a:p>
            <a:pPr algn="just"/>
            <a:endParaRPr lang="en-IN" dirty="0" smtClean="0"/>
          </a:p>
          <a:p>
            <a:pPr algn="just"/>
            <a:endParaRPr lang="en-IN" sz="2000" dirty="0" smtClean="0"/>
          </a:p>
          <a:p>
            <a:pPr algn="just"/>
            <a:r>
              <a:rPr lang="en-IN" sz="2000" dirty="0" smtClean="0"/>
              <a:t> In </a:t>
            </a:r>
            <a:r>
              <a:rPr lang="en-IN" sz="2000" dirty="0" smtClean="0"/>
              <a:t>Student Table the candidate key will be</a:t>
            </a:r>
            <a:r>
              <a:rPr lang="en-IN" sz="2000" dirty="0" smtClean="0">
                <a:solidFill>
                  <a:srgbClr val="FF0000"/>
                </a:solidFill>
              </a:rPr>
              <a:t> </a:t>
            </a:r>
            <a:r>
              <a:rPr lang="en-IN" sz="2000" dirty="0" err="1" smtClean="0">
                <a:solidFill>
                  <a:srgbClr val="FF0000"/>
                </a:solidFill>
              </a:rPr>
              <a:t>emp_id</a:t>
            </a:r>
            <a:r>
              <a:rPr lang="en-IN" sz="2000" dirty="0" smtClean="0"/>
              <a:t> column, because all </a:t>
            </a:r>
            <a:r>
              <a:rPr lang="en-IN" sz="2000" dirty="0" smtClean="0"/>
              <a:t>      other </a:t>
            </a:r>
            <a:r>
              <a:rPr lang="en-IN" sz="2000" dirty="0" smtClean="0"/>
              <a:t>column </a:t>
            </a:r>
            <a:r>
              <a:rPr lang="en-IN" sz="2000" dirty="0" err="1" smtClean="0"/>
              <a:t>i.e</a:t>
            </a:r>
            <a:r>
              <a:rPr lang="en-IN" sz="2000" dirty="0" smtClean="0">
                <a:solidFill>
                  <a:srgbClr val="FF0000"/>
                </a:solidFill>
              </a:rPr>
              <a:t> </a:t>
            </a:r>
            <a:r>
              <a:rPr lang="en-IN" sz="2000" dirty="0" err="1" smtClean="0">
                <a:solidFill>
                  <a:srgbClr val="FF0000"/>
                </a:solidFill>
              </a:rPr>
              <a:t>empname,emp_address</a:t>
            </a:r>
            <a:r>
              <a:rPr lang="en-IN" sz="2000" dirty="0" smtClean="0"/>
              <a:t> is dependent on it.</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Second Normal form:</a:t>
            </a:r>
            <a:endParaRPr lang="en-IN" sz="4000" dirty="0"/>
          </a:p>
        </p:txBody>
      </p:sp>
      <p:sp>
        <p:nvSpPr>
          <p:cNvPr id="5" name="Content Placeholder 4"/>
          <p:cNvSpPr>
            <a:spLocks noGrp="1"/>
          </p:cNvSpPr>
          <p:nvPr>
            <p:ph idx="1"/>
          </p:nvPr>
        </p:nvSpPr>
        <p:spPr/>
        <p:txBody>
          <a:bodyPr>
            <a:normAutofit/>
          </a:bodyPr>
          <a:lstStyle/>
          <a:p>
            <a:pPr algn="just"/>
            <a:endParaRPr lang="en-IN" sz="2000" dirty="0" smtClean="0"/>
          </a:p>
          <a:p>
            <a:pPr algn="just"/>
            <a:r>
              <a:rPr lang="en-IN" sz="2000" dirty="0" smtClean="0"/>
              <a:t>In employee Table </a:t>
            </a:r>
            <a:r>
              <a:rPr lang="en-IN" sz="2000" dirty="0" smtClean="0"/>
              <a:t>the candidate key will </a:t>
            </a:r>
            <a:r>
              <a:rPr lang="en-IN" sz="2000" dirty="0" smtClean="0"/>
              <a:t>{</a:t>
            </a:r>
            <a:r>
              <a:rPr lang="en-IN" sz="2000" dirty="0" err="1" smtClean="0">
                <a:solidFill>
                  <a:srgbClr val="FF0000"/>
                </a:solidFill>
              </a:rPr>
              <a:t>emp_id,emp_phoneNo</a:t>
            </a:r>
            <a:r>
              <a:rPr lang="en-IN" sz="2000" dirty="0" smtClean="0"/>
              <a:t>} </a:t>
            </a:r>
            <a:r>
              <a:rPr lang="en-IN" sz="2000" dirty="0" smtClean="0"/>
              <a:t>column. Now, both the above tables qualifies for Second Normal Form and will never suffer from Update Anomalies. Although there are a few complex cases in which table in Second Normal Form suffers Update Anomalies, and to handle those scenarios </a:t>
            </a:r>
            <a:r>
              <a:rPr lang="en-IN" sz="2000" dirty="0" smtClean="0">
                <a:solidFill>
                  <a:srgbClr val="FF0000"/>
                </a:solidFill>
              </a:rPr>
              <a:t>Third Normal Form </a:t>
            </a:r>
            <a:r>
              <a:rPr lang="en-IN" sz="2000" dirty="0" smtClean="0"/>
              <a:t>is there.</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RDBMS introduction:</a:t>
            </a:r>
            <a:endParaRPr lang="en-IN" sz="4000" dirty="0"/>
          </a:p>
        </p:txBody>
      </p:sp>
      <p:sp>
        <p:nvSpPr>
          <p:cNvPr id="3" name="Content Placeholder 2"/>
          <p:cNvSpPr>
            <a:spLocks noGrp="1"/>
          </p:cNvSpPr>
          <p:nvPr>
            <p:ph idx="1"/>
          </p:nvPr>
        </p:nvSpPr>
        <p:spPr/>
        <p:txBody>
          <a:bodyPr>
            <a:normAutofit/>
          </a:bodyPr>
          <a:lstStyle/>
          <a:p>
            <a:pPr algn="just">
              <a:buNone/>
            </a:pPr>
            <a:r>
              <a:rPr lang="en-IN" sz="2000" dirty="0" smtClean="0"/>
              <a:t>	</a:t>
            </a:r>
          </a:p>
          <a:p>
            <a:r>
              <a:rPr lang="en-IN" sz="2000" dirty="0" smtClean="0">
                <a:solidFill>
                  <a:srgbClr val="FF0000"/>
                </a:solidFill>
              </a:rPr>
              <a:t>RDBMS</a:t>
            </a:r>
            <a:r>
              <a:rPr lang="en-IN" sz="2000" dirty="0" smtClean="0"/>
              <a:t> stands for </a:t>
            </a:r>
            <a:r>
              <a:rPr lang="en-IN" sz="2000" b="1" u="sng" dirty="0" smtClean="0">
                <a:solidFill>
                  <a:srgbClr val="FF0000"/>
                </a:solidFill>
              </a:rPr>
              <a:t>R</a:t>
            </a:r>
            <a:r>
              <a:rPr lang="en-IN" sz="2000" dirty="0" smtClean="0">
                <a:solidFill>
                  <a:srgbClr val="FF0000"/>
                </a:solidFill>
              </a:rPr>
              <a:t>elational </a:t>
            </a:r>
            <a:r>
              <a:rPr lang="en-IN" sz="2000" b="1" u="sng" dirty="0" smtClean="0">
                <a:solidFill>
                  <a:srgbClr val="FF0000"/>
                </a:solidFill>
              </a:rPr>
              <a:t>D</a:t>
            </a:r>
            <a:r>
              <a:rPr lang="en-IN" sz="2000" dirty="0" smtClean="0">
                <a:solidFill>
                  <a:srgbClr val="FF0000"/>
                </a:solidFill>
              </a:rPr>
              <a:t>atabase </a:t>
            </a:r>
            <a:r>
              <a:rPr lang="en-IN" sz="2000" b="1" u="sng" dirty="0" smtClean="0">
                <a:solidFill>
                  <a:srgbClr val="FF0000"/>
                </a:solidFill>
              </a:rPr>
              <a:t>M</a:t>
            </a:r>
            <a:r>
              <a:rPr lang="en-IN" sz="2000" dirty="0" smtClean="0">
                <a:solidFill>
                  <a:srgbClr val="FF0000"/>
                </a:solidFill>
              </a:rPr>
              <a:t>anagement </a:t>
            </a:r>
            <a:r>
              <a:rPr lang="en-IN" sz="2000" b="1" u="sng" dirty="0" smtClean="0">
                <a:solidFill>
                  <a:srgbClr val="FF0000"/>
                </a:solidFill>
              </a:rPr>
              <a:t>S</a:t>
            </a:r>
            <a:r>
              <a:rPr lang="en-IN" sz="2000" dirty="0" smtClean="0">
                <a:solidFill>
                  <a:srgbClr val="FF0000"/>
                </a:solidFill>
              </a:rPr>
              <a:t>ystem</a:t>
            </a:r>
            <a:r>
              <a:rPr lang="en-IN" sz="2000" dirty="0" smtClean="0"/>
              <a:t>. </a:t>
            </a:r>
            <a:r>
              <a:rPr lang="en-IN" sz="2000" dirty="0" smtClean="0">
                <a:solidFill>
                  <a:srgbClr val="FF0000"/>
                </a:solidFill>
              </a:rPr>
              <a:t>RDBMS</a:t>
            </a:r>
            <a:r>
              <a:rPr lang="en-IN" sz="2000" dirty="0" smtClean="0"/>
              <a:t> is the basis for </a:t>
            </a:r>
            <a:r>
              <a:rPr lang="en-IN" sz="2000" dirty="0" smtClean="0">
                <a:solidFill>
                  <a:srgbClr val="FF0000"/>
                </a:solidFill>
              </a:rPr>
              <a:t>SQL</a:t>
            </a:r>
            <a:r>
              <a:rPr lang="en-IN" sz="2000" dirty="0" smtClean="0"/>
              <a:t>, and for all modern database systems like </a:t>
            </a:r>
            <a:r>
              <a:rPr lang="en-IN" sz="2000" dirty="0" smtClean="0">
                <a:solidFill>
                  <a:srgbClr val="FF0000"/>
                </a:solidFill>
              </a:rPr>
              <a:t>MS SQL </a:t>
            </a:r>
            <a:r>
              <a:rPr lang="en-IN" sz="2000" dirty="0" smtClean="0"/>
              <a:t>Server, </a:t>
            </a:r>
            <a:r>
              <a:rPr lang="en-IN" sz="2000" dirty="0" smtClean="0">
                <a:solidFill>
                  <a:srgbClr val="FF0000"/>
                </a:solidFill>
              </a:rPr>
              <a:t>IBM DB2</a:t>
            </a:r>
            <a:r>
              <a:rPr lang="en-IN" sz="2000" dirty="0" smtClean="0"/>
              <a:t>, </a:t>
            </a:r>
            <a:r>
              <a:rPr lang="en-IN" sz="2000" dirty="0" smtClean="0">
                <a:solidFill>
                  <a:srgbClr val="FF0000"/>
                </a:solidFill>
              </a:rPr>
              <a:t>Oracle</a:t>
            </a:r>
            <a:r>
              <a:rPr lang="en-IN" sz="2000" dirty="0" smtClean="0"/>
              <a:t>, </a:t>
            </a:r>
            <a:r>
              <a:rPr lang="en-IN" sz="2000" dirty="0" err="1" smtClean="0">
                <a:solidFill>
                  <a:srgbClr val="FF0000"/>
                </a:solidFill>
              </a:rPr>
              <a:t>MySQL</a:t>
            </a:r>
            <a:r>
              <a:rPr lang="en-IN" sz="2000" dirty="0" smtClean="0"/>
              <a:t>, and Microsoft Access.</a:t>
            </a:r>
          </a:p>
          <a:p>
            <a:r>
              <a:rPr lang="en-IN" sz="2000" dirty="0" smtClean="0"/>
              <a:t>A </a:t>
            </a:r>
            <a:r>
              <a:rPr lang="en-IN" sz="2000" dirty="0" smtClean="0">
                <a:solidFill>
                  <a:srgbClr val="FF0000"/>
                </a:solidFill>
              </a:rPr>
              <a:t>relational</a:t>
            </a:r>
            <a:r>
              <a:rPr lang="en-IN" sz="2000" dirty="0" smtClean="0"/>
              <a:t> </a:t>
            </a:r>
            <a:r>
              <a:rPr lang="en-IN" sz="2000" dirty="0" smtClean="0">
                <a:solidFill>
                  <a:srgbClr val="FF0000"/>
                </a:solidFill>
              </a:rPr>
              <a:t>DBMS</a:t>
            </a:r>
            <a:r>
              <a:rPr lang="en-IN" sz="2000" dirty="0" smtClean="0"/>
              <a:t> is special system software that is used to manage the </a:t>
            </a:r>
            <a:r>
              <a:rPr lang="en-IN" sz="2000" dirty="0" smtClean="0">
                <a:solidFill>
                  <a:srgbClr val="FF0000"/>
                </a:solidFill>
              </a:rPr>
              <a:t>organization, storage, access, security </a:t>
            </a:r>
            <a:r>
              <a:rPr lang="en-IN" sz="2000" dirty="0" smtClean="0"/>
              <a:t>and </a:t>
            </a:r>
            <a:r>
              <a:rPr lang="en-IN" sz="2000" dirty="0" smtClean="0">
                <a:solidFill>
                  <a:srgbClr val="FF0000"/>
                </a:solidFill>
              </a:rPr>
              <a:t>integrity</a:t>
            </a:r>
            <a:r>
              <a:rPr lang="en-IN" sz="2000" dirty="0" smtClean="0"/>
              <a:t> of data.  This specialized software allows application systems to focus on the user interface, data validation and screen navigation.  When there is a need to add, modify, delete or display data, the application system simply makes a "call" to the </a:t>
            </a:r>
            <a:r>
              <a:rPr lang="en-IN" sz="2000" dirty="0" smtClean="0">
                <a:solidFill>
                  <a:srgbClr val="FF0000"/>
                </a:solidFill>
              </a:rPr>
              <a:t>RDBMS</a:t>
            </a:r>
            <a:r>
              <a:rPr lang="en-IN" sz="2000"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table:</a:t>
            </a:r>
            <a:endParaRPr lang="en-IN" sz="4000" dirty="0"/>
          </a:p>
        </p:txBody>
      </p:sp>
      <p:pic>
        <p:nvPicPr>
          <p:cNvPr id="3" name="Content Placeholder 2"/>
          <p:cNvPicPr>
            <a:picLocks noGrp="1" noChangeAspect="1" noChangeArrowheads="1"/>
          </p:cNvPicPr>
          <p:nvPr>
            <p:ph idx="1"/>
          </p:nvPr>
        </p:nvPicPr>
        <p:blipFill>
          <a:blip r:embed="rId2"/>
          <a:srcRect/>
          <a:stretch>
            <a:fillRect/>
          </a:stretch>
        </p:blipFill>
        <p:spPr bwMode="auto">
          <a:xfrm>
            <a:off x="1214414" y="2643182"/>
            <a:ext cx="7929586" cy="3929090"/>
          </a:xfrm>
          <a:prstGeom prst="rect">
            <a:avLst/>
          </a:prstGeom>
          <a:noFill/>
          <a:ln w="9525">
            <a:noFill/>
            <a:miter lim="800000"/>
            <a:headEnd/>
            <a:tailEnd/>
          </a:ln>
          <a:effectLst/>
        </p:spPr>
      </p:pic>
      <p:sp>
        <p:nvSpPr>
          <p:cNvPr id="6" name="Rectangle 5"/>
          <p:cNvSpPr/>
          <p:nvPr/>
        </p:nvSpPr>
        <p:spPr>
          <a:xfrm>
            <a:off x="1285852" y="1357298"/>
            <a:ext cx="7358114" cy="1323439"/>
          </a:xfrm>
          <a:prstGeom prst="rect">
            <a:avLst/>
          </a:prstGeom>
        </p:spPr>
        <p:txBody>
          <a:bodyPr wrap="square">
            <a:spAutoFit/>
          </a:bodyPr>
          <a:lstStyle/>
          <a:p>
            <a:pPr algn="just"/>
            <a:endParaRPr lang="en-IN" sz="2000" dirty="0" smtClean="0"/>
          </a:p>
          <a:p>
            <a:pPr algn="just"/>
            <a:r>
              <a:rPr lang="en-IN" sz="2000" dirty="0" smtClean="0"/>
              <a:t>In Relational database, a </a:t>
            </a:r>
            <a:r>
              <a:rPr lang="en-IN" sz="2000" dirty="0" smtClean="0">
                <a:solidFill>
                  <a:srgbClr val="FF0000"/>
                </a:solidFill>
              </a:rPr>
              <a:t>table</a:t>
            </a:r>
            <a:r>
              <a:rPr lang="en-IN" sz="2000" dirty="0" smtClean="0"/>
              <a:t> is a collection of data elements organised in terms of rows and columns. A table is also considered as convenient representation of </a:t>
            </a:r>
            <a:r>
              <a:rPr lang="en-IN" sz="2000" dirty="0" smtClean="0">
                <a:solidFill>
                  <a:srgbClr val="FF0000"/>
                </a:solidFill>
              </a:rPr>
              <a:t>relations</a:t>
            </a:r>
            <a:r>
              <a:rPr lang="en-IN" sz="2000" dirty="0" smtClean="0"/>
              <a:t>.</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record:</a:t>
            </a:r>
            <a:endParaRPr lang="en-IN" sz="4000" dirty="0"/>
          </a:p>
        </p:txBody>
      </p:sp>
      <p:sp>
        <p:nvSpPr>
          <p:cNvPr id="5" name="Rectangle 4"/>
          <p:cNvSpPr/>
          <p:nvPr/>
        </p:nvSpPr>
        <p:spPr>
          <a:xfrm>
            <a:off x="1357290" y="1643050"/>
            <a:ext cx="7143800" cy="1631216"/>
          </a:xfrm>
          <a:prstGeom prst="rect">
            <a:avLst/>
          </a:prstGeom>
        </p:spPr>
        <p:txBody>
          <a:bodyPr wrap="square">
            <a:spAutoFit/>
          </a:bodyPr>
          <a:lstStyle/>
          <a:p>
            <a:pPr algn="just"/>
            <a:endParaRPr lang="en-IN" sz="2000" dirty="0" smtClean="0"/>
          </a:p>
          <a:p>
            <a:pPr algn="just"/>
            <a:r>
              <a:rPr lang="en-IN" sz="2000" dirty="0" smtClean="0"/>
              <a:t>A single entry in a table is called a </a:t>
            </a:r>
            <a:r>
              <a:rPr lang="en-IN" sz="2000" dirty="0" smtClean="0">
                <a:solidFill>
                  <a:srgbClr val="FF0000"/>
                </a:solidFill>
              </a:rPr>
              <a:t>Record</a:t>
            </a:r>
            <a:r>
              <a:rPr lang="en-IN" sz="2000" dirty="0" smtClean="0"/>
              <a:t> or </a:t>
            </a:r>
            <a:r>
              <a:rPr lang="en-IN" sz="2000" dirty="0" smtClean="0">
                <a:solidFill>
                  <a:srgbClr val="FF0000"/>
                </a:solidFill>
              </a:rPr>
              <a:t>Row</a:t>
            </a:r>
            <a:r>
              <a:rPr lang="en-IN" sz="2000" dirty="0" smtClean="0"/>
              <a:t>. A </a:t>
            </a:r>
            <a:r>
              <a:rPr lang="en-IN" sz="2000" dirty="0" smtClean="0">
                <a:solidFill>
                  <a:srgbClr val="FF0000"/>
                </a:solidFill>
              </a:rPr>
              <a:t>Record</a:t>
            </a:r>
            <a:r>
              <a:rPr lang="en-IN" sz="2000" dirty="0" smtClean="0"/>
              <a:t> in a table represents set of related data. For example, the above </a:t>
            </a:r>
            <a:r>
              <a:rPr lang="en-IN" sz="2000" dirty="0" err="1" smtClean="0">
                <a:solidFill>
                  <a:srgbClr val="FF0000"/>
                </a:solidFill>
              </a:rPr>
              <a:t>PersionInfo</a:t>
            </a:r>
            <a:r>
              <a:rPr lang="en-IN" sz="2000" dirty="0" smtClean="0"/>
              <a:t> table has 4 records. Following is an example of single record.</a:t>
            </a:r>
            <a:endParaRPr lang="en-IN" sz="2000" dirty="0"/>
          </a:p>
        </p:txBody>
      </p:sp>
      <p:pic>
        <p:nvPicPr>
          <p:cNvPr id="2051" name="Picture 3"/>
          <p:cNvPicPr>
            <a:picLocks noGrp="1" noChangeAspect="1" noChangeArrowheads="1"/>
          </p:cNvPicPr>
          <p:nvPr>
            <p:ph idx="1"/>
          </p:nvPr>
        </p:nvPicPr>
        <p:blipFill>
          <a:blip r:embed="rId2"/>
          <a:srcRect/>
          <a:stretch>
            <a:fillRect/>
          </a:stretch>
        </p:blipFill>
        <p:spPr bwMode="auto">
          <a:xfrm>
            <a:off x="1643042" y="4000504"/>
            <a:ext cx="7143800" cy="221457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field and column:</a:t>
            </a:r>
            <a:endParaRPr lang="en-IN" sz="4000" dirty="0"/>
          </a:p>
        </p:txBody>
      </p:sp>
      <p:sp>
        <p:nvSpPr>
          <p:cNvPr id="3" name="Content Placeholder 2"/>
          <p:cNvSpPr>
            <a:spLocks noGrp="1"/>
          </p:cNvSpPr>
          <p:nvPr>
            <p:ph idx="1"/>
          </p:nvPr>
        </p:nvSpPr>
        <p:spPr/>
        <p:txBody>
          <a:bodyPr>
            <a:normAutofit/>
          </a:bodyPr>
          <a:lstStyle/>
          <a:p>
            <a:pPr>
              <a:buNone/>
            </a:pPr>
            <a:r>
              <a:rPr lang="en-IN" sz="2000" dirty="0" smtClean="0"/>
              <a:t>  </a:t>
            </a:r>
          </a:p>
          <a:p>
            <a:pPr>
              <a:buNone/>
            </a:pPr>
            <a:r>
              <a:rPr lang="en-IN" sz="2000" dirty="0" smtClean="0"/>
              <a:t>    A table consists of several records(row), each record can be broken into several smaller entities known </a:t>
            </a:r>
            <a:r>
              <a:rPr lang="en-IN" sz="2000" dirty="0" err="1" smtClean="0"/>
              <a:t>as</a:t>
            </a:r>
            <a:r>
              <a:rPr lang="en-IN" sz="2000" dirty="0" err="1" smtClean="0">
                <a:solidFill>
                  <a:srgbClr val="FF0000"/>
                </a:solidFill>
              </a:rPr>
              <a:t>Fields</a:t>
            </a:r>
            <a:r>
              <a:rPr lang="en-IN" sz="2000" dirty="0" smtClean="0"/>
              <a:t>. The above </a:t>
            </a:r>
            <a:r>
              <a:rPr lang="en-IN" sz="2000" dirty="0" err="1" smtClean="0">
                <a:solidFill>
                  <a:srgbClr val="FF0000"/>
                </a:solidFill>
              </a:rPr>
              <a:t>PersionInfo</a:t>
            </a:r>
            <a:r>
              <a:rPr lang="en-IN" sz="2000" dirty="0" smtClean="0"/>
              <a:t> table consist of four fields, </a:t>
            </a:r>
            <a:r>
              <a:rPr lang="en-IN" sz="2000" dirty="0" smtClean="0">
                <a:solidFill>
                  <a:srgbClr val="FF0000"/>
                </a:solidFill>
              </a:rPr>
              <a:t>ID</a:t>
            </a:r>
            <a:r>
              <a:rPr lang="en-IN" sz="2000" dirty="0" smtClean="0"/>
              <a:t>, </a:t>
            </a:r>
            <a:r>
              <a:rPr lang="en-IN" sz="2000" dirty="0" smtClean="0">
                <a:solidFill>
                  <a:srgbClr val="FF0000"/>
                </a:solidFill>
              </a:rPr>
              <a:t>Name</a:t>
            </a:r>
            <a:r>
              <a:rPr lang="en-IN" sz="2000" dirty="0" smtClean="0"/>
              <a:t>, </a:t>
            </a:r>
            <a:r>
              <a:rPr lang="en-IN" sz="2000" dirty="0" err="1" smtClean="0">
                <a:solidFill>
                  <a:srgbClr val="FF0000"/>
                </a:solidFill>
              </a:rPr>
              <a:t>Age</a:t>
            </a:r>
            <a:r>
              <a:rPr lang="en-IN" sz="2000" dirty="0" err="1" smtClean="0">
                <a:solidFill>
                  <a:srgbClr val="002060"/>
                </a:solidFill>
              </a:rPr>
              <a:t>,</a:t>
            </a:r>
            <a:r>
              <a:rPr lang="en-IN" sz="2000" dirty="0" err="1" smtClean="0">
                <a:solidFill>
                  <a:srgbClr val="FF0000"/>
                </a:solidFill>
              </a:rPr>
              <a:t>Salary</a:t>
            </a:r>
            <a:endParaRPr lang="en-IN" sz="2000" dirty="0" smtClean="0">
              <a:solidFill>
                <a:srgbClr val="FF0000"/>
              </a:solidFill>
            </a:endParaRPr>
          </a:p>
          <a:p>
            <a:pPr>
              <a:buNone/>
            </a:pPr>
            <a:r>
              <a:rPr lang="en-IN" sz="2000" dirty="0" smtClean="0">
                <a:solidFill>
                  <a:srgbClr val="002060"/>
                </a:solidFill>
              </a:rPr>
              <a:t>     and</a:t>
            </a:r>
            <a:r>
              <a:rPr lang="en-IN" sz="2000" dirty="0" smtClean="0">
                <a:solidFill>
                  <a:srgbClr val="FF0000"/>
                </a:solidFill>
              </a:rPr>
              <a:t> </a:t>
            </a:r>
            <a:r>
              <a:rPr lang="en-IN" sz="2000" dirty="0" err="1" smtClean="0">
                <a:solidFill>
                  <a:srgbClr val="FF0000"/>
                </a:solidFill>
              </a:rPr>
              <a:t>PhoneNo</a:t>
            </a:r>
            <a:r>
              <a:rPr lang="en-IN" sz="2000" dirty="0" smtClean="0"/>
              <a:t>.</a:t>
            </a:r>
          </a:p>
          <a:p>
            <a:pPr>
              <a:buNone/>
            </a:pPr>
            <a:r>
              <a:rPr lang="en-IN" sz="2000" dirty="0" smtClean="0"/>
              <a:t>    In </a:t>
            </a:r>
            <a:r>
              <a:rPr lang="en-IN" sz="2000" dirty="0" smtClean="0">
                <a:solidFill>
                  <a:srgbClr val="FF0000"/>
                </a:solidFill>
              </a:rPr>
              <a:t>Relational</a:t>
            </a:r>
            <a:r>
              <a:rPr lang="en-IN" sz="2000" dirty="0" smtClean="0"/>
              <a:t> table, a column is a set of value of a particular type. The term </a:t>
            </a:r>
            <a:r>
              <a:rPr lang="en-IN" sz="2000" dirty="0" smtClean="0">
                <a:solidFill>
                  <a:srgbClr val="FF0000"/>
                </a:solidFill>
              </a:rPr>
              <a:t>Attribute</a:t>
            </a:r>
            <a:r>
              <a:rPr lang="en-IN" sz="2000" dirty="0" smtClean="0"/>
              <a:t> is also used to represent a column. For example, in </a:t>
            </a:r>
            <a:r>
              <a:rPr lang="en-IN" sz="2000" dirty="0" err="1" smtClean="0">
                <a:solidFill>
                  <a:srgbClr val="FF0000"/>
                </a:solidFill>
              </a:rPr>
              <a:t>PersionalInfo</a:t>
            </a:r>
            <a:r>
              <a:rPr lang="en-IN" sz="2000" dirty="0" smtClean="0">
                <a:solidFill>
                  <a:srgbClr val="FF0000"/>
                </a:solidFill>
              </a:rPr>
              <a:t> </a:t>
            </a:r>
            <a:r>
              <a:rPr lang="en-IN" sz="2000" dirty="0" smtClean="0"/>
              <a:t>table, Name is a column that represent names of </a:t>
            </a:r>
            <a:r>
              <a:rPr lang="en-IN" sz="2000" dirty="0" err="1" smtClean="0"/>
              <a:t>persion</a:t>
            </a:r>
            <a:r>
              <a:rPr lang="en-IN" sz="2000" dirty="0" smtClean="0"/>
              <a:t>.</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effectLst>
                  <a:outerShdw blurRad="38100" dist="38100" dir="2700000" algn="tl">
                    <a:srgbClr val="000000">
                      <a:alpha val="43137"/>
                    </a:srgbClr>
                  </a:outerShdw>
                </a:effectLst>
              </a:rPr>
              <a:t/>
            </a:r>
            <a:br>
              <a:rPr lang="en-IN" sz="4000" dirty="0" smtClean="0">
                <a:effectLst>
                  <a:outerShdw blurRad="38100" dist="38100" dir="2700000" algn="tl">
                    <a:srgbClr val="000000">
                      <a:alpha val="43137"/>
                    </a:srgbClr>
                  </a:outerShdw>
                </a:effectLst>
              </a:rPr>
            </a:br>
            <a:r>
              <a:rPr lang="en-IN" sz="4000" dirty="0" smtClean="0">
                <a:effectLst>
                  <a:outerShdw blurRad="38100" dist="38100" dir="2700000" algn="tl">
                    <a:srgbClr val="000000">
                      <a:alpha val="43137"/>
                    </a:srgbClr>
                  </a:outerShdw>
                </a:effectLst>
              </a:rPr>
              <a:t> What is NULL value ?</a:t>
            </a:r>
            <a:endParaRPr lang="en-IN"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buNone/>
            </a:pPr>
            <a:r>
              <a:rPr lang="en-IN" sz="2000" dirty="0" smtClean="0"/>
              <a:t>	A </a:t>
            </a:r>
            <a:r>
              <a:rPr lang="en-IN" sz="2000" dirty="0" smtClean="0">
                <a:solidFill>
                  <a:srgbClr val="FF0000"/>
                </a:solidFill>
              </a:rPr>
              <a:t>NULL</a:t>
            </a:r>
            <a:r>
              <a:rPr lang="en-IN" sz="2000" dirty="0" smtClean="0"/>
              <a:t> value in a table is a value in a field that appears to be blank, which means a field with a </a:t>
            </a:r>
            <a:r>
              <a:rPr lang="en-IN" sz="2000" dirty="0" smtClean="0">
                <a:solidFill>
                  <a:srgbClr val="FF0000"/>
                </a:solidFill>
              </a:rPr>
              <a:t>NULL</a:t>
            </a:r>
            <a:r>
              <a:rPr lang="en-IN" sz="2000" dirty="0" smtClean="0"/>
              <a:t> value is a field with no value.</a:t>
            </a:r>
          </a:p>
          <a:p>
            <a:pPr algn="just">
              <a:buNone/>
            </a:pPr>
            <a:r>
              <a:rPr lang="en-IN" sz="2000" dirty="0" smtClean="0"/>
              <a:t>	It is very important to understand that a </a:t>
            </a:r>
            <a:r>
              <a:rPr lang="en-IN" sz="2000" dirty="0" smtClean="0">
                <a:solidFill>
                  <a:srgbClr val="FF0000"/>
                </a:solidFill>
              </a:rPr>
              <a:t>NULL</a:t>
            </a:r>
            <a:r>
              <a:rPr lang="en-IN" sz="2000" dirty="0" smtClean="0"/>
              <a:t> value is different than a zero value or a field that contains spaces. A field with a </a:t>
            </a:r>
            <a:r>
              <a:rPr lang="en-IN" sz="2000" dirty="0" smtClean="0">
                <a:solidFill>
                  <a:srgbClr val="FF0000"/>
                </a:solidFill>
              </a:rPr>
              <a:t>NULL</a:t>
            </a:r>
            <a:r>
              <a:rPr lang="en-IN" sz="2000" dirty="0" smtClean="0"/>
              <a:t> value is one that has been left blank during record creation.</a:t>
            </a:r>
          </a:p>
          <a:p>
            <a:pPr>
              <a:buNone/>
            </a:pPr>
            <a:r>
              <a:rPr lang="en-US" dirty="0" smtClean="0"/>
              <a:t>	</a:t>
            </a:r>
          </a:p>
          <a:p>
            <a:pPr>
              <a:buNone/>
            </a:pPr>
            <a:r>
              <a:rPr lang="en-US" dirty="0" smtClean="0">
                <a:solidFill>
                  <a:srgbClr val="FF0000"/>
                </a:solidFill>
              </a:rPr>
              <a:t>	</a:t>
            </a:r>
            <a:r>
              <a:rPr lang="en-US" dirty="0" err="1" smtClean="0">
                <a:solidFill>
                  <a:srgbClr val="FF0000"/>
                </a:solidFill>
              </a:rPr>
              <a:t>Sql</a:t>
            </a:r>
            <a:r>
              <a:rPr lang="en-US" dirty="0" smtClean="0">
                <a:solidFill>
                  <a:srgbClr val="FF0000"/>
                </a:solidFill>
              </a:rPr>
              <a:t> constraints:</a:t>
            </a:r>
          </a:p>
          <a:p>
            <a:pPr algn="just">
              <a:buNone/>
            </a:pPr>
            <a:r>
              <a:rPr lang="en-IN" sz="2000" dirty="0" smtClean="0"/>
              <a:t>	Constraints are the rules enforced on data columns on table. These are used to limit the type of data that can go into a table. This ensures the accuracy and reliability of the data in the database.</a:t>
            </a:r>
            <a:endParaRPr lang="en-IN" sz="20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Sql</a:t>
            </a:r>
            <a:r>
              <a:rPr lang="en-US" sz="4000" dirty="0" smtClean="0"/>
              <a:t> constraints:</a:t>
            </a:r>
            <a:endParaRPr lang="en-IN" sz="4000" dirty="0"/>
          </a:p>
        </p:txBody>
      </p:sp>
      <p:sp>
        <p:nvSpPr>
          <p:cNvPr id="3" name="Content Placeholder 2"/>
          <p:cNvSpPr>
            <a:spLocks noGrp="1"/>
          </p:cNvSpPr>
          <p:nvPr>
            <p:ph idx="1"/>
          </p:nvPr>
        </p:nvSpPr>
        <p:spPr/>
        <p:txBody>
          <a:bodyPr>
            <a:normAutofit/>
          </a:bodyPr>
          <a:lstStyle/>
          <a:p>
            <a:pPr>
              <a:buNone/>
            </a:pPr>
            <a:r>
              <a:rPr lang="en-IN" sz="2000" dirty="0" smtClean="0"/>
              <a:t>	Constraints could be column level or table level. Column level constraints are applied only to one column where as table level constraints are applied to the whole table.</a:t>
            </a:r>
          </a:p>
          <a:p>
            <a:pPr>
              <a:buNone/>
            </a:pPr>
            <a:r>
              <a:rPr lang="en-IN" sz="2000" dirty="0" smtClean="0"/>
              <a:t>    Following are commonly used constraints available in SQL:</a:t>
            </a:r>
          </a:p>
          <a:p>
            <a:pPr lvl="1" algn="just">
              <a:buNone/>
            </a:pPr>
            <a:r>
              <a:rPr lang="en-IN" sz="2000" dirty="0" smtClean="0">
                <a:solidFill>
                  <a:srgbClr val="FF0000"/>
                </a:solidFill>
              </a:rPr>
              <a:t>NOT NULL Constraint:</a:t>
            </a:r>
            <a:r>
              <a:rPr lang="en-IN" sz="2000" dirty="0" smtClean="0"/>
              <a:t> </a:t>
            </a:r>
          </a:p>
          <a:p>
            <a:pPr lvl="1" algn="just">
              <a:buNone/>
            </a:pPr>
            <a:r>
              <a:rPr lang="en-IN" sz="2000" dirty="0" smtClean="0"/>
              <a:t>         Ensures that a column cannot have NULL value.</a:t>
            </a:r>
          </a:p>
          <a:p>
            <a:pPr lvl="1" algn="just">
              <a:buNone/>
            </a:pPr>
            <a:r>
              <a:rPr lang="en-IN" sz="2000" dirty="0" smtClean="0">
                <a:solidFill>
                  <a:srgbClr val="FF0000"/>
                </a:solidFill>
              </a:rPr>
              <a:t>DEFAULT Constraint: </a:t>
            </a:r>
          </a:p>
          <a:p>
            <a:pPr lvl="1" algn="just">
              <a:buNone/>
            </a:pPr>
            <a:r>
              <a:rPr lang="en-IN" sz="2000" dirty="0" smtClean="0"/>
              <a:t>         Provides a default value for a column when none is specified.</a:t>
            </a:r>
            <a:endParaRPr lang="en-IN" sz="2000" dirty="0" smtClean="0">
              <a:solidFill>
                <a:srgbClr val="FF0000"/>
              </a:solidFill>
            </a:endParaRPr>
          </a:p>
          <a:p>
            <a:pPr lvl="1" algn="just">
              <a:buNone/>
            </a:pPr>
            <a:r>
              <a:rPr lang="en-IN" sz="2000" dirty="0" smtClean="0">
                <a:solidFill>
                  <a:srgbClr val="FF0000"/>
                </a:solidFill>
              </a:rPr>
              <a:t>UNIQUE Constraint:</a:t>
            </a:r>
          </a:p>
          <a:p>
            <a:pPr lvl="1" algn="just">
              <a:buNone/>
            </a:pPr>
            <a:r>
              <a:rPr lang="en-IN" sz="2000" dirty="0" smtClean="0"/>
              <a:t>        Ensures that all values in a column are different.</a:t>
            </a:r>
          </a:p>
          <a:p>
            <a:endParaRPr 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Sql</a:t>
            </a:r>
            <a:r>
              <a:rPr lang="en-US" sz="4000" dirty="0" smtClean="0"/>
              <a:t> constraints:</a:t>
            </a:r>
            <a:endParaRPr lang="en-IN" sz="4000" dirty="0"/>
          </a:p>
        </p:txBody>
      </p:sp>
      <p:sp>
        <p:nvSpPr>
          <p:cNvPr id="3" name="Content Placeholder 2"/>
          <p:cNvSpPr>
            <a:spLocks noGrp="1"/>
          </p:cNvSpPr>
          <p:nvPr>
            <p:ph idx="1"/>
          </p:nvPr>
        </p:nvSpPr>
        <p:spPr/>
        <p:txBody>
          <a:bodyPr/>
          <a:lstStyle/>
          <a:p>
            <a:pPr lvl="1">
              <a:buNone/>
            </a:pPr>
            <a:r>
              <a:rPr lang="en-IN" sz="1800" dirty="0" smtClean="0">
                <a:solidFill>
                  <a:srgbClr val="FF0000"/>
                </a:solidFill>
              </a:rPr>
              <a:t>PRIMARY Key: </a:t>
            </a:r>
            <a:r>
              <a:rPr lang="en-IN" sz="1800" dirty="0" smtClean="0"/>
              <a:t>Uniquely identified each rows/records in a database table.</a:t>
            </a:r>
          </a:p>
          <a:p>
            <a:pPr lvl="1">
              <a:buNone/>
            </a:pPr>
            <a:r>
              <a:rPr lang="en-IN" sz="1800" dirty="0" smtClean="0">
                <a:solidFill>
                  <a:srgbClr val="FF0000"/>
                </a:solidFill>
              </a:rPr>
              <a:t>FOREIGN Key</a:t>
            </a:r>
            <a:r>
              <a:rPr lang="en-IN" sz="1800" dirty="0" smtClean="0"/>
              <a:t>: Uniquely identified a rows/records in any another database table.</a:t>
            </a:r>
          </a:p>
          <a:p>
            <a:pPr>
              <a:buNone/>
            </a:pPr>
            <a:r>
              <a:rPr lang="en-IN" sz="2000" dirty="0" smtClean="0"/>
              <a:t>     </a:t>
            </a:r>
            <a:r>
              <a:rPr lang="en-IN" sz="2000" dirty="0" smtClean="0">
                <a:solidFill>
                  <a:srgbClr val="FF0000"/>
                </a:solidFill>
              </a:rPr>
              <a:t>CHECK Constraint: </a:t>
            </a:r>
            <a:r>
              <a:rPr lang="en-IN" sz="2000" dirty="0" smtClean="0"/>
              <a:t>The CHECK constraint ensures that all values in a column satisfy certain conditions.</a:t>
            </a:r>
          </a:p>
          <a:p>
            <a:pPr>
              <a:buNone/>
            </a:pPr>
            <a:r>
              <a:rPr lang="en-IN" sz="2000" dirty="0" smtClean="0">
                <a:solidFill>
                  <a:srgbClr val="FF0000"/>
                </a:solidFill>
              </a:rPr>
              <a:t>     </a:t>
            </a:r>
            <a:r>
              <a:rPr lang="en-IN" sz="2000" dirty="0" err="1" smtClean="0">
                <a:solidFill>
                  <a:srgbClr val="FF0000"/>
                </a:solidFill>
              </a:rPr>
              <a:t>INDEX:</a:t>
            </a:r>
            <a:r>
              <a:rPr lang="en-IN" sz="2000" dirty="0" err="1" smtClean="0"/>
              <a:t>Use</a:t>
            </a:r>
            <a:r>
              <a:rPr lang="en-IN" sz="2000" dirty="0" smtClean="0"/>
              <a:t> to create and retrieve data from the database very quickly.</a:t>
            </a:r>
          </a:p>
          <a:p>
            <a:pPr>
              <a:buNone/>
            </a:pPr>
            <a:r>
              <a:rPr lang="en-US" dirty="0" smtClean="0"/>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 Data Integrity:</a:t>
            </a:r>
            <a:endParaRPr lang="en-IN" dirty="0">
              <a:solidFill>
                <a:srgbClr val="002060"/>
              </a:solidFill>
            </a:endParaRPr>
          </a:p>
        </p:txBody>
      </p:sp>
      <p:sp>
        <p:nvSpPr>
          <p:cNvPr id="3" name="Content Placeholder 2"/>
          <p:cNvSpPr>
            <a:spLocks noGrp="1"/>
          </p:cNvSpPr>
          <p:nvPr>
            <p:ph idx="1"/>
          </p:nvPr>
        </p:nvSpPr>
        <p:spPr/>
        <p:txBody>
          <a:bodyPr/>
          <a:lstStyle/>
          <a:p>
            <a:pPr>
              <a:buNone/>
            </a:pPr>
            <a:r>
              <a:rPr lang="en-IN" sz="2000" dirty="0" smtClean="0"/>
              <a:t>The following categories of the data integrity exist with each RDBMS:</a:t>
            </a:r>
          </a:p>
          <a:p>
            <a:pPr>
              <a:buNone/>
            </a:pPr>
            <a:r>
              <a:rPr lang="en-IN" sz="2000" dirty="0" smtClean="0">
                <a:solidFill>
                  <a:srgbClr val="FF0000"/>
                </a:solidFill>
              </a:rPr>
              <a:t>	Entity Integrity:     </a:t>
            </a:r>
          </a:p>
          <a:p>
            <a:pPr>
              <a:buNone/>
            </a:pPr>
            <a:r>
              <a:rPr lang="en-IN" sz="2000" dirty="0" smtClean="0">
                <a:solidFill>
                  <a:srgbClr val="FF0000"/>
                </a:solidFill>
              </a:rPr>
              <a:t>		</a:t>
            </a:r>
            <a:r>
              <a:rPr lang="en-IN" sz="2000" dirty="0" smtClean="0"/>
              <a:t>There are no duplicate rows in a table.</a:t>
            </a:r>
          </a:p>
          <a:p>
            <a:pPr>
              <a:buNone/>
            </a:pPr>
            <a:r>
              <a:rPr lang="en-IN" sz="2000" dirty="0" smtClean="0">
                <a:solidFill>
                  <a:srgbClr val="FF0000"/>
                </a:solidFill>
              </a:rPr>
              <a:t>	Domain Integrity:</a:t>
            </a:r>
            <a:r>
              <a:rPr lang="en-IN" sz="2000" dirty="0" smtClean="0"/>
              <a:t> </a:t>
            </a:r>
          </a:p>
          <a:p>
            <a:pPr>
              <a:buNone/>
            </a:pPr>
            <a:r>
              <a:rPr lang="en-IN" sz="2000" dirty="0" smtClean="0"/>
              <a:t>		Enforces valid entries for a given column by restricting the type, the format, or the range of values.</a:t>
            </a:r>
          </a:p>
          <a:p>
            <a:pPr>
              <a:buNone/>
            </a:pPr>
            <a:r>
              <a:rPr lang="en-IN" sz="2000" dirty="0" smtClean="0">
                <a:solidFill>
                  <a:srgbClr val="FF0000"/>
                </a:solidFill>
              </a:rPr>
              <a:t>	Referential integrity:</a:t>
            </a:r>
            <a:r>
              <a:rPr lang="en-IN" sz="2000" dirty="0" smtClean="0"/>
              <a:t> </a:t>
            </a:r>
          </a:p>
          <a:p>
            <a:pPr>
              <a:buNone/>
            </a:pPr>
            <a:r>
              <a:rPr lang="en-IN" sz="2000" dirty="0" smtClean="0"/>
              <a:t>	       Rows cannot be deleted, which are used by other records.</a:t>
            </a:r>
          </a:p>
          <a:p>
            <a:pPr>
              <a:buNone/>
            </a:pPr>
            <a:r>
              <a:rPr lang="en-IN" sz="2000" dirty="0" smtClean="0">
                <a:solidFill>
                  <a:srgbClr val="FF0000"/>
                </a:solidFill>
              </a:rPr>
              <a:t>	User-Defined Integrity:</a:t>
            </a:r>
            <a:r>
              <a:rPr lang="en-IN" sz="2000" dirty="0" smtClean="0"/>
              <a:t>     Enforces some specific business rules that do not fall into entity, domain or referential integrity.</a:t>
            </a:r>
          </a:p>
          <a:p>
            <a:pPr>
              <a:buNone/>
            </a:pPr>
            <a:endParaRPr lang="en-IN" sz="2000"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M10082295">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rketSpecific xmlns="4873beb7-5857-4685-be1f-d57550cc96cc">false</MarketSpecific>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Training presentation: General</TPFriendlyName>
    <BusinessGroup xmlns="4873beb7-5857-4685-be1f-d57550cc96cc" xsi:nil="true"/>
    <APEditor xmlns="4873beb7-5857-4685-be1f-d57550cc96cc">
      <UserInfo>
        <DisplayName>REDMOND\v-luannv</DisplayName>
        <AccountId>92</AccountId>
        <AccountType/>
      </UserInfo>
    </APEditor>
    <SourceTitle xmlns="4873beb7-5857-4685-be1f-d57550cc96cc">Training presentation: General</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264269</Value>
      <Value>1317002</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2009-05-30T20:40:00+00:00</AssetStart>
    <LastHandOff xmlns="4873beb7-5857-4685-be1f-d57550cc96cc" xsi:nil="true"/>
    <TPClientViewer xmlns="4873beb7-5857-4685-be1f-d57550cc96cc">Microsoft Office PowerPoint</TPClientViewer>
    <ArtSampleDocs xmlns="4873beb7-5857-4685-be1f-d57550cc96cc" xsi:nil="true"/>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TP010082295</AssetId>
    <TPApplication xmlns="4873beb7-5857-4685-be1f-d57550cc96cc">PowerPoint</TPApplication>
    <TPLaunchHelpLink xmlns="4873beb7-5857-4685-be1f-d57550cc96cc" xsi:nil="true"/>
    <IntlLocPriority xmlns="4873beb7-5857-4685-be1f-d57550cc96cc" xsi:nil="true"/>
    <PlannedPubDate xmlns="4873beb7-5857-4685-be1f-d57550cc96cc" xsi:nil="true"/>
    <CrawlForDependencies xmlns="4873beb7-5857-4685-be1f-d57550cc96cc">false</CrawlForDependencies>
    <IntlLangReviewer xmlns="4873beb7-5857-4685-be1f-d57550cc96cc" xsi:nil="true"/>
    <HandoffToMSDN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false</BlockPublish>
    <CampaignTagsTaxHTField0 xmlns="4873beb7-5857-4685-be1f-d57550cc96cc">
      <Terms xmlns="http://schemas.microsoft.com/office/infopath/2007/PartnerControls"/>
    </CampaignTagsTaxHTField0>
    <LocLastLocAttemptVersionLookup xmlns="4873beb7-5857-4685-be1f-d57550cc96cc">116941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Props1.xml><?xml version="1.0" encoding="utf-8"?>
<ds:datastoreItem xmlns:ds="http://schemas.openxmlformats.org/officeDocument/2006/customXml" ds:itemID="{77C07D1E-A757-4FA5-A73C-0C1FF1AF0314}">
  <ds:schemaRefs>
    <ds:schemaRef ds:uri="http://schemas.microsoft.com/sharepoint/v3/contenttype/forms"/>
  </ds:schemaRefs>
</ds:datastoreItem>
</file>

<file path=customXml/itemProps2.xml><?xml version="1.0" encoding="utf-8"?>
<ds:datastoreItem xmlns:ds="http://schemas.openxmlformats.org/officeDocument/2006/customXml" ds:itemID="{C7174BAB-CF79-4C88-B5F0-608477A02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10FCEA-AFBA-4A87-8465-8D68D5A3D555}">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TM10082295</Template>
  <TotalTime>0</TotalTime>
  <Words>405</Words>
  <Application>Microsoft Macintosh PowerPoint</Application>
  <PresentationFormat>On-screen Show (4:3)</PresentationFormat>
  <Paragraphs>81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TM10082295</vt:lpstr>
      <vt:lpstr>Introduction to RDBMS</vt:lpstr>
      <vt:lpstr>RDBMS introduction:</vt:lpstr>
      <vt:lpstr>What is table:</vt:lpstr>
      <vt:lpstr>What is record:</vt:lpstr>
      <vt:lpstr>What is field and column:</vt:lpstr>
      <vt:lpstr>  What is NULL value ?</vt:lpstr>
      <vt:lpstr>Sql constraints:</vt:lpstr>
      <vt:lpstr>Sql constraints:</vt:lpstr>
      <vt:lpstr> Data Integrity:</vt:lpstr>
      <vt:lpstr>Normalization:</vt:lpstr>
      <vt:lpstr>Anomalies explanation:</vt:lpstr>
      <vt:lpstr>First Normal form:</vt:lpstr>
      <vt:lpstr>First normalization:</vt:lpstr>
      <vt:lpstr>First Normal form:</vt:lpstr>
      <vt:lpstr>Second Normal form:</vt:lpstr>
      <vt:lpstr>Second Normal form:</vt:lpstr>
      <vt:lpstr>Second Normal form: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General</dc:title>
  <dc:creator/>
  <cp:lastModifiedBy/>
  <cp:revision>1</cp:revision>
  <dcterms:created xsi:type="dcterms:W3CDTF">2006-08-31T17:23:55Z</dcterms:created>
  <dcterms:modified xsi:type="dcterms:W3CDTF">2016-10-09T06:52:47Z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419;#zpp140;#65;#zpp120;#79;#tpl120</vt:lpwstr>
  </property>
  <property fmtid="{D5CDD505-2E9C-101B-9397-08002B2CF9AE}" pid="8" name="PolicheckCounter">
    <vt:lpwstr>0</vt:lpwstr>
  </property>
  <property fmtid="{D5CDD505-2E9C-101B-9397-08002B2CF9AE}" pid="9" name="APTrustLevel">
    <vt:r8>1</vt:r8>
  </property>
</Properties>
</file>