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24"/>
  </p:notesMasterIdLst>
  <p:sldIdLst>
    <p:sldId id="256" r:id="rId5"/>
    <p:sldId id="270" r:id="rId6"/>
    <p:sldId id="278" r:id="rId7"/>
    <p:sldId id="280" r:id="rId8"/>
    <p:sldId id="292" r:id="rId9"/>
    <p:sldId id="282" r:id="rId10"/>
    <p:sldId id="283" r:id="rId11"/>
    <p:sldId id="294" r:id="rId12"/>
    <p:sldId id="295" r:id="rId13"/>
    <p:sldId id="296" r:id="rId14"/>
    <p:sldId id="297" r:id="rId15"/>
    <p:sldId id="298" r:id="rId16"/>
    <p:sldId id="293" r:id="rId17"/>
    <p:sldId id="299" r:id="rId18"/>
    <p:sldId id="300" r:id="rId19"/>
    <p:sldId id="301" r:id="rId20"/>
    <p:sldId id="302" r:id="rId21"/>
    <p:sldId id="303" r:id="rId22"/>
    <p:sldId id="30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7" autoAdjust="0"/>
    <p:restoredTop sz="94654" autoAdjust="0"/>
  </p:normalViewPr>
  <p:slideViewPr>
    <p:cSldViewPr>
      <p:cViewPr>
        <p:scale>
          <a:sx n="64" d="100"/>
          <a:sy n="64" d="100"/>
        </p:scale>
        <p:origin x="-156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10/10/2016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smtClean="0"/>
              <a:t>Basic SQL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400" dirty="0" smtClean="0"/>
              <a:t>    </a:t>
            </a:r>
            <a:r>
              <a:rPr lang="en-IN" sz="2400" dirty="0" smtClean="0">
                <a:solidFill>
                  <a:srgbClr val="FF0000"/>
                </a:solidFill>
              </a:rPr>
              <a:t>Syntax for creating table</a:t>
            </a:r>
            <a:r>
              <a:rPr lang="en-IN" sz="2000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CREATE </a:t>
            </a:r>
            <a:r>
              <a:rPr lang="en-IN" sz="2000" dirty="0" smtClean="0"/>
              <a:t>TABLE </a:t>
            </a:r>
            <a:r>
              <a:rPr lang="en-IN" sz="2000" dirty="0" err="1" smtClean="0">
                <a:solidFill>
                  <a:srgbClr val="FF0000"/>
                </a:solidFill>
              </a:rPr>
              <a:t>table_name</a:t>
            </a:r>
            <a:r>
              <a:rPr lang="en-IN" sz="2000" dirty="0" smtClean="0"/>
              <a:t>( column1 </a:t>
            </a:r>
            <a:r>
              <a:rPr lang="en-IN" sz="2000" dirty="0" err="1" smtClean="0"/>
              <a:t>datatype</a:t>
            </a:r>
            <a:r>
              <a:rPr lang="en-IN" sz="2000" dirty="0" smtClean="0"/>
              <a:t>, column2 </a:t>
            </a:r>
            <a:r>
              <a:rPr lang="en-IN" sz="2000" dirty="0" err="1" smtClean="0"/>
              <a:t>datatype</a:t>
            </a:r>
            <a:r>
              <a:rPr lang="en-IN" sz="2000" dirty="0" smtClean="0"/>
              <a:t>, column3 </a:t>
            </a:r>
            <a:r>
              <a:rPr lang="en-IN" sz="2000" dirty="0" err="1" smtClean="0"/>
              <a:t>datatype</a:t>
            </a:r>
            <a:r>
              <a:rPr lang="en-IN" sz="2000" dirty="0" smtClean="0"/>
              <a:t>, ..... </a:t>
            </a:r>
            <a:r>
              <a:rPr lang="en-IN" sz="2000" dirty="0" err="1" smtClean="0"/>
              <a:t>columnN</a:t>
            </a:r>
            <a:r>
              <a:rPr lang="en-IN" sz="2000" dirty="0" smtClean="0"/>
              <a:t> </a:t>
            </a:r>
            <a:r>
              <a:rPr lang="en-IN" sz="2000" dirty="0" err="1" smtClean="0"/>
              <a:t>datatype</a:t>
            </a:r>
            <a:r>
              <a:rPr lang="en-IN" sz="2000" dirty="0" smtClean="0"/>
              <a:t>, PRIMARY KEY( one or more columns ) </a:t>
            </a:r>
            <a:r>
              <a:rPr lang="en-IN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CREATE </a:t>
            </a:r>
            <a:r>
              <a:rPr lang="en-IN" sz="2000" dirty="0" smtClean="0"/>
              <a:t>TABLE </a:t>
            </a:r>
            <a:r>
              <a:rPr lang="en-IN" sz="2000" dirty="0" smtClean="0">
                <a:solidFill>
                  <a:srgbClr val="FF0000"/>
                </a:solidFill>
              </a:rPr>
              <a:t>PERSONS</a:t>
            </a:r>
            <a:r>
              <a:rPr lang="en-IN" sz="2000" dirty="0" smtClean="0"/>
              <a:t>( 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ID </a:t>
            </a:r>
            <a:r>
              <a:rPr lang="en-IN" sz="2000" dirty="0" smtClean="0"/>
              <a:t>INT NOT NULL,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NAME </a:t>
            </a:r>
            <a:r>
              <a:rPr lang="en-IN" sz="2000" dirty="0" smtClean="0"/>
              <a:t>VARCHAR (20) NOT NULL,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AGE </a:t>
            </a:r>
            <a:r>
              <a:rPr lang="en-IN" sz="2000" dirty="0" smtClean="0"/>
              <a:t>INT NOT NULL,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ADDRESS </a:t>
            </a:r>
            <a:r>
              <a:rPr lang="en-IN" sz="2000" dirty="0" smtClean="0"/>
              <a:t>CHAR (25) ,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SALARY </a:t>
            </a:r>
            <a:r>
              <a:rPr lang="en-IN" sz="2000" dirty="0" smtClean="0"/>
              <a:t>DECIMAL (18, 2</a:t>
            </a:r>
            <a:r>
              <a:rPr lang="en-IN" sz="2000" dirty="0" smtClean="0"/>
              <a:t>), </a:t>
            </a:r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PRIMARY </a:t>
            </a:r>
            <a:r>
              <a:rPr lang="en-IN" sz="2000" dirty="0" smtClean="0"/>
              <a:t>KEY (ID) );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571876"/>
            <a:ext cx="46386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DESC</a:t>
            </a:r>
            <a:r>
              <a:rPr lang="en-IN" sz="2000" dirty="0" smtClean="0"/>
              <a:t> command is for verify  your table has been created or not </a:t>
            </a:r>
          </a:p>
          <a:p>
            <a:pPr>
              <a:buNone/>
            </a:pPr>
            <a:r>
              <a:rPr lang="en-US" sz="2000" dirty="0" smtClean="0"/>
              <a:t>Successfully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Syntax is 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</a:t>
            </a:r>
            <a:r>
              <a:rPr lang="en-US" sz="2000" dirty="0" smtClean="0"/>
              <a:t>DESC PERSONS;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Syntax is 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     </a:t>
            </a:r>
            <a:r>
              <a:rPr lang="en-IN" sz="2000" dirty="0" smtClean="0"/>
              <a:t>DROP TABLE </a:t>
            </a:r>
            <a:r>
              <a:rPr lang="en-IN" sz="2000" dirty="0" err="1" smtClean="0"/>
              <a:t>table_name</a:t>
            </a:r>
            <a:r>
              <a:rPr lang="en-IN" sz="2000" dirty="0" smtClean="0"/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smtClean="0"/>
              <a:t>DROP TABLE </a:t>
            </a:r>
            <a:r>
              <a:rPr lang="en-IN" sz="2000" dirty="0" smtClean="0">
                <a:solidFill>
                  <a:srgbClr val="FF0000"/>
                </a:solidFill>
              </a:rPr>
              <a:t>PERSONS</a:t>
            </a:r>
            <a:r>
              <a:rPr lang="en-IN" sz="2000" dirty="0" smtClean="0"/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Now, if you would try </a:t>
            </a:r>
            <a:r>
              <a:rPr lang="en-IN" sz="2000" dirty="0" smtClean="0">
                <a:solidFill>
                  <a:srgbClr val="FF0000"/>
                </a:solidFill>
              </a:rPr>
              <a:t>DESC</a:t>
            </a:r>
            <a:r>
              <a:rPr lang="en-IN" sz="2000" dirty="0" smtClean="0"/>
              <a:t> command, then you would get error as </a:t>
            </a:r>
            <a:r>
              <a:rPr lang="en-IN" sz="2000" dirty="0" smtClean="0"/>
              <a:t>follows.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DESC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PERSONS</a:t>
            </a:r>
            <a:r>
              <a:rPr lang="en-IN" sz="2000" dirty="0" smtClean="0"/>
              <a:t>; </a:t>
            </a:r>
            <a:r>
              <a:rPr lang="en-IN" sz="2000" dirty="0" smtClean="0"/>
              <a:t>ERROR 1146 (42S02): Table </a:t>
            </a:r>
            <a:r>
              <a:rPr lang="en-IN" sz="2000" dirty="0" smtClean="0">
                <a:solidFill>
                  <a:srgbClr val="FF0000"/>
                </a:solidFill>
              </a:rPr>
              <a:t>SAMPLE.PERSIONS</a:t>
            </a:r>
            <a:r>
              <a:rPr lang="en-IN" sz="2000" dirty="0" smtClean="0"/>
              <a:t>' </a:t>
            </a:r>
            <a:r>
              <a:rPr lang="en-IN" sz="2000" dirty="0" smtClean="0"/>
              <a:t>doesn't exist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DML –Data Manipulation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SELECT : </a:t>
            </a:r>
            <a:r>
              <a:rPr lang="en-IN" sz="2000" dirty="0" smtClean="0"/>
              <a:t>Retrieves certain records from one or more tables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INSERT  : </a:t>
            </a:r>
            <a:r>
              <a:rPr lang="en-IN" sz="2000" dirty="0" smtClean="0"/>
              <a:t>Creates a record.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UPDATE : </a:t>
            </a:r>
            <a:r>
              <a:rPr lang="en-IN" sz="2000" dirty="0" smtClean="0"/>
              <a:t>Modifies records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DELETE  : </a:t>
            </a:r>
            <a:r>
              <a:rPr lang="en-IN" sz="2000" dirty="0" smtClean="0"/>
              <a:t>Deletes records.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	DCL –Data Control Language:</a:t>
            </a:r>
          </a:p>
          <a:p>
            <a:pPr>
              <a:buNone/>
            </a:pPr>
            <a:r>
              <a:rPr lang="en-US" sz="4000" dirty="0" smtClean="0"/>
              <a:t>	</a:t>
            </a: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GRANT :  </a:t>
            </a:r>
            <a:r>
              <a:rPr lang="en-IN" sz="2000" dirty="0" smtClean="0"/>
              <a:t>Gives a privilege to user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FF0000"/>
                </a:solidFill>
              </a:rPr>
              <a:t>REVOKE: </a:t>
            </a:r>
            <a:r>
              <a:rPr lang="en-IN" sz="2000" dirty="0" smtClean="0"/>
              <a:t>Takes back privileges granted from user</a:t>
            </a:r>
            <a:endParaRPr lang="en-I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Examples of DML </a:t>
            </a:r>
            <a:r>
              <a:rPr lang="en-US" sz="4000" dirty="0" err="1" smtClean="0"/>
              <a:t>Opertions</a:t>
            </a:r>
            <a:r>
              <a:rPr lang="en-US" sz="4000" dirty="0" smtClean="0"/>
              <a:t>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There are two basic syntaxes of INSERT INTO statement as follows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They are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INSERT INTO TABLE_NAME </a:t>
            </a:r>
            <a:r>
              <a:rPr lang="en-IN" sz="2000" dirty="0" smtClean="0"/>
              <a:t>(column1, column2, </a:t>
            </a:r>
            <a:r>
              <a:rPr lang="en-IN" sz="2000" dirty="0" smtClean="0"/>
              <a:t>column3</a:t>
            </a:r>
            <a:r>
              <a:rPr lang="en-IN" sz="2000" dirty="0" smtClean="0"/>
              <a:t>,...</a:t>
            </a:r>
            <a:r>
              <a:rPr lang="en-IN" sz="2000" dirty="0" err="1" smtClean="0"/>
              <a:t>columnN</a:t>
            </a:r>
            <a:r>
              <a:rPr lang="en-IN" sz="2000" dirty="0" smtClean="0"/>
              <a:t>)] VALUES (value1, value2, value3,...</a:t>
            </a:r>
            <a:r>
              <a:rPr lang="en-IN" sz="2000" dirty="0" err="1" smtClean="0"/>
              <a:t>valueN</a:t>
            </a:r>
            <a:r>
              <a:rPr lang="en-IN" sz="2000" dirty="0" smtClean="0"/>
              <a:t>);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smtClean="0">
                <a:solidFill>
                  <a:srgbClr val="FF0000"/>
                </a:solidFill>
              </a:rPr>
              <a:t>INSERT </a:t>
            </a:r>
            <a:r>
              <a:rPr lang="en-IN" sz="2000" dirty="0" smtClean="0">
                <a:solidFill>
                  <a:srgbClr val="FF0000"/>
                </a:solidFill>
              </a:rPr>
              <a:t>INTO TABLE_NAME VALUES </a:t>
            </a:r>
            <a:r>
              <a:rPr lang="en-IN" sz="2000" dirty="0" smtClean="0"/>
              <a:t>(value1,value2,value3,...</a:t>
            </a:r>
            <a:r>
              <a:rPr lang="en-IN" sz="2000" dirty="0" err="1" smtClean="0"/>
              <a:t>valueN</a:t>
            </a:r>
            <a:r>
              <a:rPr lang="en-IN" sz="2000" dirty="0" smtClean="0"/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IN" sz="2000" dirty="0" smtClean="0"/>
              <a:t>INSERT INTO </a:t>
            </a:r>
            <a:r>
              <a:rPr lang="en-IN" sz="2000" dirty="0" smtClean="0"/>
              <a:t>PERSIONS(ID,NAME,AGE,ADDRESS,SALARY</a:t>
            </a:r>
            <a:r>
              <a:rPr lang="en-IN" sz="2000" dirty="0" smtClean="0"/>
              <a:t>) VALUES (1, '</a:t>
            </a:r>
            <a:r>
              <a:rPr lang="en-IN" sz="2000" dirty="0" err="1" smtClean="0"/>
              <a:t>Ramesh</a:t>
            </a:r>
            <a:r>
              <a:rPr lang="en-IN" sz="2000" dirty="0" smtClean="0"/>
              <a:t>', </a:t>
            </a:r>
            <a:r>
              <a:rPr lang="en-IN" sz="2000" dirty="0" smtClean="0"/>
              <a:t>30, </a:t>
            </a:r>
            <a:r>
              <a:rPr lang="en-IN" sz="2000" dirty="0" err="1" smtClean="0"/>
              <a:t>kakinada</a:t>
            </a:r>
            <a:r>
              <a:rPr lang="en-IN" sz="2000" dirty="0" smtClean="0"/>
              <a:t>', </a:t>
            </a:r>
            <a:r>
              <a:rPr lang="en-IN" sz="2000" dirty="0" smtClean="0"/>
              <a:t>2000.00 </a:t>
            </a:r>
            <a:r>
              <a:rPr lang="en-IN" sz="2000" dirty="0" smtClean="0"/>
              <a:t>);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        </a:t>
            </a:r>
            <a:endParaRPr lang="en-IN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429000"/>
            <a:ext cx="628654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14546" y="1500174"/>
            <a:ext cx="64294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Example with 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  syntax: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	</a:t>
            </a:r>
            <a:r>
              <a:rPr lang="en-IN" dirty="0" smtClean="0"/>
              <a:t>INSERT INTO CUSTOMERS VALUES (2, ‘</a:t>
            </a:r>
            <a:r>
              <a:rPr lang="en-IN" dirty="0" err="1" smtClean="0"/>
              <a:t>raju</a:t>
            </a:r>
            <a:r>
              <a:rPr lang="en-IN" dirty="0" smtClean="0"/>
              <a:t>', 20, ‘</a:t>
            </a:r>
            <a:r>
              <a:rPr lang="en-IN" dirty="0" err="1" smtClean="0"/>
              <a:t>Tuni</a:t>
            </a:r>
            <a:r>
              <a:rPr lang="en-IN" dirty="0" smtClean="0"/>
              <a:t>', 10000.00 );</a:t>
            </a:r>
          </a:p>
          <a:p>
            <a:pPr>
              <a:buNone/>
            </a:pPr>
            <a:r>
              <a:rPr lang="en-IN" dirty="0" smtClean="0"/>
              <a:t>           Above statements would produce the following records in PERSIONS table: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 on select query: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Syntax is: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</a:t>
            </a:r>
            <a:r>
              <a:rPr lang="en-IN" sz="2000" dirty="0" smtClean="0"/>
              <a:t>SELECT </a:t>
            </a:r>
            <a:r>
              <a:rPr lang="en-IN" sz="2000" dirty="0" smtClean="0"/>
              <a:t>column1, column2, </a:t>
            </a:r>
            <a:r>
              <a:rPr lang="en-IN" sz="2000" dirty="0" err="1" smtClean="0"/>
              <a:t>columnN</a:t>
            </a:r>
            <a:r>
              <a:rPr lang="en-IN" sz="2000" dirty="0" smtClean="0"/>
              <a:t> FROM </a:t>
            </a:r>
            <a:r>
              <a:rPr lang="en-IN" sz="2000" dirty="0" err="1" smtClean="0">
                <a:solidFill>
                  <a:srgbClr val="FF0000"/>
                </a:solidFill>
              </a:rPr>
              <a:t>table_name</a:t>
            </a:r>
            <a:r>
              <a:rPr lang="en-IN" sz="2000" dirty="0" smtClean="0">
                <a:solidFill>
                  <a:srgbClr val="FF0000"/>
                </a:solidFill>
              </a:rPr>
              <a:t>;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 algn="just">
              <a:buNone/>
            </a:pPr>
            <a:r>
              <a:rPr lang="en-IN" sz="2000" dirty="0" smtClean="0"/>
              <a:t> 	Here</a:t>
            </a:r>
            <a:r>
              <a:rPr lang="en-IN" sz="2000" dirty="0" smtClean="0"/>
              <a:t>, column1, column2...are the fields of a table whose values you want to fetch. If you want to fetch all the fields available in </a:t>
            </a:r>
            <a:r>
              <a:rPr lang="en-IN" sz="2000" dirty="0" smtClean="0"/>
              <a:t>table, then </a:t>
            </a:r>
            <a:r>
              <a:rPr lang="en-IN" sz="2000" dirty="0" smtClean="0"/>
              <a:t>you can use the following </a:t>
            </a:r>
            <a:r>
              <a:rPr lang="en-IN" sz="2000" dirty="0" smtClean="0"/>
              <a:t>syntax:</a:t>
            </a:r>
          </a:p>
          <a:p>
            <a:pPr lvl="2" algn="just"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SELECT </a:t>
            </a:r>
            <a:r>
              <a:rPr lang="en-IN" sz="2000" dirty="0" smtClean="0"/>
              <a:t>* FROM </a:t>
            </a:r>
            <a:r>
              <a:rPr lang="en-IN" sz="2000" dirty="0" err="1" smtClean="0">
                <a:solidFill>
                  <a:srgbClr val="FF0000"/>
                </a:solidFill>
              </a:rPr>
              <a:t>table_name</a:t>
            </a:r>
            <a:r>
              <a:rPr lang="en-IN" sz="2000" dirty="0" smtClean="0"/>
              <a:t>;</a:t>
            </a:r>
          </a:p>
          <a:p>
            <a:pPr lvl="2" algn="just">
              <a:buNone/>
            </a:pPr>
            <a:r>
              <a:rPr lang="en-US" sz="2000" dirty="0" smtClean="0"/>
              <a:t>	SELECT * FROM </a:t>
            </a:r>
            <a:r>
              <a:rPr lang="en-US" sz="2000" dirty="0" smtClean="0">
                <a:solidFill>
                  <a:srgbClr val="FF0000"/>
                </a:solidFill>
              </a:rPr>
              <a:t>PERSIONS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 lvl="2" algn="just">
              <a:buNone/>
            </a:pPr>
            <a:endParaRPr lang="en-US" sz="2000" dirty="0" smtClean="0"/>
          </a:p>
          <a:p>
            <a:pPr lvl="2" algn="just">
              <a:buNone/>
            </a:pPr>
            <a:endParaRPr lang="en-US" sz="2000" dirty="0" smtClean="0"/>
          </a:p>
          <a:p>
            <a:pPr lvl="2" algn="just">
              <a:buNone/>
            </a:pPr>
            <a:endParaRPr lang="en-US" sz="2000" dirty="0" smtClean="0"/>
          </a:p>
          <a:p>
            <a:pPr lvl="2" algn="just">
              <a:buNone/>
            </a:pPr>
            <a:endParaRPr lang="en-US" sz="2000" dirty="0" smtClean="0"/>
          </a:p>
          <a:p>
            <a:pPr lvl="2" algn="just">
              <a:buNone/>
            </a:pPr>
            <a:endParaRPr lang="en-US" sz="2000" dirty="0" smtClean="0"/>
          </a:p>
          <a:p>
            <a:pPr lvl="2" algn="just">
              <a:buNone/>
            </a:pPr>
            <a:endParaRPr lang="en-US" sz="2000" dirty="0" smtClean="0"/>
          </a:p>
          <a:p>
            <a:pPr lvl="2" algn="just">
              <a:buNone/>
            </a:pPr>
            <a:endParaRPr lang="en-US" sz="2000" dirty="0" smtClean="0"/>
          </a:p>
          <a:p>
            <a:pPr lvl="2" algn="just">
              <a:buNone/>
            </a:pPr>
            <a:endParaRPr lang="en-IN" sz="2000" dirty="0" smtClean="0"/>
          </a:p>
          <a:p>
            <a:pPr lvl="2"/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286232"/>
            <a:ext cx="628654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Select with where clause: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endParaRPr lang="en-IN" sz="20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214554"/>
            <a:ext cx="43434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643042" y="1357298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SELECT</a:t>
            </a:r>
            <a:r>
              <a:rPr lang="en-IN" dirty="0" smtClean="0"/>
              <a:t> ID, NAME, SALARY FROM  PERSIONS  </a:t>
            </a:r>
            <a:r>
              <a:rPr lang="en-IN" dirty="0" smtClean="0">
                <a:solidFill>
                  <a:srgbClr val="FF0000"/>
                </a:solidFill>
              </a:rPr>
              <a:t>WHERE</a:t>
            </a:r>
            <a:r>
              <a:rPr lang="en-IN" dirty="0" smtClean="0"/>
              <a:t>         	SALARY = 20000;</a:t>
            </a:r>
            <a:endParaRPr lang="en-IN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786322"/>
            <a:ext cx="44100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500298" y="3643314"/>
            <a:ext cx="5786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SELECT</a:t>
            </a:r>
            <a:r>
              <a:rPr lang="en-IN" dirty="0" smtClean="0"/>
              <a:t> </a:t>
            </a:r>
            <a:r>
              <a:rPr lang="en-IN" dirty="0" smtClean="0"/>
              <a:t>ID, NAME, SALARY FROM PERSIONS    </a:t>
            </a:r>
            <a:r>
              <a:rPr lang="en-IN" dirty="0" smtClean="0">
                <a:solidFill>
                  <a:srgbClr val="FF0000"/>
                </a:solidFill>
              </a:rPr>
              <a:t>WHERE</a:t>
            </a:r>
            <a:r>
              <a:rPr lang="en-IN" dirty="0" smtClean="0"/>
              <a:t> NAME = ‘</a:t>
            </a:r>
            <a:r>
              <a:rPr lang="en-IN" dirty="0" err="1" smtClean="0"/>
              <a:t>raju</a:t>
            </a:r>
            <a:r>
              <a:rPr lang="en-IN" dirty="0" smtClean="0"/>
              <a:t>’;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 of update query:</a:t>
            </a:r>
            <a:endParaRPr lang="en-IN" sz="40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857496"/>
            <a:ext cx="44291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428728" y="1285860"/>
            <a:ext cx="7286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Syntax is: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UPDATE</a:t>
            </a:r>
            <a:r>
              <a:rPr lang="en-IN" dirty="0" smtClean="0"/>
              <a:t> </a:t>
            </a:r>
            <a:r>
              <a:rPr lang="en-IN" dirty="0" err="1" smtClean="0"/>
              <a:t>table_name</a:t>
            </a:r>
            <a:r>
              <a:rPr lang="en-IN" dirty="0" smtClean="0"/>
              <a:t> SET column1 = value1, column2 = value2...., </a:t>
            </a:r>
            <a:r>
              <a:rPr lang="en-IN" dirty="0" err="1" smtClean="0"/>
              <a:t>columnN</a:t>
            </a:r>
            <a:r>
              <a:rPr lang="en-IN" dirty="0" smtClean="0"/>
              <a:t> = </a:t>
            </a:r>
            <a:r>
              <a:rPr lang="en-IN" dirty="0" err="1" smtClean="0"/>
              <a:t>valueN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WHERE</a:t>
            </a:r>
            <a:r>
              <a:rPr lang="en-IN" dirty="0" smtClean="0"/>
              <a:t> [condition];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UPDATE  </a:t>
            </a:r>
            <a:r>
              <a:rPr lang="en-US" dirty="0" smtClean="0"/>
              <a:t>PERSIONS SET </a:t>
            </a:r>
            <a:r>
              <a:rPr lang="en-US" dirty="0" smtClean="0">
                <a:solidFill>
                  <a:srgbClr val="FF0000"/>
                </a:solidFill>
              </a:rPr>
              <a:t>SALARY</a:t>
            </a:r>
            <a:r>
              <a:rPr lang="en-US" dirty="0" smtClean="0"/>
              <a:t>= 30000 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ID=1;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5591175"/>
            <a:ext cx="44291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285852" y="4214818"/>
            <a:ext cx="72152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Syntax  for delete query is</a:t>
            </a:r>
            <a:r>
              <a:rPr lang="en-IN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DELETE</a:t>
            </a:r>
            <a:r>
              <a:rPr lang="en-IN" dirty="0" smtClean="0"/>
              <a:t> FROM </a:t>
            </a:r>
            <a:r>
              <a:rPr lang="en-IN" dirty="0" err="1" smtClean="0"/>
              <a:t>table_name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WHERE</a:t>
            </a:r>
            <a:r>
              <a:rPr lang="en-IN" dirty="0" smtClean="0"/>
              <a:t> [condition];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DELETE </a:t>
            </a:r>
            <a:r>
              <a:rPr lang="en-IN" dirty="0" smtClean="0"/>
              <a:t>FROM </a:t>
            </a:r>
            <a:r>
              <a:rPr lang="en-IN" dirty="0" smtClean="0">
                <a:solidFill>
                  <a:srgbClr val="FF0000"/>
                </a:solidFill>
              </a:rPr>
              <a:t>PERSIONS 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WHERE</a:t>
            </a:r>
            <a:r>
              <a:rPr lang="en-IN" dirty="0" smtClean="0"/>
              <a:t> ID = 2;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Exmaple</a:t>
            </a:r>
            <a:r>
              <a:rPr lang="en-US" sz="4000" dirty="0" smtClean="0"/>
              <a:t> of DCL Commands: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To allow session creation for user: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       </a:t>
            </a:r>
            <a:r>
              <a:rPr lang="en-IN" sz="2000" b="1" dirty="0" smtClean="0"/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grant</a:t>
            </a:r>
            <a:r>
              <a:rPr lang="en-IN" sz="2000" dirty="0" smtClean="0"/>
              <a:t> create </a:t>
            </a:r>
            <a:r>
              <a:rPr lang="en-IN" sz="2000" dirty="0" smtClean="0"/>
              <a:t>session </a:t>
            </a:r>
            <a:r>
              <a:rPr lang="en-IN" sz="2000" dirty="0" smtClean="0"/>
              <a:t>to </a:t>
            </a:r>
            <a:r>
              <a:rPr lang="en-IN" sz="2000" i="1" dirty="0" smtClean="0"/>
              <a:t>username</a:t>
            </a:r>
            <a:r>
              <a:rPr lang="en-IN" sz="2000" dirty="0" smtClean="0"/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To allow the user to create table: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	       </a:t>
            </a:r>
            <a:r>
              <a:rPr lang="en-IN" sz="2000" dirty="0" smtClean="0">
                <a:solidFill>
                  <a:srgbClr val="FF0000"/>
                </a:solidFill>
              </a:rPr>
              <a:t>grant</a:t>
            </a:r>
            <a:r>
              <a:rPr lang="en-IN" sz="2000" dirty="0" smtClean="0"/>
              <a:t> </a:t>
            </a:r>
            <a:r>
              <a:rPr lang="en-IN" sz="2000" dirty="0" smtClean="0"/>
              <a:t>create table to </a:t>
            </a:r>
            <a:r>
              <a:rPr lang="en-IN" sz="2000" i="1" dirty="0" smtClean="0"/>
              <a:t>username</a:t>
            </a:r>
            <a:r>
              <a:rPr lang="en-IN" sz="2000" dirty="0" smtClean="0"/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To allow  user to drop any table: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    </a:t>
            </a:r>
            <a:r>
              <a:rPr lang="en-IN" sz="2000" dirty="0" smtClean="0">
                <a:solidFill>
                  <a:srgbClr val="FF0000"/>
                </a:solidFill>
              </a:rPr>
              <a:t>grant</a:t>
            </a:r>
            <a:r>
              <a:rPr lang="en-IN" sz="2000" dirty="0" smtClean="0"/>
              <a:t> </a:t>
            </a:r>
            <a:r>
              <a:rPr lang="en-IN" sz="2000" dirty="0" smtClean="0"/>
              <a:t>create table to </a:t>
            </a:r>
            <a:r>
              <a:rPr lang="en-IN" sz="2000" i="1" dirty="0" smtClean="0"/>
              <a:t>username</a:t>
            </a:r>
            <a:r>
              <a:rPr lang="en-IN" sz="2000" dirty="0" smtClean="0"/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Take back permission from user: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</a:rPr>
              <a:t>         </a:t>
            </a:r>
            <a:r>
              <a:rPr lang="en-IN" sz="2000" dirty="0" smtClean="0">
                <a:solidFill>
                  <a:srgbClr val="FF0000"/>
                </a:solidFill>
              </a:rPr>
              <a:t>revoke</a:t>
            </a:r>
            <a:r>
              <a:rPr lang="en-IN" sz="2000" dirty="0" smtClean="0"/>
              <a:t> </a:t>
            </a:r>
            <a:r>
              <a:rPr lang="en-IN" sz="2000" dirty="0" smtClean="0"/>
              <a:t>create table from </a:t>
            </a:r>
            <a:r>
              <a:rPr lang="en-IN" sz="2000" i="1" dirty="0" smtClean="0"/>
              <a:t>username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is SQL 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SQL</a:t>
            </a:r>
            <a:r>
              <a:rPr lang="en-IN" sz="2000" dirty="0" smtClean="0"/>
              <a:t>  gives unique learning on</a:t>
            </a:r>
            <a:r>
              <a:rPr lang="en-IN" sz="2000" dirty="0" smtClean="0">
                <a:solidFill>
                  <a:srgbClr val="FF0000"/>
                </a:solidFill>
              </a:rPr>
              <a:t> Structured Query Language</a:t>
            </a:r>
            <a:r>
              <a:rPr lang="en-IN" sz="2000" dirty="0" smtClean="0"/>
              <a:t> and it helps to make practice on SQL commands which provides immediate results. </a:t>
            </a:r>
            <a:r>
              <a:rPr lang="en-IN" sz="2000" dirty="0" smtClean="0">
                <a:solidFill>
                  <a:srgbClr val="FF0000"/>
                </a:solidFill>
              </a:rPr>
              <a:t>SQL</a:t>
            </a:r>
            <a:r>
              <a:rPr lang="en-IN" sz="2000" dirty="0" smtClean="0"/>
              <a:t> is a language of database, it includes database creation, deletion, fetching rows and modifying rows etc.</a:t>
            </a:r>
          </a:p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 SQL</a:t>
            </a:r>
            <a:r>
              <a:rPr lang="en-IN" sz="2000" dirty="0" smtClean="0"/>
              <a:t> is an </a:t>
            </a:r>
            <a:r>
              <a:rPr lang="en-IN" sz="2000" dirty="0" smtClean="0">
                <a:solidFill>
                  <a:srgbClr val="FF0000"/>
                </a:solidFill>
              </a:rPr>
              <a:t>ANSI</a:t>
            </a:r>
            <a:r>
              <a:rPr lang="en-IN" sz="2000" dirty="0" smtClean="0"/>
              <a:t> (</a:t>
            </a:r>
            <a:r>
              <a:rPr lang="en-IN" sz="2000" dirty="0" smtClean="0">
                <a:solidFill>
                  <a:srgbClr val="FF0000"/>
                </a:solidFill>
              </a:rPr>
              <a:t>American National Standards Institute</a:t>
            </a:r>
            <a:r>
              <a:rPr lang="en-IN" sz="2000" dirty="0" smtClean="0"/>
              <a:t>) standard but there are many different versions of the SQL language.</a:t>
            </a:r>
          </a:p>
          <a:p>
            <a:pPr algn="just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SQL</a:t>
            </a:r>
            <a:r>
              <a:rPr lang="en-IN" sz="2000" dirty="0" smtClean="0"/>
              <a:t> is a </a:t>
            </a:r>
            <a:r>
              <a:rPr lang="en-IN" sz="2000" dirty="0" smtClean="0">
                <a:solidFill>
                  <a:srgbClr val="FF0000"/>
                </a:solidFill>
              </a:rPr>
              <a:t>database</a:t>
            </a:r>
            <a:r>
              <a:rPr lang="en-IN" sz="2000" dirty="0" smtClean="0"/>
              <a:t> computer language designed for the retrieval and management of data in relational database. SQL stands for </a:t>
            </a:r>
            <a:r>
              <a:rPr lang="en-IN" sz="2000" dirty="0" smtClean="0">
                <a:solidFill>
                  <a:srgbClr val="FF0000"/>
                </a:solidFill>
              </a:rPr>
              <a:t>Structured Query Language</a:t>
            </a:r>
            <a:r>
              <a:rPr lang="en-IN" sz="2000" dirty="0" smtClean="0"/>
              <a:t>. </a:t>
            </a:r>
          </a:p>
          <a:p>
            <a:endParaRPr lang="en-IN" sz="2000" dirty="0" smtClean="0"/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is SQL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sz="2000" dirty="0" smtClean="0">
              <a:solidFill>
                <a:srgbClr val="FF0000"/>
              </a:solidFill>
            </a:endParaRPr>
          </a:p>
          <a:p>
            <a:pPr algn="just"/>
            <a:r>
              <a:rPr lang="en-IN" sz="2000" dirty="0" smtClean="0">
                <a:solidFill>
                  <a:srgbClr val="FF0000"/>
                </a:solidFill>
              </a:rPr>
              <a:t>SQL</a:t>
            </a:r>
            <a:r>
              <a:rPr lang="en-IN" sz="2000" dirty="0" smtClean="0"/>
              <a:t> is the standard language for </a:t>
            </a:r>
            <a:r>
              <a:rPr lang="en-IN" sz="2000" dirty="0" smtClean="0">
                <a:solidFill>
                  <a:srgbClr val="FF0000"/>
                </a:solidFill>
              </a:rPr>
              <a:t>Relation Database System.</a:t>
            </a:r>
            <a:r>
              <a:rPr lang="en-IN" sz="2000" dirty="0" smtClean="0"/>
              <a:t> All relational database management systems like </a:t>
            </a:r>
            <a:r>
              <a:rPr lang="en-IN" sz="2000" dirty="0" err="1" smtClean="0">
                <a:solidFill>
                  <a:srgbClr val="FF0000"/>
                </a:solidFill>
              </a:rPr>
              <a:t>MySQL</a:t>
            </a:r>
            <a:r>
              <a:rPr lang="en-IN" sz="2000" dirty="0" smtClean="0"/>
              <a:t>, </a:t>
            </a:r>
            <a:r>
              <a:rPr lang="en-IN" sz="2000" dirty="0" smtClean="0">
                <a:solidFill>
                  <a:srgbClr val="FF0000"/>
                </a:solidFill>
              </a:rPr>
              <a:t>MS Access</a:t>
            </a:r>
            <a:r>
              <a:rPr lang="en-IN" sz="2000" dirty="0" smtClean="0"/>
              <a:t>, </a:t>
            </a:r>
            <a:r>
              <a:rPr lang="en-IN" sz="2000" dirty="0" smtClean="0">
                <a:solidFill>
                  <a:srgbClr val="FF0000"/>
                </a:solidFill>
              </a:rPr>
              <a:t>Oracle</a:t>
            </a:r>
            <a:r>
              <a:rPr lang="en-IN" sz="2000" dirty="0" smtClean="0"/>
              <a:t>, </a:t>
            </a:r>
            <a:r>
              <a:rPr lang="en-IN" sz="2000" dirty="0" smtClean="0">
                <a:solidFill>
                  <a:srgbClr val="FF0000"/>
                </a:solidFill>
              </a:rPr>
              <a:t>Sybase</a:t>
            </a:r>
            <a:r>
              <a:rPr lang="en-IN" sz="2000" dirty="0" smtClean="0"/>
              <a:t>, </a:t>
            </a:r>
            <a:r>
              <a:rPr lang="en-IN" sz="2000" dirty="0" smtClean="0">
                <a:solidFill>
                  <a:srgbClr val="FF0000"/>
                </a:solidFill>
              </a:rPr>
              <a:t>Informix</a:t>
            </a:r>
            <a:r>
              <a:rPr lang="en-IN" sz="2000" dirty="0" smtClean="0"/>
              <a:t>, </a:t>
            </a:r>
            <a:r>
              <a:rPr lang="en-IN" sz="2000" dirty="0" err="1" smtClean="0">
                <a:solidFill>
                  <a:srgbClr val="FF0000"/>
                </a:solidFill>
              </a:rPr>
              <a:t>postgres</a:t>
            </a:r>
            <a:r>
              <a:rPr lang="en-IN" sz="2000" dirty="0" smtClean="0"/>
              <a:t> and </a:t>
            </a:r>
            <a:r>
              <a:rPr lang="en-IN" sz="2000" dirty="0" smtClean="0">
                <a:solidFill>
                  <a:srgbClr val="FF0000"/>
                </a:solidFill>
              </a:rPr>
              <a:t>SQL</a:t>
            </a:r>
            <a:r>
              <a:rPr lang="en-IN" sz="2000" dirty="0" smtClean="0"/>
              <a:t> Server use </a:t>
            </a:r>
            <a:r>
              <a:rPr lang="en-IN" sz="2000" dirty="0" smtClean="0">
                <a:solidFill>
                  <a:srgbClr val="FF0000"/>
                </a:solidFill>
              </a:rPr>
              <a:t>SQL</a:t>
            </a:r>
            <a:r>
              <a:rPr lang="en-IN" sz="2000" dirty="0" smtClean="0"/>
              <a:t> as standard database language.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Also, they are using different dialects, such as:</a:t>
            </a:r>
          </a:p>
          <a:p>
            <a:pPr algn="just"/>
            <a:r>
              <a:rPr lang="en-IN" sz="2000" dirty="0" smtClean="0">
                <a:solidFill>
                  <a:srgbClr val="FF0000"/>
                </a:solidFill>
              </a:rPr>
              <a:t>MS SQL </a:t>
            </a:r>
            <a:r>
              <a:rPr lang="en-IN" sz="2000" dirty="0" smtClean="0"/>
              <a:t>Server using </a:t>
            </a:r>
            <a:r>
              <a:rPr lang="en-IN" sz="2000" dirty="0" smtClean="0">
                <a:solidFill>
                  <a:srgbClr val="FF0000"/>
                </a:solidFill>
              </a:rPr>
              <a:t>T-SQL,</a:t>
            </a:r>
          </a:p>
          <a:p>
            <a:pPr algn="just"/>
            <a:r>
              <a:rPr lang="en-IN" sz="2000" dirty="0" smtClean="0"/>
              <a:t>Oracle using </a:t>
            </a:r>
            <a:r>
              <a:rPr lang="en-IN" sz="2000" dirty="0" smtClean="0">
                <a:solidFill>
                  <a:srgbClr val="FF0000"/>
                </a:solidFill>
              </a:rPr>
              <a:t>PL/SQL</a:t>
            </a:r>
            <a:endParaRPr lang="en-IN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 </a:t>
            </a:r>
            <a:r>
              <a:rPr lang="en-US" sz="4000" dirty="0" err="1" smtClean="0"/>
              <a:t>sql</a:t>
            </a:r>
            <a:r>
              <a:rPr lang="en-US" sz="4000" dirty="0" smtClean="0"/>
              <a:t>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Allows users to access data in relational database management systems.</a:t>
            </a:r>
          </a:p>
          <a:p>
            <a:pPr algn="just"/>
            <a:r>
              <a:rPr lang="en-IN" sz="2000" dirty="0" smtClean="0"/>
              <a:t>Allows users to describe the data.</a:t>
            </a:r>
          </a:p>
          <a:p>
            <a:pPr algn="just"/>
            <a:r>
              <a:rPr lang="en-IN" sz="2000" dirty="0" smtClean="0"/>
              <a:t>Allows users to define the data in database and manipulate that data.</a:t>
            </a:r>
          </a:p>
          <a:p>
            <a:pPr algn="just"/>
            <a:r>
              <a:rPr lang="en-IN" sz="2000" dirty="0" smtClean="0"/>
              <a:t>Allows users to create and drop databases and tables.</a:t>
            </a:r>
          </a:p>
          <a:p>
            <a:pPr algn="just"/>
            <a:r>
              <a:rPr lang="en-IN" sz="2000" dirty="0" smtClean="0"/>
              <a:t>Allows users to create view, stored procedure, functions in a database.</a:t>
            </a:r>
          </a:p>
          <a:p>
            <a:pPr algn="just"/>
            <a:r>
              <a:rPr lang="en-IN" sz="2000" dirty="0" smtClean="0"/>
              <a:t>Allows users to set permissions on tables, procedures, and views</a:t>
            </a:r>
          </a:p>
          <a:p>
            <a:pPr algn="just">
              <a:buNone/>
            </a:pPr>
            <a:r>
              <a:rPr lang="en-US" sz="2000" dirty="0" smtClean="0"/>
              <a:t> 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Sql</a:t>
            </a:r>
            <a:r>
              <a:rPr lang="en-US" sz="4000" dirty="0" smtClean="0"/>
              <a:t> process: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000" dirty="0" smtClean="0"/>
          </a:p>
          <a:p>
            <a:r>
              <a:rPr lang="en-IN" sz="2000" dirty="0" smtClean="0"/>
              <a:t>When you are executing an </a:t>
            </a:r>
            <a:r>
              <a:rPr lang="en-IN" sz="2000" dirty="0" smtClean="0">
                <a:solidFill>
                  <a:srgbClr val="FF0000"/>
                </a:solidFill>
              </a:rPr>
              <a:t>SQL</a:t>
            </a:r>
            <a:r>
              <a:rPr lang="en-IN" sz="2000" dirty="0" smtClean="0"/>
              <a:t> command for any </a:t>
            </a:r>
            <a:r>
              <a:rPr lang="en-IN" sz="2000" dirty="0" smtClean="0">
                <a:solidFill>
                  <a:srgbClr val="FF0000"/>
                </a:solidFill>
              </a:rPr>
              <a:t>RDBMS</a:t>
            </a:r>
            <a:r>
              <a:rPr lang="en-IN" sz="2000" dirty="0" smtClean="0"/>
              <a:t>, the system determines the best way to carry out your request and </a:t>
            </a:r>
            <a:r>
              <a:rPr lang="en-IN" sz="2000" dirty="0" smtClean="0">
                <a:solidFill>
                  <a:srgbClr val="FF0000"/>
                </a:solidFill>
              </a:rPr>
              <a:t>SQL engine </a:t>
            </a:r>
            <a:r>
              <a:rPr lang="en-IN" sz="2000" dirty="0" smtClean="0"/>
              <a:t>figures out how to interpret the task.</a:t>
            </a:r>
          </a:p>
          <a:p>
            <a:endParaRPr lang="en-IN" sz="2000" dirty="0" smtClean="0"/>
          </a:p>
          <a:p>
            <a:r>
              <a:rPr lang="en-IN" sz="2000" dirty="0" smtClean="0"/>
              <a:t>There are various components included in the process. These components </a:t>
            </a:r>
            <a:r>
              <a:rPr lang="en-IN" sz="2000" dirty="0" smtClean="0">
                <a:solidFill>
                  <a:srgbClr val="FF0000"/>
                </a:solidFill>
              </a:rPr>
              <a:t>are Query Dispatcher, Optimization Engines, Classic Query Engine</a:t>
            </a:r>
            <a:r>
              <a:rPr lang="en-IN" sz="2000" dirty="0" smtClean="0"/>
              <a:t> and </a:t>
            </a:r>
            <a:r>
              <a:rPr lang="en-IN" sz="2000" dirty="0" smtClean="0">
                <a:solidFill>
                  <a:srgbClr val="FF0000"/>
                </a:solidFill>
              </a:rPr>
              <a:t>SQL Query Engine</a:t>
            </a:r>
            <a:r>
              <a:rPr lang="en-IN" sz="2000" dirty="0" smtClean="0"/>
              <a:t>, etc. Classic query engine handles all non-SQL queries but SQL query engine won't handle logical files.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Sql</a:t>
            </a:r>
            <a:r>
              <a:rPr lang="en-US" sz="4000" dirty="0" smtClean="0">
                <a:solidFill>
                  <a:srgbClr val="002060"/>
                </a:solidFill>
              </a:rPr>
              <a:t> Process:</a:t>
            </a:r>
            <a:endParaRPr lang="en-IN" sz="4000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643050"/>
            <a:ext cx="528641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Sql</a:t>
            </a:r>
            <a:r>
              <a:rPr lang="en-US" sz="4000" dirty="0" smtClean="0"/>
              <a:t> Commands: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</a:t>
            </a:r>
          </a:p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The standard </a:t>
            </a:r>
            <a:r>
              <a:rPr lang="en-IN" sz="2000" dirty="0" smtClean="0">
                <a:solidFill>
                  <a:srgbClr val="FF0000"/>
                </a:solidFill>
              </a:rPr>
              <a:t>SQL</a:t>
            </a:r>
            <a:r>
              <a:rPr lang="en-IN" sz="2000" dirty="0" smtClean="0"/>
              <a:t> commands to interact with relational databases are </a:t>
            </a:r>
            <a:r>
              <a:rPr lang="en-IN" sz="2000" dirty="0" smtClean="0">
                <a:solidFill>
                  <a:srgbClr val="FF0000"/>
                </a:solidFill>
              </a:rPr>
              <a:t>CREATE, SELECT, INSERT, UPDATE, DELETE and DROP.</a:t>
            </a:r>
            <a:r>
              <a:rPr lang="en-IN" sz="2000" dirty="0" smtClean="0"/>
              <a:t> These commands can be classified into groups based on their nature:</a:t>
            </a:r>
          </a:p>
          <a:p>
            <a:pPr algn="just">
              <a:buNone/>
            </a:pPr>
            <a:r>
              <a:rPr lang="en-US" sz="2000" dirty="0" smtClean="0"/>
              <a:t>     </a:t>
            </a:r>
            <a:r>
              <a:rPr lang="en-IN" sz="2000" dirty="0" smtClean="0"/>
              <a:t>DDL - Data Definition Language: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CREATE : </a:t>
            </a:r>
            <a:r>
              <a:rPr lang="en-IN" sz="2000" dirty="0" smtClean="0"/>
              <a:t>Creates a new table, a view of a table, or other object in </a:t>
            </a:r>
            <a:r>
              <a:rPr lang="en-IN" sz="2000" dirty="0" smtClean="0"/>
              <a:t>database</a:t>
            </a:r>
            <a:endParaRPr lang="en-IN" sz="2000" dirty="0" smtClean="0"/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   ALTER :  </a:t>
            </a:r>
            <a:r>
              <a:rPr lang="en-IN" sz="2000" dirty="0" smtClean="0"/>
              <a:t>Modifies an existing database object, such as a table.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DROP  : </a:t>
            </a:r>
            <a:r>
              <a:rPr lang="en-IN" sz="2000" dirty="0" smtClean="0"/>
              <a:t>Deletes an entire table, a view of a table or other object in the database.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 of DDL commands: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The SQL</a:t>
            </a:r>
            <a:r>
              <a:rPr lang="en-IN" sz="2000" dirty="0" smtClean="0">
                <a:solidFill>
                  <a:srgbClr val="FF0000"/>
                </a:solidFill>
              </a:rPr>
              <a:t> CREATE DATABASE</a:t>
            </a:r>
            <a:r>
              <a:rPr lang="en-IN" sz="2000" dirty="0" smtClean="0"/>
              <a:t> statement is used to create new SQL database.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Syntax is…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IN" sz="2000" dirty="0" smtClean="0"/>
              <a:t>CREATE DATABASE </a:t>
            </a:r>
            <a:r>
              <a:rPr lang="en-IN" sz="2000" dirty="0" err="1" smtClean="0">
                <a:solidFill>
                  <a:srgbClr val="FF0000"/>
                </a:solidFill>
              </a:rPr>
              <a:t>DatabaseName</a:t>
            </a:r>
            <a:r>
              <a:rPr lang="en-IN" sz="2000" dirty="0" smtClean="0"/>
              <a:t>;</a:t>
            </a:r>
          </a:p>
          <a:p>
            <a:pPr>
              <a:buNone/>
            </a:pPr>
            <a:r>
              <a:rPr lang="en-IN" sz="2000" dirty="0" smtClean="0"/>
              <a:t>	If </a:t>
            </a:r>
            <a:r>
              <a:rPr lang="en-IN" sz="2000" dirty="0" smtClean="0"/>
              <a:t>you want to create new database </a:t>
            </a:r>
            <a:r>
              <a:rPr lang="en-IN" sz="2000" dirty="0" smtClean="0"/>
              <a:t>&lt;</a:t>
            </a:r>
            <a:r>
              <a:rPr lang="en-IN" sz="2000" dirty="0" err="1" smtClean="0"/>
              <a:t>sampleDB</a:t>
            </a:r>
            <a:r>
              <a:rPr lang="en-IN" sz="2000" dirty="0" smtClean="0"/>
              <a:t>&gt;, </a:t>
            </a:r>
            <a:r>
              <a:rPr lang="en-IN" sz="2000" dirty="0" smtClean="0"/>
              <a:t>then CREATE DATABASE statement would be as follows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IN" sz="2000" dirty="0" smtClean="0"/>
              <a:t> CREATE DATABASE </a:t>
            </a:r>
            <a:r>
              <a:rPr lang="en-IN" sz="2000" dirty="0" err="1" smtClean="0">
                <a:solidFill>
                  <a:srgbClr val="FF0000"/>
                </a:solidFill>
              </a:rPr>
              <a:t>sampleDB</a:t>
            </a:r>
            <a:r>
              <a:rPr lang="en-IN" sz="2000" dirty="0" smtClean="0"/>
              <a:t>;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>
                <a:solidFill>
                  <a:srgbClr val="FF0000"/>
                </a:solidFill>
              </a:rPr>
              <a:t>Snytax</a:t>
            </a:r>
            <a:r>
              <a:rPr lang="en-US" sz="2000" dirty="0" smtClean="0">
                <a:solidFill>
                  <a:srgbClr val="FF0000"/>
                </a:solidFill>
              </a:rPr>
              <a:t> for show the available databases: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IN" sz="2000" dirty="0" smtClean="0"/>
              <a:t>SHOW DATABASES</a:t>
            </a:r>
            <a:r>
              <a:rPr lang="en-IN" sz="2000" dirty="0" smtClean="0"/>
              <a:t>;</a:t>
            </a:r>
          </a:p>
          <a:p>
            <a:pPr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Examples of DDL Commands:</a:t>
            </a:r>
            <a:endParaRPr lang="en-IN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357430"/>
            <a:ext cx="25908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14480" y="1571612"/>
            <a:ext cx="3665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Show database;</a:t>
            </a:r>
            <a:endParaRPr lang="en-IN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785918" y="5143512"/>
            <a:ext cx="58579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Synatax</a:t>
            </a:r>
            <a:r>
              <a:rPr lang="en-US" sz="2000" dirty="0" smtClean="0">
                <a:solidFill>
                  <a:srgbClr val="FF0000"/>
                </a:solidFill>
              </a:rPr>
              <a:t> for drop database is 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IN" dirty="0" smtClean="0"/>
              <a:t>DROP </a:t>
            </a:r>
            <a:r>
              <a:rPr lang="en-IN" dirty="0" smtClean="0"/>
              <a:t>DATABASE </a:t>
            </a:r>
            <a:r>
              <a:rPr lang="en-IN" dirty="0" err="1" smtClean="0">
                <a:solidFill>
                  <a:srgbClr val="FF0000"/>
                </a:solidFill>
              </a:rPr>
              <a:t>DatabaseName</a:t>
            </a:r>
            <a:r>
              <a:rPr lang="en-IN" dirty="0" smtClean="0"/>
              <a:t>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422</Words>
  <Application>Microsoft Macintosh PowerPoint</Application>
  <PresentationFormat>On-screen Show (4:3)</PresentationFormat>
  <Paragraphs>127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TM10082295</vt:lpstr>
      <vt:lpstr>Basic SQL Queries</vt:lpstr>
      <vt:lpstr>What is SQL :</vt:lpstr>
      <vt:lpstr>What is SQL</vt:lpstr>
      <vt:lpstr>Why sql:</vt:lpstr>
      <vt:lpstr>Sql process:</vt:lpstr>
      <vt:lpstr>Sql Process:</vt:lpstr>
      <vt:lpstr>Sql Commands:</vt:lpstr>
      <vt:lpstr>Example of DDL commands:</vt:lpstr>
      <vt:lpstr>Examples of DDL Commands:</vt:lpstr>
      <vt:lpstr>Slide 10</vt:lpstr>
      <vt:lpstr>Slide 11</vt:lpstr>
      <vt:lpstr>Slide 12</vt:lpstr>
      <vt:lpstr>DML –Data Manipulation language</vt:lpstr>
      <vt:lpstr>Examples of DML Opertions:</vt:lpstr>
      <vt:lpstr>Slide 15</vt:lpstr>
      <vt:lpstr>Example on select query:</vt:lpstr>
      <vt:lpstr>Select with where clause:</vt:lpstr>
      <vt:lpstr>Example of update query:</vt:lpstr>
      <vt:lpstr>Exmaple of DCL Commands: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2016-10-10T06:24:36Z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