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5"/>
  </p:notesMasterIdLst>
  <p:sldIdLst>
    <p:sldId id="256" r:id="rId5"/>
    <p:sldId id="270" r:id="rId6"/>
    <p:sldId id="278" r:id="rId7"/>
    <p:sldId id="280" r:id="rId8"/>
    <p:sldId id="292" r:id="rId9"/>
    <p:sldId id="282" r:id="rId10"/>
    <p:sldId id="283" r:id="rId11"/>
    <p:sldId id="294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DB Connectivity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4414" y="1714488"/>
            <a:ext cx="79295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}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(Exception e){ 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(e</a:t>
            </a:r>
            <a:r>
              <a:rPr lang="en-IN" sz="2000" dirty="0" smtClean="0"/>
              <a:t>);</a:t>
            </a:r>
          </a:p>
          <a:p>
            <a:r>
              <a:rPr lang="en-IN" sz="2000" dirty="0" smtClean="0"/>
              <a:t>				</a:t>
            </a:r>
          </a:p>
          <a:p>
            <a:r>
              <a:rPr lang="en-IN" sz="2000" dirty="0" smtClean="0"/>
              <a:t>	</a:t>
            </a:r>
            <a:r>
              <a:rPr lang="en-IN" sz="2000" dirty="0" smtClean="0"/>
              <a:t>}</a:t>
            </a:r>
          </a:p>
          <a:p>
            <a:r>
              <a:rPr lang="en-US" sz="2000" dirty="0" smtClean="0"/>
              <a:t>         }</a:t>
            </a:r>
          </a:p>
          <a:p>
            <a:r>
              <a:rPr lang="en-US" sz="2000" dirty="0" smtClean="0"/>
              <a:t>}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For  working the given example you have to download the </a:t>
            </a:r>
            <a:r>
              <a:rPr lang="en-US" sz="2000" dirty="0" smtClean="0">
                <a:solidFill>
                  <a:srgbClr val="FF0000"/>
                </a:solidFill>
              </a:rPr>
              <a:t>mysql-connector.jar</a:t>
            </a:r>
            <a:r>
              <a:rPr lang="en-US" sz="2000" dirty="0" smtClean="0"/>
              <a:t> file.       						</a:t>
            </a:r>
            <a:r>
              <a:rPr lang="en-US" sz="2000" dirty="0" smtClean="0"/>
              <a:t>	</a:t>
            </a:r>
            <a:endParaRPr lang="en-IN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Steps: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There </a:t>
            </a:r>
            <a:r>
              <a:rPr lang="en-IN" sz="2000" dirty="0" smtClean="0"/>
              <a:t>are </a:t>
            </a:r>
            <a:r>
              <a:rPr lang="en-IN" sz="2000" dirty="0" smtClean="0">
                <a:solidFill>
                  <a:srgbClr val="FF0000"/>
                </a:solidFill>
              </a:rPr>
              <a:t>5 steps to connect </a:t>
            </a:r>
            <a:r>
              <a:rPr lang="en-IN" sz="2000" dirty="0" smtClean="0"/>
              <a:t>any java application with the </a:t>
            </a:r>
            <a:r>
              <a:rPr lang="en-IN" sz="2000" dirty="0" smtClean="0">
                <a:solidFill>
                  <a:srgbClr val="FF0000"/>
                </a:solidFill>
              </a:rPr>
              <a:t>database</a:t>
            </a:r>
            <a:r>
              <a:rPr lang="en-IN" sz="2000" dirty="0" smtClean="0"/>
              <a:t> in java using </a:t>
            </a:r>
            <a:r>
              <a:rPr lang="en-IN" sz="2000" dirty="0" smtClean="0">
                <a:solidFill>
                  <a:srgbClr val="FF0000"/>
                </a:solidFill>
              </a:rPr>
              <a:t>JDBC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They </a:t>
            </a:r>
            <a:r>
              <a:rPr lang="en-IN" sz="2000" dirty="0" smtClean="0"/>
              <a:t>are as follows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        Register </a:t>
            </a:r>
            <a:r>
              <a:rPr lang="en-IN" sz="2000" dirty="0" smtClean="0"/>
              <a:t>the driver class</a:t>
            </a:r>
          </a:p>
          <a:p>
            <a:pPr>
              <a:buNone/>
            </a:pPr>
            <a:r>
              <a:rPr lang="en-IN" sz="2000" dirty="0" smtClean="0"/>
              <a:t>		Creating </a:t>
            </a:r>
            <a:r>
              <a:rPr lang="en-IN" sz="2000" dirty="0" smtClean="0"/>
              <a:t>connection</a:t>
            </a:r>
          </a:p>
          <a:p>
            <a:pPr>
              <a:buNone/>
            </a:pPr>
            <a:r>
              <a:rPr lang="en-IN" sz="2000" dirty="0" smtClean="0"/>
              <a:t>		Creating </a:t>
            </a:r>
            <a:r>
              <a:rPr lang="en-IN" sz="2000" dirty="0" smtClean="0"/>
              <a:t>statement</a:t>
            </a:r>
          </a:p>
          <a:p>
            <a:pPr>
              <a:buNone/>
            </a:pPr>
            <a:r>
              <a:rPr lang="en-IN" sz="2000" dirty="0" smtClean="0"/>
              <a:t>		Executing </a:t>
            </a:r>
            <a:r>
              <a:rPr lang="en-IN" sz="2000" dirty="0" smtClean="0"/>
              <a:t>queries</a:t>
            </a:r>
          </a:p>
          <a:p>
            <a:pPr>
              <a:buNone/>
            </a:pPr>
            <a:r>
              <a:rPr lang="en-IN" sz="2000" dirty="0" smtClean="0"/>
              <a:t>		Closing </a:t>
            </a:r>
            <a:r>
              <a:rPr lang="en-IN" sz="2000" dirty="0" smtClean="0"/>
              <a:t>connection</a:t>
            </a:r>
          </a:p>
          <a:p>
            <a:pPr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Register Driver class: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smtClean="0"/>
              <a:t>The </a:t>
            </a:r>
            <a:r>
              <a:rPr lang="en-IN" sz="2000" dirty="0" err="1" smtClean="0">
                <a:solidFill>
                  <a:srgbClr val="FF0000"/>
                </a:solidFill>
              </a:rPr>
              <a:t>forName</a:t>
            </a:r>
            <a:r>
              <a:rPr lang="en-IN" sz="2000" dirty="0" smtClean="0">
                <a:solidFill>
                  <a:srgbClr val="FF0000"/>
                </a:solidFill>
              </a:rPr>
              <a:t>() </a:t>
            </a:r>
            <a:r>
              <a:rPr lang="en-IN" sz="2000" dirty="0" smtClean="0"/>
              <a:t>method of </a:t>
            </a:r>
            <a:r>
              <a:rPr lang="en-IN" sz="2000" dirty="0" smtClean="0">
                <a:solidFill>
                  <a:srgbClr val="FF0000"/>
                </a:solidFill>
              </a:rPr>
              <a:t>Class</a:t>
            </a:r>
            <a:r>
              <a:rPr lang="en-IN" sz="2000" dirty="0" smtClean="0"/>
              <a:t> </a:t>
            </a:r>
            <a:r>
              <a:rPr lang="en-IN" sz="2000" dirty="0" err="1" smtClean="0"/>
              <a:t>class</a:t>
            </a:r>
            <a:r>
              <a:rPr lang="en-IN" sz="2000" dirty="0" smtClean="0"/>
              <a:t> </a:t>
            </a:r>
            <a:r>
              <a:rPr lang="en-IN" sz="2000" dirty="0" smtClean="0"/>
              <a:t>is used to register the </a:t>
            </a:r>
            <a:r>
              <a:rPr lang="en-IN" sz="2000" dirty="0" smtClean="0">
                <a:solidFill>
                  <a:srgbClr val="FF0000"/>
                </a:solidFill>
              </a:rPr>
              <a:t>driver class</a:t>
            </a:r>
            <a:r>
              <a:rPr lang="en-IN" sz="2000" dirty="0" smtClean="0"/>
              <a:t>. This method is used to </a:t>
            </a:r>
            <a:r>
              <a:rPr lang="en-IN" sz="2000" dirty="0" smtClean="0">
                <a:solidFill>
                  <a:srgbClr val="FF0000"/>
                </a:solidFill>
              </a:rPr>
              <a:t>dynamically load the driver </a:t>
            </a:r>
            <a:r>
              <a:rPr lang="en-IN" sz="2000" dirty="0" smtClean="0">
                <a:solidFill>
                  <a:srgbClr val="FF0000"/>
                </a:solidFill>
              </a:rPr>
              <a:t> class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b="1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Syntax </a:t>
            </a:r>
            <a:r>
              <a:rPr lang="en-IN" sz="2000" dirty="0" smtClean="0">
                <a:solidFill>
                  <a:srgbClr val="FF0000"/>
                </a:solidFill>
              </a:rPr>
              <a:t>of </a:t>
            </a:r>
            <a:r>
              <a:rPr lang="en-IN" sz="2000" dirty="0" err="1" smtClean="0">
                <a:solidFill>
                  <a:srgbClr val="FF0000"/>
                </a:solidFill>
              </a:rPr>
              <a:t>forName</a:t>
            </a:r>
            <a:r>
              <a:rPr lang="en-IN" sz="2000" dirty="0" smtClean="0">
                <a:solidFill>
                  <a:srgbClr val="FF0000"/>
                </a:solidFill>
              </a:rPr>
              <a:t>() </a:t>
            </a:r>
            <a:r>
              <a:rPr lang="en-IN" sz="2000" dirty="0" smtClean="0">
                <a:solidFill>
                  <a:srgbClr val="FF0000"/>
                </a:solidFill>
              </a:rPr>
              <a:t>method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public static void</a:t>
            </a:r>
            <a:r>
              <a:rPr lang="en-IN" sz="2000" dirty="0" smtClean="0"/>
              <a:t> </a:t>
            </a:r>
            <a:r>
              <a:rPr lang="en-IN" sz="2000" dirty="0" err="1" smtClean="0"/>
              <a:t>forName</a:t>
            </a:r>
            <a:r>
              <a:rPr lang="en-IN" sz="2000" dirty="0" smtClean="0"/>
              <a:t>(String </a:t>
            </a:r>
            <a:r>
              <a:rPr lang="en-IN" sz="2000" dirty="0" err="1" smtClean="0"/>
              <a:t>className</a:t>
            </a:r>
            <a:r>
              <a:rPr lang="en-IN" sz="2000" dirty="0" smtClean="0"/>
              <a:t>)</a:t>
            </a:r>
            <a:r>
              <a:rPr lang="en-IN" sz="2000" dirty="0" smtClean="0">
                <a:solidFill>
                  <a:srgbClr val="FF0000"/>
                </a:solidFill>
              </a:rPr>
              <a:t>throws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                                                            </a:t>
            </a:r>
            <a:r>
              <a:rPr lang="en-IN" sz="2000" dirty="0" smtClean="0"/>
              <a:t> </a:t>
            </a:r>
            <a:r>
              <a:rPr lang="en-IN" sz="2000" dirty="0" err="1" smtClean="0"/>
              <a:t>ClassNotFoundException</a:t>
            </a:r>
            <a:r>
              <a:rPr lang="en-IN" sz="2000" dirty="0" smtClean="0"/>
              <a:t>  </a:t>
            </a:r>
          </a:p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Example is :</a:t>
            </a:r>
          </a:p>
          <a:p>
            <a:pPr algn="just">
              <a:buNone/>
            </a:pPr>
            <a:r>
              <a:rPr lang="en-IN" sz="2000" dirty="0" smtClean="0"/>
              <a:t>          </a:t>
            </a:r>
            <a:r>
              <a:rPr lang="en-IN" sz="2000" dirty="0" err="1" smtClean="0"/>
              <a:t>Class.forName</a:t>
            </a:r>
            <a:r>
              <a:rPr lang="en-IN" sz="2000" dirty="0" smtClean="0"/>
              <a:t>("</a:t>
            </a:r>
            <a:r>
              <a:rPr lang="en-IN" sz="2000" dirty="0" err="1" smtClean="0">
                <a:solidFill>
                  <a:srgbClr val="FF0000"/>
                </a:solidFill>
              </a:rPr>
              <a:t>com.mysql.jdbc.Driver</a:t>
            </a:r>
            <a:r>
              <a:rPr lang="en-IN" sz="2000" dirty="0" smtClean="0"/>
              <a:t>");</a:t>
            </a: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Creating </a:t>
            </a:r>
            <a:r>
              <a:rPr lang="en-US" sz="4000" dirty="0" smtClean="0"/>
              <a:t>C</a:t>
            </a:r>
            <a:r>
              <a:rPr lang="en-US" sz="4000" dirty="0" smtClean="0"/>
              <a:t>onnection Object: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IN" sz="2000" dirty="0" smtClean="0"/>
              <a:t>The 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 method of </a:t>
            </a:r>
            <a:r>
              <a:rPr lang="en-IN" sz="2000" dirty="0" err="1" smtClean="0">
                <a:solidFill>
                  <a:srgbClr val="FF0000"/>
                </a:solidFill>
              </a:rPr>
              <a:t>DriverManager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class is used to establish connection with the database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Syntax for 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r>
              <a:rPr lang="en-IN" sz="2000" dirty="0" smtClean="0">
                <a:solidFill>
                  <a:srgbClr val="FF0000"/>
                </a:solidFill>
              </a:rPr>
              <a:t>() method is 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1) </a:t>
            </a:r>
            <a:r>
              <a:rPr lang="en-IN" sz="2000" dirty="0" smtClean="0">
                <a:solidFill>
                  <a:srgbClr val="FF0000"/>
                </a:solidFill>
              </a:rPr>
              <a:t>public static</a:t>
            </a:r>
            <a:r>
              <a:rPr lang="en-IN" sz="2000" dirty="0" smtClean="0"/>
              <a:t> Connection 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r>
              <a:rPr lang="en-IN" sz="2000" dirty="0" smtClean="0"/>
              <a:t>(String </a:t>
            </a:r>
            <a:r>
              <a:rPr lang="en-IN" sz="2000" dirty="0" err="1" smtClean="0"/>
              <a:t>url</a:t>
            </a:r>
            <a:r>
              <a:rPr lang="en-IN" sz="2000" dirty="0" smtClean="0"/>
              <a:t>)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throws</a:t>
            </a:r>
          </a:p>
          <a:p>
            <a:pPr>
              <a:buNone/>
            </a:pPr>
            <a:r>
              <a:rPr lang="en-IN" sz="2000" dirty="0" smtClean="0"/>
              <a:t>						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    2</a:t>
            </a:r>
            <a:r>
              <a:rPr lang="en-IN" sz="2000" dirty="0" smtClean="0"/>
              <a:t>) </a:t>
            </a:r>
            <a:r>
              <a:rPr lang="en-IN" sz="2000" dirty="0" smtClean="0">
                <a:solidFill>
                  <a:srgbClr val="FF0000"/>
                </a:solidFill>
              </a:rPr>
              <a:t>public static</a:t>
            </a:r>
            <a:r>
              <a:rPr lang="en-IN" sz="2000" dirty="0" smtClean="0"/>
              <a:t> Connection </a:t>
            </a:r>
            <a:r>
              <a:rPr lang="en-IN" sz="2000" dirty="0" err="1" smtClean="0">
                <a:solidFill>
                  <a:srgbClr val="FF0000"/>
                </a:solidFill>
              </a:rPr>
              <a:t>getConnection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 </a:t>
            </a:r>
            <a:r>
              <a:rPr lang="en-IN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/>
              <a:t>(</a:t>
            </a:r>
            <a:r>
              <a:rPr lang="en-IN" sz="2000" dirty="0" smtClean="0"/>
              <a:t>String </a:t>
            </a:r>
            <a:r>
              <a:rPr lang="en-IN" sz="2000" dirty="0" err="1" smtClean="0"/>
              <a:t>url,String</a:t>
            </a:r>
            <a:r>
              <a:rPr lang="en-IN" sz="2000" dirty="0" smtClean="0"/>
              <a:t> </a:t>
            </a:r>
            <a:r>
              <a:rPr lang="en-IN" sz="2000" dirty="0" err="1" smtClean="0"/>
              <a:t>name,String</a:t>
            </a:r>
            <a:r>
              <a:rPr lang="en-IN" sz="2000" dirty="0" smtClean="0"/>
              <a:t> password)  </a:t>
            </a:r>
            <a:r>
              <a:rPr lang="en-IN" sz="2000" dirty="0" smtClean="0">
                <a:solidFill>
                  <a:srgbClr val="FF0000"/>
                </a:solidFill>
              </a:rPr>
              <a:t>throws</a:t>
            </a:r>
            <a:r>
              <a:rPr lang="en-IN" sz="2000" dirty="0" smtClean="0"/>
              <a:t> 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  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with connect to </a:t>
            </a:r>
            <a:r>
              <a:rPr lang="en-US" sz="2000" dirty="0" err="1" smtClean="0">
                <a:solidFill>
                  <a:srgbClr val="FF0000"/>
                </a:solidFill>
              </a:rPr>
              <a:t>mysql</a:t>
            </a:r>
            <a:r>
              <a:rPr lang="en-US" sz="2000" dirty="0" smtClean="0">
                <a:solidFill>
                  <a:srgbClr val="FF0000"/>
                </a:solidFill>
              </a:rPr>
              <a:t> database: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Connection con=</a:t>
            </a:r>
            <a:r>
              <a:rPr lang="en-IN" sz="2000" dirty="0" err="1" smtClean="0"/>
              <a:t>DriverManager.getConnection</a:t>
            </a:r>
            <a:r>
              <a:rPr lang="en-IN" sz="2000" dirty="0" smtClean="0"/>
              <a:t>(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/>
              <a:t>"</a:t>
            </a:r>
            <a:r>
              <a:rPr lang="en-IN" sz="2000" dirty="0" err="1" smtClean="0">
                <a:solidFill>
                  <a:srgbClr val="FF0000"/>
                </a:solidFill>
              </a:rPr>
              <a:t>jdbc:mysql</a:t>
            </a:r>
            <a:r>
              <a:rPr lang="en-IN" sz="2000" dirty="0" smtClean="0"/>
              <a:t>://</a:t>
            </a:r>
            <a:r>
              <a:rPr lang="en-IN" sz="2000" dirty="0" smtClean="0">
                <a:solidFill>
                  <a:srgbClr val="FF0000"/>
                </a:solidFill>
              </a:rPr>
              <a:t>localhost:3306/</a:t>
            </a:r>
            <a:r>
              <a:rPr lang="en-IN" sz="2000" dirty="0" err="1" smtClean="0">
                <a:solidFill>
                  <a:srgbClr val="FF0000"/>
                </a:solidFill>
              </a:rPr>
              <a:t>myschema</a:t>
            </a:r>
            <a:r>
              <a:rPr lang="en-IN" sz="2000" dirty="0" err="1" smtClean="0"/>
              <a:t>”,"</a:t>
            </a:r>
            <a:r>
              <a:rPr lang="en-IN" sz="2000" dirty="0" err="1" smtClean="0">
                <a:solidFill>
                  <a:srgbClr val="FF0000"/>
                </a:solidFill>
              </a:rPr>
              <a:t>root</a:t>
            </a:r>
            <a:r>
              <a:rPr lang="en-IN" sz="2000" dirty="0" err="1" smtClean="0"/>
              <a:t>","</a:t>
            </a:r>
            <a:r>
              <a:rPr lang="en-IN" sz="2000" dirty="0" err="1" smtClean="0">
                <a:solidFill>
                  <a:srgbClr val="FF0000"/>
                </a:solidFill>
              </a:rPr>
              <a:t>root</a:t>
            </a:r>
            <a:r>
              <a:rPr lang="en-IN" sz="2000" dirty="0" smtClean="0"/>
              <a:t>"</a:t>
            </a:r>
            <a:r>
              <a:rPr lang="en-IN" sz="2000" dirty="0" smtClean="0"/>
              <a:t>);  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Statement Object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</a:t>
            </a:r>
          </a:p>
          <a:p>
            <a:pPr>
              <a:buNone/>
            </a:pPr>
            <a:r>
              <a:rPr lang="en-IN" sz="2000" dirty="0" smtClean="0"/>
              <a:t>The 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 </a:t>
            </a:r>
            <a:r>
              <a:rPr lang="en-IN" sz="2000" dirty="0" smtClean="0"/>
              <a:t>method of </a:t>
            </a:r>
            <a:r>
              <a:rPr lang="en-IN" sz="2000" dirty="0" smtClean="0">
                <a:solidFill>
                  <a:srgbClr val="FF0000"/>
                </a:solidFill>
              </a:rPr>
              <a:t>Connection interface </a:t>
            </a:r>
            <a:r>
              <a:rPr lang="en-IN" sz="2000" dirty="0" smtClean="0"/>
              <a:t>is used to </a:t>
            </a:r>
            <a:r>
              <a:rPr lang="en-IN" sz="2000" dirty="0" smtClean="0">
                <a:solidFill>
                  <a:srgbClr val="FF0000"/>
                </a:solidFill>
              </a:rPr>
              <a:t>create statement</a:t>
            </a:r>
            <a:r>
              <a:rPr lang="en-IN" sz="2000" dirty="0" smtClean="0"/>
              <a:t>. The object of 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 is responsible to execute queries with </a:t>
            </a:r>
            <a:r>
              <a:rPr lang="en-IN" sz="2000" dirty="0" smtClean="0"/>
              <a:t>the </a:t>
            </a:r>
            <a:r>
              <a:rPr lang="en-IN" sz="2000" dirty="0" smtClean="0">
                <a:solidFill>
                  <a:srgbClr val="FF0000"/>
                </a:solidFill>
              </a:rPr>
              <a:t>database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syntax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public</a:t>
            </a:r>
            <a:r>
              <a:rPr lang="en-IN" sz="2000" dirty="0" smtClean="0"/>
              <a:t> </a:t>
            </a:r>
            <a:r>
              <a:rPr lang="en-IN" sz="2000" dirty="0" smtClean="0"/>
              <a:t> Statement</a:t>
            </a:r>
            <a:r>
              <a:rPr lang="en-IN" sz="2000" dirty="0" smtClean="0"/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/>
              <a:t>()  </a:t>
            </a:r>
            <a:r>
              <a:rPr lang="en-IN" sz="2000" dirty="0" smtClean="0">
                <a:solidFill>
                  <a:srgbClr val="FF0000"/>
                </a:solidFill>
              </a:rPr>
              <a:t>throws  </a:t>
            </a:r>
            <a:r>
              <a:rPr lang="en-IN" sz="2000" dirty="0" smtClean="0"/>
              <a:t> 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 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Example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 stmt=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;</a:t>
            </a:r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Execute the query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The 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 method of 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interface</a:t>
            </a:r>
            <a:r>
              <a:rPr lang="en-IN" sz="2000" dirty="0" smtClean="0"/>
              <a:t> is used to execute queries to the </a:t>
            </a:r>
            <a:r>
              <a:rPr lang="en-IN" sz="2000" dirty="0" smtClean="0">
                <a:solidFill>
                  <a:srgbClr val="FF0000"/>
                </a:solidFill>
              </a:rPr>
              <a:t>database</a:t>
            </a:r>
            <a:r>
              <a:rPr lang="en-IN" sz="2000" dirty="0" smtClean="0"/>
              <a:t>. This method returns the object of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that can be used to get all the records of a table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syntax is 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</a:t>
            </a:r>
            <a:r>
              <a:rPr lang="en-IN" sz="2000" dirty="0" smtClean="0"/>
              <a:t> 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/>
              <a:t>(String</a:t>
            </a:r>
            <a:r>
              <a:rPr lang="en-IN" sz="2000" dirty="0" smtClean="0"/>
              <a:t> </a:t>
            </a:r>
            <a:r>
              <a:rPr lang="en-IN" sz="2000" dirty="0" err="1" smtClean="0"/>
              <a:t>sql</a:t>
            </a:r>
            <a:r>
              <a:rPr lang="en-IN" sz="2000" dirty="0" smtClean="0"/>
              <a:t>)</a:t>
            </a:r>
            <a:r>
              <a:rPr lang="en-IN" sz="2000" dirty="0" smtClean="0">
                <a:solidFill>
                  <a:srgbClr val="FF0000"/>
                </a:solidFill>
              </a:rPr>
              <a:t>throws</a:t>
            </a:r>
            <a:r>
              <a:rPr lang="en-IN" sz="2000" dirty="0" smtClean="0"/>
              <a:t> </a:t>
            </a:r>
            <a:r>
              <a:rPr lang="en-IN" sz="2000" dirty="0" smtClean="0"/>
              <a:t> </a:t>
            </a:r>
            <a:r>
              <a:rPr lang="en-IN" sz="2000" dirty="0" err="1" smtClean="0"/>
              <a:t>SQLException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 </a:t>
            </a:r>
            <a:r>
              <a:rPr lang="en-IN" sz="2000" dirty="0" err="1" smtClean="0"/>
              <a:t>rs</a:t>
            </a:r>
            <a:r>
              <a:rPr lang="en-IN" sz="2000" dirty="0" smtClean="0"/>
              <a:t>=</a:t>
            </a:r>
            <a:r>
              <a:rPr lang="en-IN" sz="2000" dirty="0" err="1" smtClean="0"/>
              <a:t>stmt.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/>
              <a:t>("</a:t>
            </a:r>
            <a:r>
              <a:rPr lang="en-IN" sz="2000" dirty="0" smtClean="0">
                <a:solidFill>
                  <a:srgbClr val="FF0000"/>
                </a:solidFill>
              </a:rPr>
              <a:t>select * from </a:t>
            </a:r>
            <a:r>
              <a:rPr lang="en-IN" sz="2000" dirty="0" err="1" smtClean="0">
                <a:solidFill>
                  <a:srgbClr val="FF0000"/>
                </a:solidFill>
              </a:rPr>
              <a:t>emp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b="1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while</a:t>
            </a:r>
            <a:r>
              <a:rPr lang="en-IN" sz="2000" dirty="0" smtClean="0"/>
              <a:t>(</a:t>
            </a:r>
            <a:r>
              <a:rPr lang="en-IN" sz="2000" dirty="0" err="1" smtClean="0"/>
              <a:t>rs.</a:t>
            </a:r>
            <a:r>
              <a:rPr lang="en-IN" sz="2000" dirty="0" err="1" smtClean="0">
                <a:solidFill>
                  <a:srgbClr val="FF0000"/>
                </a:solidFill>
              </a:rPr>
              <a:t>next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){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rs.getInt</a:t>
            </a:r>
            <a:r>
              <a:rPr lang="en-IN" sz="2000" dirty="0" smtClean="0"/>
              <a:t>(1</a:t>
            </a:r>
            <a:r>
              <a:rPr lang="en-IN" sz="2000" dirty="0" smtClean="0"/>
              <a:t>)+" "+</a:t>
            </a:r>
            <a:r>
              <a:rPr lang="en-IN" sz="2000" dirty="0" err="1" smtClean="0"/>
              <a:t>rs.getString</a:t>
            </a:r>
            <a:r>
              <a:rPr lang="en-IN" sz="2000" dirty="0" smtClean="0"/>
              <a:t>(2));  </a:t>
            </a:r>
          </a:p>
          <a:p>
            <a:pPr>
              <a:buNone/>
            </a:pPr>
            <a:r>
              <a:rPr lang="en-IN" sz="2000" dirty="0" smtClean="0"/>
              <a:t>			}</a:t>
            </a: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 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Close the Connection Object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By </a:t>
            </a:r>
            <a:r>
              <a:rPr lang="en-IN" sz="2000" dirty="0" smtClean="0"/>
              <a:t>closing connection </a:t>
            </a:r>
            <a:r>
              <a:rPr lang="en-IN" sz="2000" dirty="0" smtClean="0"/>
              <a:t>object </a:t>
            </a:r>
            <a:r>
              <a:rPr lang="en-IN" sz="2000" dirty="0" smtClean="0"/>
              <a:t>statement and 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 will be closed automatically. The </a:t>
            </a:r>
            <a:r>
              <a:rPr lang="en-IN" sz="2000" dirty="0" smtClean="0">
                <a:solidFill>
                  <a:srgbClr val="FF0000"/>
                </a:solidFill>
              </a:rPr>
              <a:t>close() </a:t>
            </a:r>
            <a:r>
              <a:rPr lang="en-IN" sz="2000" dirty="0" smtClean="0"/>
              <a:t>method of </a:t>
            </a:r>
            <a:r>
              <a:rPr lang="en-IN" sz="2000" dirty="0" smtClean="0">
                <a:solidFill>
                  <a:srgbClr val="FF0000"/>
                </a:solidFill>
              </a:rPr>
              <a:t>Connection interface</a:t>
            </a:r>
            <a:r>
              <a:rPr lang="en-IN" sz="2000" dirty="0" smtClean="0"/>
              <a:t> is used to close the connection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syntax is :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</a:t>
            </a:r>
            <a:r>
              <a:rPr lang="en-IN" sz="2000" dirty="0" smtClean="0"/>
              <a:t> 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void</a:t>
            </a:r>
            <a:r>
              <a:rPr lang="en-IN" sz="2000" dirty="0" smtClean="0"/>
              <a:t> </a:t>
            </a:r>
            <a:r>
              <a:rPr lang="en-IN" sz="2000" dirty="0" smtClean="0"/>
              <a:t> close() </a:t>
            </a:r>
            <a:r>
              <a:rPr lang="en-IN" sz="2000" dirty="0" smtClean="0">
                <a:solidFill>
                  <a:srgbClr val="FF0000"/>
                </a:solidFill>
              </a:rPr>
              <a:t>throws</a:t>
            </a:r>
            <a:r>
              <a:rPr lang="en-IN" sz="2000" dirty="0" smtClean="0"/>
              <a:t> </a:t>
            </a:r>
            <a:r>
              <a:rPr lang="en-IN" sz="2000" dirty="0" smtClean="0"/>
              <a:t> </a:t>
            </a:r>
            <a:r>
              <a:rPr lang="en-IN" sz="2000" dirty="0" err="1" smtClean="0"/>
              <a:t>SQLException</a:t>
            </a:r>
            <a:r>
              <a:rPr lang="en-IN" sz="2000" dirty="0" smtClean="0"/>
              <a:t>  </a:t>
            </a:r>
            <a:endParaRPr lang="en-IN" sz="2000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close</a:t>
            </a:r>
            <a:r>
              <a:rPr lang="en-IN" sz="2000" dirty="0" smtClean="0">
                <a:solidFill>
                  <a:srgbClr val="FF0000"/>
                </a:solidFill>
              </a:rPr>
              <a:t>()</a:t>
            </a:r>
            <a:r>
              <a:rPr lang="en-IN" sz="2000" dirty="0" smtClean="0"/>
              <a:t>;  </a:t>
            </a:r>
          </a:p>
          <a:p>
            <a:pPr algn="just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class</a:t>
            </a:r>
            <a:r>
              <a:rPr lang="en-IN" sz="2000" dirty="0" smtClean="0"/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MysqlCon</a:t>
            </a:r>
            <a:r>
              <a:rPr lang="en-IN" sz="2000" dirty="0" smtClean="0"/>
              <a:t>{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   public</a:t>
            </a:r>
            <a:r>
              <a:rPr lang="en-IN" sz="2000" dirty="0" smtClean="0"/>
              <a:t> static void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>
              <a:buNone/>
            </a:pPr>
            <a:r>
              <a:rPr lang="en-IN" sz="2000" b="1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try</a:t>
            </a:r>
            <a:r>
              <a:rPr lang="en-IN" sz="2000" dirty="0" smtClean="0"/>
              <a:t>{  </a:t>
            </a:r>
          </a:p>
          <a:p>
            <a:pPr>
              <a:buNone/>
            </a:pPr>
            <a:r>
              <a:rPr lang="en-IN" sz="2000" dirty="0" smtClean="0"/>
              <a:t>		//</a:t>
            </a:r>
            <a:r>
              <a:rPr lang="en-IN" sz="2000" dirty="0" smtClean="0"/>
              <a:t>step1 load the driver class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Class.forName</a:t>
            </a:r>
            <a:r>
              <a:rPr lang="en-IN" sz="2000" dirty="0" smtClean="0"/>
              <a:t>("</a:t>
            </a:r>
            <a:r>
              <a:rPr lang="en-IN" sz="2000" dirty="0" err="1" smtClean="0"/>
              <a:t>com.mysql.jdbc.Driver</a:t>
            </a:r>
            <a:r>
              <a:rPr lang="en-IN" sz="2000" dirty="0" smtClean="0"/>
              <a:t>");</a:t>
            </a:r>
          </a:p>
          <a:p>
            <a:pPr>
              <a:buNone/>
            </a:pPr>
            <a:r>
              <a:rPr lang="en-IN" sz="2000" dirty="0" smtClean="0"/>
              <a:t>		//</a:t>
            </a:r>
            <a:r>
              <a:rPr lang="en-IN" sz="2000" dirty="0" smtClean="0"/>
              <a:t>step2 create  the connection object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Connection</a:t>
            </a:r>
            <a:r>
              <a:rPr lang="en-IN" sz="2000" dirty="0" smtClean="0"/>
              <a:t> con=</a:t>
            </a:r>
            <a:r>
              <a:rPr lang="en-IN" sz="2000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IN" sz="2000" dirty="0" smtClean="0"/>
              <a:t>(  </a:t>
            </a:r>
          </a:p>
          <a:p>
            <a:pPr>
              <a:buNone/>
            </a:pPr>
            <a:r>
              <a:rPr lang="en-IN" sz="2000" dirty="0" smtClean="0"/>
              <a:t>		      	 </a:t>
            </a:r>
            <a:r>
              <a:rPr lang="en-IN" sz="2000" dirty="0" err="1" smtClean="0"/>
              <a:t>jdbc:mysql</a:t>
            </a:r>
            <a:r>
              <a:rPr lang="en-IN" sz="2000" dirty="0" smtClean="0"/>
              <a:t>://localhost:3306/</a:t>
            </a:r>
            <a:r>
              <a:rPr lang="en-IN" sz="2000" dirty="0" err="1" smtClean="0"/>
              <a:t>sonoo","root","root</a:t>
            </a:r>
            <a:r>
              <a:rPr lang="en-IN" sz="2000" dirty="0" smtClean="0"/>
              <a:t>);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</a:t>
            </a:r>
            <a:endParaRPr lang="en-IN" sz="2000" dirty="0" smtClean="0"/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//</a:t>
            </a:r>
            <a:r>
              <a:rPr lang="en-IN" sz="2000" dirty="0" smtClean="0"/>
              <a:t>step3 create the statement object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 stmt=</a:t>
            </a:r>
            <a:r>
              <a:rPr lang="en-IN" sz="2000" dirty="0" err="1" smtClean="0"/>
              <a:t>con.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sz="2000" dirty="0" smtClean="0"/>
              <a:t>		//</a:t>
            </a:r>
            <a:r>
              <a:rPr lang="en-IN" sz="2000" dirty="0" smtClean="0"/>
              <a:t>step4 execute query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ResultSet</a:t>
            </a:r>
            <a:r>
              <a:rPr lang="en-IN" sz="2000" dirty="0" smtClean="0"/>
              <a:t> </a:t>
            </a:r>
            <a:r>
              <a:rPr lang="en-IN" sz="2000" dirty="0" err="1" smtClean="0"/>
              <a:t>rs</a:t>
            </a:r>
            <a:r>
              <a:rPr lang="en-IN" sz="2000" dirty="0" smtClean="0"/>
              <a:t>=</a:t>
            </a:r>
            <a:r>
              <a:rPr lang="en-IN" sz="2000" dirty="0" err="1" smtClean="0"/>
              <a:t>stmt.</a:t>
            </a:r>
            <a:r>
              <a:rPr lang="en-IN" sz="2000" dirty="0" err="1" smtClean="0">
                <a:solidFill>
                  <a:srgbClr val="FF0000"/>
                </a:solidFill>
              </a:rPr>
              <a:t>executeQuery</a:t>
            </a:r>
            <a:r>
              <a:rPr lang="en-IN" sz="2000" dirty="0" smtClean="0"/>
              <a:t>("</a:t>
            </a:r>
            <a:r>
              <a:rPr lang="en-IN" sz="2000" dirty="0" smtClean="0">
                <a:solidFill>
                  <a:srgbClr val="FF0000"/>
                </a:solidFill>
              </a:rPr>
              <a:t>select * from </a:t>
            </a:r>
            <a:r>
              <a:rPr lang="en-IN" sz="2000" dirty="0" err="1" smtClean="0">
                <a:solidFill>
                  <a:srgbClr val="FF0000"/>
                </a:solidFill>
              </a:rPr>
              <a:t>emp</a:t>
            </a:r>
            <a:r>
              <a:rPr lang="en-IN" sz="2000" dirty="0" smtClean="0"/>
              <a:t>"); 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while</a:t>
            </a:r>
            <a:r>
              <a:rPr lang="en-IN" sz="2000" dirty="0" smtClean="0"/>
              <a:t>(</a:t>
            </a:r>
            <a:r>
              <a:rPr lang="en-IN" sz="2000" dirty="0" err="1" smtClean="0"/>
              <a:t>rs.next</a:t>
            </a:r>
            <a:r>
              <a:rPr lang="en-IN" sz="2000" dirty="0" smtClean="0"/>
              <a:t>())        					 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rs.getInt</a:t>
            </a:r>
            <a:r>
              <a:rPr lang="en-IN" sz="2000" dirty="0" smtClean="0"/>
              <a:t>(1</a:t>
            </a:r>
            <a:r>
              <a:rPr lang="en-IN" sz="2000" dirty="0" smtClean="0"/>
              <a:t>)+"  "+</a:t>
            </a:r>
            <a:r>
              <a:rPr lang="en-IN" sz="2000" dirty="0" err="1" smtClean="0"/>
              <a:t>rs.getString</a:t>
            </a:r>
            <a:r>
              <a:rPr lang="en-IN" sz="2000" dirty="0" smtClean="0"/>
              <a:t>(2)+"  </a:t>
            </a:r>
            <a:r>
              <a:rPr lang="en-IN" sz="2000" dirty="0" smtClean="0"/>
              <a:t>“</a:t>
            </a:r>
          </a:p>
          <a:p>
            <a:pPr>
              <a:buNone/>
            </a:pPr>
            <a:r>
              <a:rPr lang="en-IN" sz="2000" dirty="0" smtClean="0"/>
              <a:t>						          +</a:t>
            </a:r>
            <a:r>
              <a:rPr lang="en-IN" sz="2000" dirty="0" err="1" smtClean="0"/>
              <a:t>rs.get</a:t>
            </a:r>
            <a:r>
              <a:rPr lang="en-IN" sz="2000" dirty="0" smtClean="0"/>
              <a:t>  String(3</a:t>
            </a:r>
            <a:r>
              <a:rPr lang="en-IN" sz="2000" dirty="0" smtClean="0"/>
              <a:t>)); 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//</a:t>
            </a:r>
            <a:r>
              <a:rPr lang="en-IN" sz="2000" dirty="0" smtClean="0"/>
              <a:t>step5 close the connection object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con.close</a:t>
            </a:r>
            <a:r>
              <a:rPr lang="en-IN" sz="2000" dirty="0" smtClean="0">
                <a:solidFill>
                  <a:srgbClr val="FF0000"/>
                </a:solidFill>
              </a:rPr>
              <a:t>(); 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187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TM10082295</vt:lpstr>
      <vt:lpstr>DB Connectivity Steps</vt:lpstr>
      <vt:lpstr>Steps:</vt:lpstr>
      <vt:lpstr>Register Driver class:</vt:lpstr>
      <vt:lpstr>Creating Connection Object:</vt:lpstr>
      <vt:lpstr>Create Statement Object:</vt:lpstr>
      <vt:lpstr>Execute the query</vt:lpstr>
      <vt:lpstr>Close the Connection Object:</vt:lpstr>
      <vt:lpstr>Example…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2016-10-10T07:36:51Z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