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8"/>
  </p:notesMasterIdLst>
  <p:sldIdLst>
    <p:sldId id="256" r:id="rId5"/>
    <p:sldId id="270" r:id="rId6"/>
    <p:sldId id="27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7" autoAdjust="0"/>
    <p:restoredTop sz="94654" autoAdjust="0"/>
  </p:normalViewPr>
  <p:slideViewPr>
    <p:cSldViewPr>
      <p:cViewPr>
        <p:scale>
          <a:sx n="64" d="100"/>
          <a:sy n="64" d="100"/>
        </p:scale>
        <p:origin x="-156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10/10/2016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/>
          <a:lstStyle/>
          <a:p>
            <a:r>
              <a:rPr lang="en-US" dirty="0" smtClean="0"/>
              <a:t>Statement</a:t>
            </a:r>
            <a:r>
              <a:rPr lang="en-US" dirty="0" smtClean="0"/>
              <a:t> </a:t>
            </a:r>
            <a:r>
              <a:rPr lang="en-US" dirty="0" smtClean="0"/>
              <a:t>I</a:t>
            </a:r>
            <a:r>
              <a:rPr lang="en-US" dirty="0" smtClean="0"/>
              <a:t>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5720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Statement</a:t>
            </a:r>
            <a:r>
              <a:rPr lang="en-US" sz="4000" dirty="0" smtClean="0"/>
              <a:t> </a:t>
            </a:r>
            <a:r>
              <a:rPr lang="en-US" sz="4000" dirty="0" smtClean="0"/>
              <a:t>Interface Explanation: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   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/>
              <a:t>The</a:t>
            </a:r>
            <a:r>
              <a:rPr lang="en-IN" sz="2000" dirty="0" smtClean="0">
                <a:solidFill>
                  <a:srgbClr val="FF0000"/>
                </a:solidFill>
              </a:rPr>
              <a:t> </a:t>
            </a:r>
            <a:r>
              <a:rPr lang="en-IN" sz="2000" dirty="0" err="1" smtClean="0">
                <a:solidFill>
                  <a:srgbClr val="FF0000"/>
                </a:solidFill>
              </a:rPr>
              <a:t>java.sql.Statement</a:t>
            </a:r>
            <a:r>
              <a:rPr lang="en-IN" sz="2000" dirty="0" smtClean="0"/>
              <a:t> interface object represent static SQL statement. It is base object type of SQL statement in java. Only one </a:t>
            </a:r>
            <a:r>
              <a:rPr lang="en-IN" sz="2000" dirty="0" err="1" smtClean="0"/>
              <a:t>ResultSet</a:t>
            </a:r>
            <a:r>
              <a:rPr lang="en-IN" sz="2000" dirty="0" smtClean="0"/>
              <a:t> object is associated with one Statement object. The </a:t>
            </a:r>
            <a:r>
              <a:rPr lang="en-IN" sz="2000" dirty="0" err="1" smtClean="0"/>
              <a:t>PreparedStatement</a:t>
            </a:r>
            <a:r>
              <a:rPr lang="en-IN" sz="2000" dirty="0" smtClean="0"/>
              <a:t> </a:t>
            </a:r>
            <a:r>
              <a:rPr lang="en-IN" sz="2000" dirty="0" smtClean="0"/>
              <a:t>interface is the derived from it.</a:t>
            </a:r>
            <a:r>
              <a:rPr lang="en-US" sz="2000" dirty="0" smtClean="0">
                <a:solidFill>
                  <a:srgbClr val="FF0000"/>
                </a:solidFill>
              </a:rPr>
              <a:t>		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IN" sz="2000" dirty="0" smtClean="0"/>
              <a:t>	To </a:t>
            </a:r>
            <a:r>
              <a:rPr lang="en-IN" sz="2000" dirty="0" smtClean="0"/>
              <a:t>use </a:t>
            </a:r>
            <a:r>
              <a:rPr lang="en-IN" sz="2000" dirty="0" smtClean="0">
                <a:solidFill>
                  <a:srgbClr val="FF0000"/>
                </a:solidFill>
              </a:rPr>
              <a:t>Statement</a:t>
            </a:r>
            <a:r>
              <a:rPr lang="en-IN" sz="2000" dirty="0" smtClean="0"/>
              <a:t> interface in source code, first we need to create object of Statement by calling </a:t>
            </a:r>
            <a:r>
              <a:rPr lang="en-IN" sz="2000" dirty="0" err="1" smtClean="0">
                <a:solidFill>
                  <a:srgbClr val="FF0000"/>
                </a:solidFill>
              </a:rPr>
              <a:t>createStatement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  <a:r>
              <a:rPr lang="en-IN" sz="2000" dirty="0" smtClean="0"/>
              <a:t> method from</a:t>
            </a:r>
            <a:r>
              <a:rPr lang="en-IN" sz="2000" dirty="0" smtClean="0">
                <a:solidFill>
                  <a:srgbClr val="FF0000"/>
                </a:solidFill>
              </a:rPr>
              <a:t> </a:t>
            </a:r>
            <a:r>
              <a:rPr lang="en-IN" sz="2000" dirty="0" err="1" smtClean="0">
                <a:solidFill>
                  <a:srgbClr val="FF0000"/>
                </a:solidFill>
              </a:rPr>
              <a:t>java.sql.Connection</a:t>
            </a:r>
            <a:r>
              <a:rPr lang="en-IN" sz="2000" dirty="0" smtClean="0"/>
              <a:t> interface. The </a:t>
            </a:r>
            <a:r>
              <a:rPr lang="en-IN" sz="2000" dirty="0" err="1" smtClean="0">
                <a:solidFill>
                  <a:srgbClr val="FF0000"/>
                </a:solidFill>
              </a:rPr>
              <a:t>createStatement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  <a:r>
              <a:rPr lang="en-IN" sz="2000" dirty="0" smtClean="0"/>
              <a:t> is available in </a:t>
            </a:r>
            <a:r>
              <a:rPr lang="en-IN" sz="2000" dirty="0" err="1" smtClean="0">
                <a:solidFill>
                  <a:srgbClr val="FF0000"/>
                </a:solidFill>
              </a:rPr>
              <a:t>java.sql.Connection</a:t>
            </a:r>
            <a:r>
              <a:rPr lang="en-IN" sz="2000" dirty="0" smtClean="0"/>
              <a:t> interface. It does not take any argument</a:t>
            </a:r>
            <a:r>
              <a:rPr lang="en-IN" sz="2000" dirty="0" smtClean="0"/>
              <a:t>.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syntax is: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 </a:t>
            </a:r>
            <a:r>
              <a:rPr lang="en-US" sz="2000" dirty="0" smtClean="0">
                <a:solidFill>
                  <a:srgbClr val="FF0000"/>
                </a:solidFill>
              </a:rPr>
              <a:t>                Statement </a:t>
            </a:r>
            <a:r>
              <a:rPr lang="en-US" sz="2000" dirty="0" err="1" smtClean="0"/>
              <a:t>statement</a:t>
            </a:r>
            <a:r>
              <a:rPr lang="en-US" sz="2000" dirty="0" smtClean="0">
                <a:solidFill>
                  <a:srgbClr val="FF0000"/>
                </a:solidFill>
              </a:rPr>
              <a:t> =</a:t>
            </a:r>
            <a:r>
              <a:rPr lang="en-US" sz="2000" dirty="0" err="1" smtClean="0"/>
              <a:t>connection</a:t>
            </a:r>
            <a:r>
              <a:rPr lang="en-US" sz="2000" dirty="0" err="1" smtClean="0">
                <a:solidFill>
                  <a:srgbClr val="FF0000"/>
                </a:solidFill>
              </a:rPr>
              <a:t>.createStatement</a:t>
            </a:r>
            <a:r>
              <a:rPr lang="en-US" sz="2000" dirty="0" smtClean="0">
                <a:solidFill>
                  <a:srgbClr val="FF0000"/>
                </a:solidFill>
              </a:rPr>
              <a:t>();</a:t>
            </a:r>
            <a:endParaRPr lang="en-I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Methods in </a:t>
            </a:r>
            <a:r>
              <a:rPr lang="en-US" sz="4000" dirty="0" err="1" smtClean="0"/>
              <a:t>ConnectionInterface</a:t>
            </a:r>
            <a:r>
              <a:rPr lang="en-US" sz="4000" dirty="0" smtClean="0"/>
              <a:t>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en-IN" sz="2000" dirty="0" smtClean="0"/>
              <a:t>    After </a:t>
            </a:r>
            <a:r>
              <a:rPr lang="en-IN" sz="2000" dirty="0" smtClean="0"/>
              <a:t>creating object of Statement type object, we call </a:t>
            </a:r>
            <a:r>
              <a:rPr lang="en-IN" sz="2000" dirty="0" err="1" smtClean="0">
                <a:solidFill>
                  <a:srgbClr val="FF0000"/>
                </a:solidFill>
              </a:rPr>
              <a:t>executeUpdate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  <a:r>
              <a:rPr lang="en-IN" sz="2000" dirty="0" smtClean="0"/>
              <a:t> or </a:t>
            </a:r>
            <a:r>
              <a:rPr lang="en-IN" sz="2000" dirty="0" err="1" smtClean="0">
                <a:solidFill>
                  <a:srgbClr val="FF0000"/>
                </a:solidFill>
              </a:rPr>
              <a:t>executeQuery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  <a:r>
              <a:rPr lang="en-IN" sz="2000" dirty="0" smtClean="0"/>
              <a:t> method. It depends whether database is updating or getting result by SQL statement. If database is updating (Insert, Update, Delete or Create) call </a:t>
            </a:r>
            <a:r>
              <a:rPr lang="en-IN" sz="2000" dirty="0" err="1" smtClean="0">
                <a:solidFill>
                  <a:srgbClr val="FF0000"/>
                </a:solidFill>
              </a:rPr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executeUpdate</a:t>
            </a:r>
            <a:r>
              <a:rPr lang="en-IN" sz="2000" b="1" dirty="0" smtClean="0">
                <a:solidFill>
                  <a:srgbClr val="FF0000"/>
                </a:solidFill>
              </a:rPr>
              <a:t>()</a:t>
            </a:r>
            <a:r>
              <a:rPr lang="en-IN" sz="2000" dirty="0" smtClean="0"/>
              <a:t> and record is fetching call </a:t>
            </a:r>
            <a:r>
              <a:rPr lang="en-IN" sz="2000" dirty="0" err="1" smtClean="0">
                <a:solidFill>
                  <a:srgbClr val="FF0000"/>
                </a:solidFill>
              </a:rPr>
              <a:t>ResultSet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executeQuery</a:t>
            </a:r>
            <a:r>
              <a:rPr lang="en-IN" sz="2000" dirty="0" smtClean="0">
                <a:solidFill>
                  <a:srgbClr val="FF0000"/>
                </a:solidFill>
              </a:rPr>
              <a:t>().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Syntax </a:t>
            </a:r>
            <a:r>
              <a:rPr lang="en-IN" sz="2000" dirty="0" smtClean="0">
                <a:solidFill>
                  <a:srgbClr val="FF0000"/>
                </a:solidFill>
              </a:rPr>
              <a:t>:- </a:t>
            </a:r>
          </a:p>
          <a:p>
            <a:pPr algn="just"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	</a:t>
            </a:r>
            <a:r>
              <a:rPr lang="en-IN" sz="2000" dirty="0" err="1" smtClean="0">
                <a:solidFill>
                  <a:srgbClr val="FF0000"/>
                </a:solidFill>
              </a:rPr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executeUpdate</a:t>
            </a:r>
            <a:r>
              <a:rPr lang="en-IN" sz="2000" dirty="0" smtClean="0"/>
              <a:t>("SQL Statement")</a:t>
            </a:r>
            <a:r>
              <a:rPr lang="en-IN" sz="2000" dirty="0" smtClean="0"/>
              <a:t> </a:t>
            </a:r>
            <a:r>
              <a:rPr lang="en-IN" sz="2000" dirty="0" err="1" smtClean="0">
                <a:solidFill>
                  <a:srgbClr val="FF0000"/>
                </a:solidFill>
              </a:rPr>
              <a:t>R</a:t>
            </a:r>
            <a:r>
              <a:rPr lang="en-IN" sz="2000" dirty="0" err="1" smtClean="0">
                <a:solidFill>
                  <a:srgbClr val="FF0000"/>
                </a:solidFill>
              </a:rPr>
              <a:t>esultSet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executeQuery</a:t>
            </a:r>
            <a:r>
              <a:rPr lang="en-IN" sz="2000" dirty="0" smtClean="0">
                <a:solidFill>
                  <a:srgbClr val="FF0000"/>
                </a:solidFill>
              </a:rPr>
              <a:t>("SQL Statement")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The </a:t>
            </a:r>
            <a:r>
              <a:rPr lang="en-IN" sz="2000" dirty="0" err="1" smtClean="0"/>
              <a:t>executeUpdate</a:t>
            </a:r>
            <a:r>
              <a:rPr lang="en-IN" sz="2000" dirty="0" smtClean="0"/>
              <a:t>() return number of rows </a:t>
            </a:r>
            <a:r>
              <a:rPr lang="en-IN" sz="2000" dirty="0" err="1" smtClean="0"/>
              <a:t>effetcted</a:t>
            </a:r>
            <a:r>
              <a:rPr lang="en-IN" sz="2000" dirty="0" smtClean="0"/>
              <a:t> by SQL statement and </a:t>
            </a:r>
            <a:r>
              <a:rPr lang="en-IN" sz="2000" dirty="0" err="1" smtClean="0"/>
              <a:t>executeQuery</a:t>
            </a:r>
            <a:r>
              <a:rPr lang="en-IN" sz="2000" dirty="0" smtClean="0"/>
              <a:t>() return the records from table based on SQL statement supplied.</a:t>
            </a:r>
            <a:endParaRPr lang="en-IN" sz="20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I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28</Words>
  <Application>Microsoft Macintosh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TM10082295</vt:lpstr>
      <vt:lpstr>Statement Interface</vt:lpstr>
      <vt:lpstr>Statement Interface Explanation:</vt:lpstr>
      <vt:lpstr>Methods in ConnectionInterface: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2016-10-10T09:42:41Z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