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5"/>
  </p:notesMasterIdLst>
  <p:sldIdLst>
    <p:sldId id="256" r:id="rId5"/>
    <p:sldId id="262" r:id="rId6"/>
    <p:sldId id="270" r:id="rId7"/>
    <p:sldId id="271" r:id="rId8"/>
    <p:sldId id="257" r:id="rId9"/>
    <p:sldId id="259" r:id="rId10"/>
    <p:sldId id="263" r:id="rId11"/>
    <p:sldId id="264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ServletListener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ServletListener</a:t>
            </a:r>
            <a:r>
              <a:rPr lang="en-US" sz="4000" dirty="0" smtClean="0"/>
              <a:t> Example 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		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/>
              <a:t>	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ctx.getAttribute</a:t>
            </a:r>
            <a:r>
              <a:rPr lang="en-IN" sz="1800" dirty="0" smtClean="0"/>
              <a:t>("</a:t>
            </a:r>
            <a:r>
              <a:rPr lang="en-IN" sz="1800" dirty="0" err="1" smtClean="0"/>
              <a:t>ContextParam</a:t>
            </a:r>
            <a:r>
              <a:rPr lang="en-IN" sz="1800" dirty="0" smtClean="0"/>
              <a:t>"));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	</a:t>
            </a: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Testing: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context Initialized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context </a:t>
            </a:r>
            <a:r>
              <a:rPr lang="en-US" sz="2000" dirty="0" err="1" smtClean="0">
                <a:solidFill>
                  <a:srgbClr val="002060"/>
                </a:solidFill>
              </a:rPr>
              <a:t>param</a:t>
            </a:r>
            <a:r>
              <a:rPr lang="en-US" sz="2000" dirty="0" smtClean="0">
                <a:solidFill>
                  <a:srgbClr val="002060"/>
                </a:solidFill>
              </a:rPr>
              <a:t> value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      	context is Destroyed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</a:t>
            </a:r>
            <a:r>
              <a:rPr lang="en-US" sz="4000" dirty="0" smtClean="0"/>
              <a:t>Event and listener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Event  is nothing but some task.</a:t>
            </a:r>
            <a:endParaRPr lang="en-IN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Listeners </a:t>
            </a:r>
            <a:r>
              <a:rPr lang="en-IN" sz="2000" dirty="0" smtClean="0"/>
              <a:t>are the </a:t>
            </a:r>
            <a:r>
              <a:rPr lang="en-IN" sz="2000" dirty="0" smtClean="0"/>
              <a:t>classes in java </a:t>
            </a:r>
            <a:r>
              <a:rPr lang="en-IN" sz="2000" dirty="0" smtClean="0"/>
              <a:t>which listens to a particular type of events and when that event occurs , triggers the functionality. Each type of listener is bind to a type of event. In this chapter we will </a:t>
            </a:r>
            <a:r>
              <a:rPr lang="en-IN" sz="2000" dirty="0" smtClean="0"/>
              <a:t>discuss </a:t>
            </a:r>
            <a:r>
              <a:rPr lang="en-IN" sz="2000" dirty="0" smtClean="0"/>
              <a:t>the types of listeners supported by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framework</a:t>
            </a:r>
            <a:r>
              <a:rPr lang="en-IN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benefits of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</a:t>
            </a:r>
            <a:r>
              <a:rPr lang="en-IN" sz="2000" dirty="0" smtClean="0"/>
              <a:t>listeners is </a:t>
            </a:r>
            <a:r>
              <a:rPr lang="en-IN" sz="2000" dirty="0" smtClean="0"/>
              <a:t>some common tasks that we can do with </a:t>
            </a:r>
            <a:r>
              <a:rPr lang="en-IN" sz="2000" dirty="0" smtClean="0"/>
              <a:t>listeners</a:t>
            </a:r>
            <a:r>
              <a:rPr lang="en-IN" sz="2000" dirty="0" smtClean="0"/>
              <a:t>.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Listeners 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There </a:t>
            </a:r>
            <a:r>
              <a:rPr lang="en-IN" sz="2000" dirty="0" smtClean="0"/>
              <a:t>are total eight type of listeners available in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framework which listens to a particular event and they are </a:t>
            </a:r>
          </a:p>
          <a:p>
            <a:pPr lvl="1"/>
            <a:r>
              <a:rPr lang="en-IN" sz="1800" dirty="0" err="1" smtClean="0"/>
              <a:t>ServletContextListener</a:t>
            </a:r>
            <a:endParaRPr lang="en-IN" sz="1800" dirty="0" smtClean="0"/>
          </a:p>
          <a:p>
            <a:pPr lvl="1"/>
            <a:r>
              <a:rPr lang="en-IN" sz="1800" dirty="0" err="1" smtClean="0"/>
              <a:t>ServletContextAttributeListener</a:t>
            </a:r>
            <a:endParaRPr lang="en-IN" sz="1800" dirty="0" smtClean="0"/>
          </a:p>
          <a:p>
            <a:pPr lvl="1"/>
            <a:r>
              <a:rPr lang="en-IN" sz="1800" dirty="0" err="1" smtClean="0"/>
              <a:t>HttpSessionListener</a:t>
            </a:r>
            <a:endParaRPr lang="en-IN" sz="1800" dirty="0" smtClean="0"/>
          </a:p>
          <a:p>
            <a:pPr lvl="1"/>
            <a:r>
              <a:rPr lang="en-IN" sz="1800" dirty="0" err="1" smtClean="0"/>
              <a:t>HttpSessionAttributeListener</a:t>
            </a:r>
            <a:endParaRPr lang="en-IN" sz="1800" dirty="0" smtClean="0"/>
          </a:p>
          <a:p>
            <a:pPr lvl="1"/>
            <a:r>
              <a:rPr lang="en-IN" sz="1800" dirty="0" err="1" smtClean="0"/>
              <a:t>ServletRequestListener</a:t>
            </a:r>
            <a:endParaRPr lang="en-IN" sz="1800" dirty="0" smtClean="0"/>
          </a:p>
          <a:p>
            <a:pPr lvl="1"/>
            <a:r>
              <a:rPr lang="en-IN" sz="1800" dirty="0" err="1" smtClean="0"/>
              <a:t>ServletRequestAttributeListener</a:t>
            </a:r>
            <a:endParaRPr lang="en-IN" sz="1800" dirty="0" smtClean="0"/>
          </a:p>
          <a:p>
            <a:pPr lvl="1"/>
            <a:r>
              <a:rPr lang="en-IN" sz="1800" dirty="0" err="1" smtClean="0"/>
              <a:t>HttpSessionActivationListener</a:t>
            </a:r>
            <a:endParaRPr lang="en-IN" sz="1800" dirty="0" smtClean="0"/>
          </a:p>
          <a:p>
            <a:pPr lvl="1"/>
            <a:r>
              <a:rPr lang="en-IN" sz="1800" dirty="0" err="1" smtClean="0"/>
              <a:t>HttpSessionBindingListener</a:t>
            </a:r>
            <a:endParaRPr lang="en-IN" sz="1800" dirty="0" smtClean="0"/>
          </a:p>
          <a:p>
            <a:pPr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Listener configuration: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As </a:t>
            </a:r>
            <a:r>
              <a:rPr lang="en-IN" sz="2000" dirty="0" smtClean="0"/>
              <a:t>the configurations of </a:t>
            </a:r>
            <a:r>
              <a:rPr lang="en-IN" sz="2000" dirty="0" err="1" smtClean="0"/>
              <a:t>servlets</a:t>
            </a:r>
            <a:r>
              <a:rPr lang="en-IN" sz="2000" dirty="0" smtClean="0"/>
              <a:t> , filters goes inside web.xml , similarly listeners are also configured inside web.xml using &lt;</a:t>
            </a:r>
            <a:r>
              <a:rPr lang="en-IN" sz="2000" dirty="0" smtClean="0">
                <a:solidFill>
                  <a:srgbClr val="FF0000"/>
                </a:solidFill>
              </a:rPr>
              <a:t>listener</a:t>
            </a:r>
            <a:r>
              <a:rPr lang="en-IN" sz="2000" dirty="0" smtClean="0"/>
              <a:t>&gt; &lt;</a:t>
            </a:r>
            <a:r>
              <a:rPr lang="en-IN" sz="2000" dirty="0" smtClean="0">
                <a:solidFill>
                  <a:srgbClr val="FF0000"/>
                </a:solidFill>
              </a:rPr>
              <a:t>/listener</a:t>
            </a:r>
            <a:r>
              <a:rPr lang="en-IN" sz="2000" dirty="0" smtClean="0"/>
              <a:t>&gt; </a:t>
            </a:r>
            <a:r>
              <a:rPr lang="en-IN" sz="2000" dirty="0" smtClean="0"/>
              <a:t>tag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ServletContextListener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err="1" smtClean="0"/>
              <a:t>ServletContextListener</a:t>
            </a:r>
            <a:r>
              <a:rPr lang="en-IN" sz="2000" dirty="0" smtClean="0"/>
              <a:t> listens to </a:t>
            </a:r>
            <a:r>
              <a:rPr lang="en-IN" sz="2000" dirty="0" err="1" smtClean="0"/>
              <a:t>SessionContextEvent</a:t>
            </a:r>
            <a:r>
              <a:rPr lang="en-IN" sz="2000" dirty="0" smtClean="0"/>
              <a:t>, </a:t>
            </a:r>
            <a:r>
              <a:rPr lang="en-IN" sz="2000" dirty="0" smtClean="0"/>
              <a:t>event which gives a notification when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Context is initialized or </a:t>
            </a:r>
            <a:r>
              <a:rPr lang="en-IN" sz="2000" dirty="0" smtClean="0"/>
              <a:t>destroyed.</a:t>
            </a:r>
            <a:r>
              <a:rPr lang="en-IN" sz="2000" dirty="0" smtClean="0"/>
              <a:t> </a:t>
            </a:r>
            <a:endParaRPr lang="en-IN" sz="2000" dirty="0" smtClean="0"/>
          </a:p>
          <a:p>
            <a:pPr algn="just"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      </a:t>
            </a:r>
            <a:r>
              <a:rPr lang="en-IN" sz="2000" dirty="0" err="1" smtClean="0"/>
              <a:t>ServletContextListener</a:t>
            </a:r>
            <a:r>
              <a:rPr lang="en-IN" sz="2000" dirty="0" smtClean="0"/>
              <a:t> </a:t>
            </a:r>
            <a:r>
              <a:rPr lang="en-IN" sz="2000" dirty="0" smtClean="0"/>
              <a:t> is the interface and it defines two methods –</a:t>
            </a: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/>
              <a:t>ServletContextListener</a:t>
            </a:r>
            <a:r>
              <a:rPr lang="en-IN" sz="4000" dirty="0" smtClean="0"/>
              <a:t> 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void </a:t>
            </a:r>
            <a:r>
              <a:rPr lang="en-IN" sz="2000" dirty="0" err="1" smtClean="0">
                <a:solidFill>
                  <a:srgbClr val="FF0000"/>
                </a:solidFill>
              </a:rPr>
              <a:t>contextDestroyed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ServletContextEvent</a:t>
            </a:r>
            <a:r>
              <a:rPr lang="en-IN" sz="2000" dirty="0" smtClean="0">
                <a:solidFill>
                  <a:srgbClr val="FF0000"/>
                </a:solidFill>
              </a:rPr>
              <a:t> e) </a:t>
            </a:r>
            <a:r>
              <a:rPr lang="en-IN" sz="2000" dirty="0" smtClean="0">
                <a:solidFill>
                  <a:srgbClr val="FF0000"/>
                </a:solidFill>
              </a:rPr>
              <a:t>: </a:t>
            </a:r>
          </a:p>
          <a:p>
            <a:pPr>
              <a:buNone/>
            </a:pPr>
            <a:r>
              <a:rPr lang="en-IN" sz="2000" dirty="0" smtClean="0"/>
              <a:t>                  This </a:t>
            </a:r>
            <a:r>
              <a:rPr lang="en-IN" sz="2000" dirty="0" smtClean="0"/>
              <a:t>method is executed when application is destroyed</a:t>
            </a:r>
          </a:p>
          <a:p>
            <a:r>
              <a:rPr lang="en-IN" sz="2000" dirty="0" smtClean="0"/>
              <a:t>void </a:t>
            </a:r>
            <a:r>
              <a:rPr lang="en-IN" sz="2000" dirty="0" err="1" smtClean="0">
                <a:solidFill>
                  <a:srgbClr val="FF0000"/>
                </a:solidFill>
              </a:rPr>
              <a:t>contextInitialized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ServletContextEvent</a:t>
            </a:r>
            <a:r>
              <a:rPr lang="en-IN" sz="2000" dirty="0" smtClean="0">
                <a:solidFill>
                  <a:srgbClr val="FF0000"/>
                </a:solidFill>
              </a:rPr>
              <a:t> e</a:t>
            </a:r>
            <a:r>
              <a:rPr lang="en-IN" sz="2000" dirty="0" smtClean="0">
                <a:solidFill>
                  <a:srgbClr val="FF0000"/>
                </a:solidFill>
              </a:rPr>
              <a:t>):</a:t>
            </a:r>
            <a:r>
              <a:rPr lang="en-IN" sz="2000" dirty="0" smtClean="0"/>
              <a:t>                                                   	      This </a:t>
            </a:r>
            <a:r>
              <a:rPr lang="en-IN" sz="2000" dirty="0" smtClean="0"/>
              <a:t>method is executed when application is </a:t>
            </a:r>
            <a:r>
              <a:rPr lang="en-IN" sz="2000" dirty="0" smtClean="0"/>
              <a:t>initialized</a:t>
            </a:r>
          </a:p>
          <a:p>
            <a:r>
              <a:rPr lang="en-IN" sz="2000" dirty="0" smtClean="0"/>
              <a:t>We </a:t>
            </a:r>
            <a:r>
              <a:rPr lang="en-IN" sz="2000" dirty="0" smtClean="0"/>
              <a:t>can use the “</a:t>
            </a:r>
            <a:r>
              <a:rPr lang="en-IN" sz="2000" dirty="0" err="1" smtClean="0">
                <a:solidFill>
                  <a:srgbClr val="FF0000"/>
                </a:solidFill>
              </a:rPr>
              <a:t>ServletContextListener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“</a:t>
            </a:r>
            <a:r>
              <a:rPr lang="en-IN" sz="2000" dirty="0" smtClean="0"/>
              <a:t>  listener for any activity that is required either at the application deployment time  or any clean up activity required  when application is destroyed. One of the practical example that I can think of is initializing database connections and clean up of database connections.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for </a:t>
            </a:r>
            <a:r>
              <a:rPr lang="en-US" sz="4000" dirty="0" err="1" smtClean="0"/>
              <a:t>servletListener</a:t>
            </a:r>
            <a:r>
              <a:rPr lang="en-US" sz="4000" dirty="0" smtClean="0"/>
              <a:t> is….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428736"/>
            <a:ext cx="7498080" cy="4800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FF0000"/>
                </a:solidFill>
              </a:rPr>
              <a:t>A</a:t>
            </a:r>
            <a:r>
              <a:rPr lang="en-IN" sz="2000" b="1" dirty="0" smtClean="0">
                <a:solidFill>
                  <a:srgbClr val="FF0000"/>
                </a:solidFill>
              </a:rPr>
              <a:t>dd listener entry in web.xml file</a:t>
            </a:r>
          </a:p>
          <a:p>
            <a:pPr fontAlgn="base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&lt;</a:t>
            </a:r>
            <a:r>
              <a:rPr lang="en-IN" sz="2000" dirty="0" smtClean="0"/>
              <a:t>listener&gt;</a:t>
            </a:r>
          </a:p>
          <a:p>
            <a:pPr fontAlgn="base">
              <a:buNone/>
            </a:pPr>
            <a:r>
              <a:rPr lang="en-IN" sz="2000" dirty="0" smtClean="0"/>
              <a:t>	      </a:t>
            </a:r>
            <a:r>
              <a:rPr lang="en-IN" sz="2000" dirty="0" smtClean="0"/>
              <a:t> &lt;description&gt;</a:t>
            </a:r>
            <a:r>
              <a:rPr lang="en-IN" sz="2000" dirty="0" err="1" smtClean="0">
                <a:solidFill>
                  <a:srgbClr val="FF0000"/>
                </a:solidFill>
              </a:rPr>
              <a:t>Servlet</a:t>
            </a:r>
            <a:r>
              <a:rPr lang="en-IN" sz="2000" dirty="0" smtClean="0">
                <a:solidFill>
                  <a:srgbClr val="FF0000"/>
                </a:solidFill>
              </a:rPr>
              <a:t> Context Listener Example</a:t>
            </a:r>
            <a:r>
              <a:rPr lang="en-IN" sz="2000" dirty="0" smtClean="0"/>
              <a:t>&lt;/description&gt;</a:t>
            </a:r>
          </a:p>
          <a:p>
            <a:pPr fontAlgn="base">
              <a:buNone/>
            </a:pPr>
            <a:r>
              <a:rPr lang="en-IN" sz="2000" dirty="0" smtClean="0"/>
              <a:t>  </a:t>
            </a:r>
            <a:r>
              <a:rPr lang="en-IN" sz="2000" dirty="0" smtClean="0"/>
              <a:t>         &lt;</a:t>
            </a:r>
            <a:r>
              <a:rPr lang="en-IN" sz="2000" dirty="0" err="1" smtClean="0"/>
              <a:t>listenerclass</a:t>
            </a:r>
            <a:r>
              <a:rPr lang="en-IN" sz="2000" dirty="0" smtClean="0"/>
              <a:t>&gt;</a:t>
            </a:r>
            <a:r>
              <a:rPr lang="en-IN" sz="2000" dirty="0" err="1" smtClean="0">
                <a:solidFill>
                  <a:srgbClr val="FF0000"/>
                </a:solidFill>
              </a:rPr>
              <a:t>com.servlet.tutorial.MyServletContextListener</a:t>
            </a:r>
            <a:r>
              <a:rPr lang="en-IN" sz="2000" dirty="0" smtClean="0">
                <a:solidFill>
                  <a:srgbClr val="FF0000"/>
                </a:solidFill>
              </a:rPr>
              <a:t>                        	</a:t>
            </a:r>
            <a:r>
              <a:rPr lang="en-IN" sz="2000" dirty="0" smtClean="0"/>
              <a:t>&lt;/</a:t>
            </a:r>
            <a:r>
              <a:rPr lang="en-IN" sz="2000" dirty="0" smtClean="0"/>
              <a:t>listener-class</a:t>
            </a:r>
            <a:r>
              <a:rPr lang="en-IN" sz="2000" dirty="0" smtClean="0"/>
              <a:t>&gt;</a:t>
            </a:r>
          </a:p>
          <a:p>
            <a:pPr fontAlgn="base">
              <a:buNone/>
            </a:pPr>
            <a:r>
              <a:rPr lang="en-IN" sz="2000" dirty="0" smtClean="0"/>
              <a:t>     &lt;/listener&gt;</a:t>
            </a:r>
          </a:p>
          <a:p>
            <a:pPr fontAlgn="base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</a:t>
            </a:r>
            <a:r>
              <a:rPr lang="en-US" sz="2000" b="1" dirty="0" err="1" smtClean="0">
                <a:solidFill>
                  <a:srgbClr val="FF0000"/>
                </a:solidFill>
              </a:rPr>
              <a:t>ServletListenerClass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IN" sz="2000" dirty="0" smtClean="0"/>
              <a:t>public class </a:t>
            </a:r>
            <a:r>
              <a:rPr lang="en-IN" sz="2000" dirty="0" err="1" smtClean="0">
                <a:solidFill>
                  <a:srgbClr val="FF0000"/>
                </a:solidFill>
              </a:rPr>
              <a:t>MyServletContextListener</a:t>
            </a:r>
            <a:r>
              <a:rPr lang="en-IN" sz="2000" dirty="0" smtClean="0"/>
              <a:t> implements </a:t>
            </a:r>
            <a:r>
              <a:rPr lang="en-IN" sz="2000" dirty="0" err="1" smtClean="0">
                <a:solidFill>
                  <a:srgbClr val="FF0000"/>
                </a:solidFill>
              </a:rPr>
              <a:t>ServletContextListener</a:t>
            </a:r>
            <a:r>
              <a:rPr lang="en-IN" sz="2000" dirty="0" smtClean="0"/>
              <a:t> {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</a:t>
            </a:r>
            <a:r>
              <a:rPr lang="en-IN" sz="2000" dirty="0" smtClean="0"/>
              <a:t>private </a:t>
            </a:r>
            <a:r>
              <a:rPr lang="en-IN" sz="2000" dirty="0" err="1" smtClean="0"/>
              <a:t>ServletContext</a:t>
            </a:r>
            <a:r>
              <a:rPr lang="en-IN" sz="2000" dirty="0" smtClean="0"/>
              <a:t> </a:t>
            </a:r>
            <a:r>
              <a:rPr lang="en-IN" sz="2000" dirty="0" smtClean="0"/>
              <a:t>context;</a:t>
            </a:r>
            <a:endParaRPr lang="en-IN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901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</a:t>
            </a:r>
            <a:r>
              <a:rPr lang="en-US" sz="4000" dirty="0" err="1" smtClean="0"/>
              <a:t>ervletcontextListener</a:t>
            </a:r>
            <a:r>
              <a:rPr lang="en-US" sz="4000" dirty="0" smtClean="0"/>
              <a:t> example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1800" dirty="0" smtClean="0"/>
              <a:t>	public </a:t>
            </a:r>
            <a:r>
              <a:rPr lang="en-IN" sz="1800" dirty="0" smtClean="0"/>
              <a:t>void </a:t>
            </a:r>
            <a:r>
              <a:rPr lang="en-IN" sz="1800" dirty="0" err="1" smtClean="0">
                <a:solidFill>
                  <a:srgbClr val="FF0000"/>
                </a:solidFill>
              </a:rPr>
              <a:t>contextInitialized</a:t>
            </a:r>
            <a:r>
              <a:rPr lang="en-IN" sz="1800" dirty="0" smtClean="0"/>
              <a:t>(</a:t>
            </a:r>
            <a:r>
              <a:rPr lang="en-IN" sz="1800" dirty="0" err="1" smtClean="0"/>
              <a:t>ServletContextEvent</a:t>
            </a:r>
            <a:r>
              <a:rPr lang="en-IN" sz="1800" dirty="0" smtClean="0"/>
              <a:t> </a:t>
            </a:r>
            <a:r>
              <a:rPr lang="en-IN" sz="1800" dirty="0" err="1" smtClean="0"/>
              <a:t>servletContextEvent</a:t>
            </a:r>
            <a:r>
              <a:rPr lang="en-IN" sz="1800" dirty="0" smtClean="0"/>
              <a:t>) </a:t>
            </a:r>
            <a:r>
              <a:rPr lang="en-IN" sz="1800" dirty="0" smtClean="0"/>
              <a:t>	{ </a:t>
            </a:r>
            <a:r>
              <a:rPr lang="en-IN" sz="1800" dirty="0" smtClean="0"/>
              <a:t>  </a:t>
            </a:r>
            <a:endParaRPr lang="en-IN" sz="1800" dirty="0" smtClean="0"/>
          </a:p>
          <a:p>
            <a:pPr fontAlgn="base">
              <a:buNone/>
            </a:pPr>
            <a:r>
              <a:rPr lang="en-IN" sz="1800" dirty="0" smtClean="0"/>
              <a:t>    		</a:t>
            </a:r>
            <a:r>
              <a:rPr lang="en-IN" sz="1800" dirty="0" smtClean="0"/>
              <a:t> </a:t>
            </a:r>
            <a:r>
              <a:rPr lang="en-IN" sz="1800" dirty="0" smtClean="0"/>
              <a:t> 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("Context Initialized");</a:t>
            </a:r>
          </a:p>
          <a:p>
            <a:pPr fontAlgn="base">
              <a:buNone/>
            </a:pPr>
            <a:r>
              <a:rPr lang="en-IN" sz="1800" dirty="0" smtClean="0"/>
              <a:t>       </a:t>
            </a:r>
            <a:r>
              <a:rPr lang="en-IN" sz="1800" dirty="0" smtClean="0"/>
              <a:t>	 </a:t>
            </a:r>
            <a:r>
              <a:rPr lang="en-IN" sz="1800" dirty="0" smtClean="0"/>
              <a:t>// get </a:t>
            </a:r>
            <a:r>
              <a:rPr lang="en-IN" sz="1800" dirty="0" err="1" smtClean="0"/>
              <a:t>servlet</a:t>
            </a:r>
            <a:r>
              <a:rPr lang="en-IN" sz="1800" dirty="0" smtClean="0"/>
              <a:t> context</a:t>
            </a:r>
          </a:p>
          <a:p>
            <a:pPr fontAlgn="base">
              <a:buNone/>
            </a:pPr>
            <a:r>
              <a:rPr lang="en-IN" sz="1800" dirty="0" smtClean="0"/>
              <a:t>        </a:t>
            </a:r>
            <a:r>
              <a:rPr lang="en-IN" sz="1800" dirty="0" smtClean="0"/>
              <a:t>	context </a:t>
            </a:r>
            <a:r>
              <a:rPr lang="en-IN" sz="1800" dirty="0" smtClean="0"/>
              <a:t>=</a:t>
            </a:r>
            <a:r>
              <a:rPr lang="en-IN" sz="1800" dirty="0" err="1" smtClean="0"/>
              <a:t>servletContextEvent</a:t>
            </a:r>
            <a:r>
              <a:rPr lang="en-IN" sz="1800" dirty="0" smtClean="0"/>
              <a:t> . </a:t>
            </a:r>
            <a:r>
              <a:rPr lang="en-IN" sz="1800" dirty="0" err="1" smtClean="0">
                <a:solidFill>
                  <a:srgbClr val="FF0000"/>
                </a:solidFill>
              </a:rPr>
              <a:t>getServletContext</a:t>
            </a:r>
            <a:r>
              <a:rPr lang="en-IN" sz="1800" dirty="0" smtClean="0">
                <a:solidFill>
                  <a:srgbClr val="FF0000"/>
                </a:solidFill>
              </a:rPr>
              <a:t>();</a:t>
            </a:r>
          </a:p>
          <a:p>
            <a:pPr fontAlgn="base">
              <a:buNone/>
            </a:pPr>
            <a:r>
              <a:rPr lang="en-IN" sz="1800" dirty="0" smtClean="0"/>
              <a:t>       </a:t>
            </a:r>
            <a:r>
              <a:rPr lang="en-IN" sz="1800" dirty="0" smtClean="0"/>
              <a:t>	 </a:t>
            </a:r>
            <a:r>
              <a:rPr lang="en-IN" sz="1800" dirty="0" smtClean="0"/>
              <a:t>// set attribute in context</a:t>
            </a:r>
          </a:p>
          <a:p>
            <a:pPr fontAlgn="base">
              <a:buNone/>
            </a:pPr>
            <a:r>
              <a:rPr lang="en-IN" sz="1800" dirty="0" smtClean="0"/>
              <a:t>  </a:t>
            </a:r>
            <a:r>
              <a:rPr lang="en-IN" sz="1800" dirty="0" smtClean="0"/>
              <a:t>      	 String </a:t>
            </a:r>
            <a:r>
              <a:rPr lang="en-IN" sz="1800" dirty="0" err="1" smtClean="0"/>
              <a:t>attributeValue</a:t>
            </a:r>
            <a:r>
              <a:rPr lang="en-IN" sz="1800" dirty="0" smtClean="0"/>
              <a:t> = "Context </a:t>
            </a:r>
            <a:r>
              <a:rPr lang="en-IN" sz="1800" dirty="0" err="1" smtClean="0"/>
              <a:t>Param</a:t>
            </a:r>
            <a:r>
              <a:rPr lang="en-IN" sz="1800" dirty="0" smtClean="0"/>
              <a:t> Value</a:t>
            </a:r>
            <a:r>
              <a:rPr lang="en-IN" sz="1800" dirty="0" smtClean="0"/>
              <a:t>";</a:t>
            </a:r>
            <a:endParaRPr lang="en-IN" sz="1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	</a:t>
            </a:r>
            <a:r>
              <a:rPr lang="en-IN" sz="1800" dirty="0" smtClean="0"/>
              <a:t>String </a:t>
            </a:r>
            <a:r>
              <a:rPr lang="en-IN" sz="1800" dirty="0" err="1" smtClean="0"/>
              <a:t>attributeName</a:t>
            </a:r>
            <a:r>
              <a:rPr lang="en-IN" sz="1800" dirty="0" smtClean="0"/>
              <a:t> ="</a:t>
            </a:r>
            <a:r>
              <a:rPr lang="en-IN" sz="1800" dirty="0" err="1" smtClean="0"/>
              <a:t>ContextParam</a:t>
            </a:r>
            <a:r>
              <a:rPr lang="en-IN" sz="1800" dirty="0" smtClean="0"/>
              <a:t>";</a:t>
            </a:r>
            <a:r>
              <a:rPr lang="en-US" sz="1800" dirty="0" smtClean="0"/>
              <a:t>			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IN" sz="2000" dirty="0" err="1" smtClean="0"/>
              <a:t>context.</a:t>
            </a:r>
            <a:r>
              <a:rPr lang="en-IN" sz="2000" dirty="0" err="1" smtClean="0">
                <a:solidFill>
                  <a:srgbClr val="FF0000"/>
                </a:solidFill>
              </a:rPr>
              <a:t>setAttribute</a:t>
            </a:r>
            <a:r>
              <a:rPr lang="en-IN" sz="2000" dirty="0" smtClean="0"/>
              <a:t>(</a:t>
            </a:r>
            <a:r>
              <a:rPr lang="en-IN" sz="2000" dirty="0" err="1" smtClean="0"/>
              <a:t>attributeName</a:t>
            </a:r>
            <a:r>
              <a:rPr lang="en-IN" sz="2000" dirty="0" smtClean="0"/>
              <a:t>, </a:t>
            </a:r>
            <a:r>
              <a:rPr lang="en-IN" sz="2000" dirty="0" err="1" smtClean="0"/>
              <a:t>attributeValue</a:t>
            </a:r>
            <a:r>
              <a:rPr lang="en-IN" sz="2000" dirty="0" smtClean="0"/>
              <a:t>);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endParaRPr lang="en-IN" sz="2000" b="1" dirty="0" smtClean="0"/>
          </a:p>
          <a:p>
            <a:pPr lvl="1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ServletListener</a:t>
            </a:r>
            <a:r>
              <a:rPr lang="en-US" sz="4000" dirty="0" smtClean="0"/>
              <a:t> Example: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571612"/>
            <a:ext cx="7498080" cy="4800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000" dirty="0" smtClean="0"/>
              <a:t>	</a:t>
            </a:r>
            <a:r>
              <a:rPr lang="en-IN" sz="1800" dirty="0" smtClean="0"/>
              <a:t>   </a:t>
            </a:r>
            <a:r>
              <a:rPr lang="en-IN" sz="1800" dirty="0" smtClean="0"/>
              <a:t>		 </a:t>
            </a:r>
            <a:r>
              <a:rPr lang="en-IN" sz="1800" dirty="0" smtClean="0"/>
              <a:t>}</a:t>
            </a:r>
          </a:p>
          <a:p>
            <a:pPr fontAlgn="base">
              <a:buNone/>
            </a:pPr>
            <a:r>
              <a:rPr lang="en-IN" sz="1800" dirty="0" smtClean="0"/>
              <a:t>    public void </a:t>
            </a:r>
            <a:r>
              <a:rPr lang="en-IN" sz="1800" dirty="0" err="1" smtClean="0">
                <a:solidFill>
                  <a:srgbClr val="FF0000"/>
                </a:solidFill>
              </a:rPr>
              <a:t>contextDestroyed</a:t>
            </a:r>
            <a:r>
              <a:rPr lang="en-IN" sz="1800" dirty="0" smtClean="0">
                <a:solidFill>
                  <a:srgbClr val="002060"/>
                </a:solidFill>
              </a:rPr>
              <a:t>(</a:t>
            </a:r>
            <a:r>
              <a:rPr lang="en-IN" sz="1800" dirty="0" err="1" smtClean="0"/>
              <a:t>ServletContextEvent</a:t>
            </a:r>
            <a:r>
              <a:rPr lang="en-IN" sz="1800" dirty="0" smtClean="0"/>
              <a:t> </a:t>
            </a:r>
            <a:r>
              <a:rPr lang="en-IN" sz="1800" dirty="0" err="1" smtClean="0"/>
              <a:t>servletContextEvent</a:t>
            </a:r>
            <a:r>
              <a:rPr lang="en-IN" sz="1800" dirty="0" smtClean="0"/>
              <a:t>) {</a:t>
            </a:r>
          </a:p>
          <a:p>
            <a:pPr fontAlgn="base">
              <a:buNone/>
            </a:pPr>
            <a:r>
              <a:rPr lang="en-IN" sz="1800" dirty="0" smtClean="0"/>
              <a:t>        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("Context Destroyed</a:t>
            </a:r>
            <a:r>
              <a:rPr lang="en-IN" sz="1800" dirty="0" smtClean="0"/>
              <a:t>");</a:t>
            </a:r>
          </a:p>
          <a:p>
            <a:pPr fontAlgn="base">
              <a:buNone/>
            </a:pPr>
            <a:r>
              <a:rPr lang="en-IN" sz="1800" dirty="0" smtClean="0"/>
              <a:t>	</a:t>
            </a:r>
            <a:r>
              <a:rPr lang="en-IN" sz="1800" dirty="0" smtClean="0"/>
              <a:t>	}</a:t>
            </a:r>
          </a:p>
          <a:p>
            <a:pPr fontAlgn="base">
              <a:buNone/>
            </a:pPr>
            <a:r>
              <a:rPr lang="en-IN" sz="1800" dirty="0" smtClean="0"/>
              <a:t>	}</a:t>
            </a:r>
            <a:endParaRPr lang="en-IN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Add  entry of </a:t>
            </a:r>
            <a:r>
              <a:rPr lang="en-US" sz="1800" b="1" dirty="0" err="1" smtClean="0">
                <a:solidFill>
                  <a:srgbClr val="FF0000"/>
                </a:solidFill>
              </a:rPr>
              <a:t>servlet</a:t>
            </a:r>
            <a:r>
              <a:rPr lang="en-US" sz="1800" b="1" dirty="0" smtClean="0">
                <a:solidFill>
                  <a:srgbClr val="FF0000"/>
                </a:solidFill>
              </a:rPr>
              <a:t> in web.xml file:</a:t>
            </a:r>
          </a:p>
          <a:p>
            <a:pPr fontAlgn="base">
              <a:buNone/>
            </a:pPr>
            <a:r>
              <a:rPr lang="en-IN" sz="1800" dirty="0" smtClean="0"/>
              <a:t>	&lt;</a:t>
            </a:r>
            <a:r>
              <a:rPr lang="en-IN" sz="1800" dirty="0" err="1" smtClean="0"/>
              <a:t>servlet</a:t>
            </a:r>
            <a:r>
              <a:rPr lang="en-IN" sz="1800" dirty="0" smtClean="0"/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		</a:t>
            </a:r>
            <a:r>
              <a:rPr lang="en-IN" sz="1800" dirty="0" smtClean="0"/>
              <a:t>&lt;</a:t>
            </a:r>
            <a:r>
              <a:rPr lang="en-IN" sz="1800" dirty="0" err="1" smtClean="0"/>
              <a:t>servlet</a:t>
            </a:r>
            <a:r>
              <a:rPr lang="en-IN" sz="1800" dirty="0" smtClean="0"/>
              <a:t>-name&gt;</a:t>
            </a:r>
            <a:r>
              <a:rPr lang="en-IN" sz="1800" dirty="0" err="1" smtClean="0"/>
              <a:t>MyServlet</a:t>
            </a:r>
            <a:r>
              <a:rPr lang="en-IN" sz="1800" dirty="0" smtClean="0"/>
              <a:t>&lt;/</a:t>
            </a:r>
            <a:r>
              <a:rPr lang="en-IN" sz="1800" dirty="0" err="1" smtClean="0"/>
              <a:t>servlet</a:t>
            </a:r>
            <a:r>
              <a:rPr lang="en-IN" sz="1800" dirty="0" smtClean="0"/>
              <a:t>-name</a:t>
            </a:r>
            <a:r>
              <a:rPr lang="en-IN" sz="1800" dirty="0" smtClean="0"/>
              <a:t>&gt;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	</a:t>
            </a:r>
            <a:r>
              <a:rPr lang="en-IN" sz="1800" dirty="0" smtClean="0"/>
              <a:t>&lt;</a:t>
            </a:r>
            <a:r>
              <a:rPr lang="en-IN" sz="1800" dirty="0" err="1" smtClean="0"/>
              <a:t>servlet</a:t>
            </a:r>
            <a:r>
              <a:rPr lang="en-IN" sz="1800" dirty="0" smtClean="0"/>
              <a:t>-class&gt;</a:t>
            </a:r>
            <a:r>
              <a:rPr lang="en-IN" sz="1800" dirty="0" err="1" smtClean="0"/>
              <a:t>com.servlet.tutorial.MyServlet</a:t>
            </a:r>
            <a:r>
              <a:rPr lang="en-IN" sz="1800" dirty="0" smtClean="0"/>
              <a:t>&lt;/</a:t>
            </a:r>
            <a:r>
              <a:rPr lang="en-IN" sz="1800" dirty="0" err="1" smtClean="0"/>
              <a:t>servlet</a:t>
            </a:r>
            <a:r>
              <a:rPr lang="en-IN" sz="1800" dirty="0" smtClean="0"/>
              <a:t>-class</a:t>
            </a:r>
            <a:r>
              <a:rPr lang="en-IN" sz="1800" dirty="0" smtClean="0"/>
              <a:t>&gt;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&lt;/</a:t>
            </a:r>
            <a:r>
              <a:rPr lang="en-IN" sz="2000" dirty="0" err="1" smtClean="0"/>
              <a:t>servlet</a:t>
            </a:r>
            <a:r>
              <a:rPr lang="en-IN" sz="2000" dirty="0" smtClean="0"/>
              <a:t>&gt;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ServletListener</a:t>
            </a:r>
            <a:r>
              <a:rPr lang="en-US" sz="4000" dirty="0" smtClean="0"/>
              <a:t> Example: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IN" sz="1800" dirty="0" smtClean="0"/>
              <a:t>	&lt;</a:t>
            </a:r>
            <a:r>
              <a:rPr lang="en-IN" sz="1800" dirty="0" err="1" smtClean="0"/>
              <a:t>servlet</a:t>
            </a:r>
            <a:r>
              <a:rPr lang="en-IN" sz="1800" dirty="0" smtClean="0"/>
              <a:t>-mapping&gt;</a:t>
            </a:r>
          </a:p>
          <a:p>
            <a:pPr fontAlgn="base">
              <a:buNone/>
            </a:pPr>
            <a:r>
              <a:rPr lang="en-IN" sz="1800" dirty="0" smtClean="0"/>
              <a:t>    </a:t>
            </a:r>
            <a:r>
              <a:rPr lang="en-IN" sz="1800" dirty="0" smtClean="0"/>
              <a:t>		&lt;</a:t>
            </a:r>
            <a:r>
              <a:rPr lang="en-IN" sz="1800" dirty="0" err="1" smtClean="0"/>
              <a:t>servlet</a:t>
            </a:r>
            <a:r>
              <a:rPr lang="en-IN" sz="1800" dirty="0" smtClean="0"/>
              <a:t>-name&gt;</a:t>
            </a:r>
            <a:r>
              <a:rPr lang="en-IN" sz="1800" dirty="0" err="1" smtClean="0"/>
              <a:t>MyServlet</a:t>
            </a:r>
            <a:r>
              <a:rPr lang="en-IN" sz="1800" dirty="0" smtClean="0"/>
              <a:t>&lt;/</a:t>
            </a:r>
            <a:r>
              <a:rPr lang="en-IN" sz="1800" dirty="0" err="1" smtClean="0"/>
              <a:t>servlet</a:t>
            </a:r>
            <a:r>
              <a:rPr lang="en-IN" sz="1800" dirty="0" smtClean="0"/>
              <a:t>-name&gt;</a:t>
            </a:r>
          </a:p>
          <a:p>
            <a:pPr fontAlgn="base">
              <a:buNone/>
            </a:pPr>
            <a:r>
              <a:rPr lang="en-IN" sz="1800" dirty="0" smtClean="0"/>
              <a:t>   </a:t>
            </a:r>
            <a:r>
              <a:rPr lang="en-IN" sz="1800" dirty="0" smtClean="0"/>
              <a:t>	        </a:t>
            </a:r>
            <a:r>
              <a:rPr lang="en-IN" sz="1800" dirty="0" smtClean="0"/>
              <a:t>&lt;</a:t>
            </a:r>
            <a:r>
              <a:rPr lang="en-IN" sz="1800" dirty="0" err="1" smtClean="0"/>
              <a:t>url</a:t>
            </a:r>
            <a:r>
              <a:rPr lang="en-IN" sz="1800" dirty="0" smtClean="0"/>
              <a:t>-pattern&gt;/</a:t>
            </a:r>
            <a:r>
              <a:rPr lang="en-IN" sz="1800" dirty="0" err="1" smtClean="0"/>
              <a:t>MyServlet</a:t>
            </a:r>
            <a:r>
              <a:rPr lang="en-IN" sz="1800" dirty="0" smtClean="0"/>
              <a:t>&lt;/</a:t>
            </a:r>
            <a:r>
              <a:rPr lang="en-IN" sz="1800" dirty="0" err="1" smtClean="0"/>
              <a:t>url</a:t>
            </a:r>
            <a:r>
              <a:rPr lang="en-IN" sz="1800" dirty="0" smtClean="0"/>
              <a:t>-pattern&gt;</a:t>
            </a:r>
          </a:p>
          <a:p>
            <a:pPr fontAlgn="base">
              <a:buNone/>
            </a:pPr>
            <a:r>
              <a:rPr lang="en-IN" sz="1800" dirty="0" smtClean="0"/>
              <a:t>	</a:t>
            </a:r>
            <a:r>
              <a:rPr lang="en-IN" sz="1800" dirty="0" smtClean="0"/>
              <a:t> &lt;/</a:t>
            </a:r>
            <a:r>
              <a:rPr lang="en-IN" sz="1800" dirty="0" err="1" smtClean="0"/>
              <a:t>servlet</a:t>
            </a:r>
            <a:r>
              <a:rPr lang="en-IN" sz="1800" dirty="0" smtClean="0"/>
              <a:t>-mapping&gt;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Servletcode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>
              <a:buNone/>
            </a:pPr>
            <a:r>
              <a:rPr lang="en-IN" sz="1800" dirty="0" smtClean="0"/>
              <a:t>public class </a:t>
            </a:r>
            <a:r>
              <a:rPr lang="en-IN" sz="1800" dirty="0" err="1" smtClean="0"/>
              <a:t>MyServlet</a:t>
            </a:r>
            <a:r>
              <a:rPr lang="en-IN" sz="1800" dirty="0" smtClean="0"/>
              <a:t> extends </a:t>
            </a:r>
            <a:r>
              <a:rPr lang="en-IN" sz="1800" dirty="0" err="1" smtClean="0"/>
              <a:t>HttpServlet</a:t>
            </a:r>
            <a:r>
              <a:rPr lang="en-IN" sz="1800" dirty="0" smtClean="0"/>
              <a:t> </a:t>
            </a:r>
            <a:r>
              <a:rPr lang="en-IN" sz="1800" dirty="0" smtClean="0"/>
              <a:t>{</a:t>
            </a:r>
          </a:p>
          <a:p>
            <a:pPr fontAlgn="base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IN" sz="1800" dirty="0" smtClean="0"/>
              <a:t>public </a:t>
            </a:r>
            <a:r>
              <a:rPr lang="en-IN" sz="1800" dirty="0" smtClean="0"/>
              <a:t>void </a:t>
            </a:r>
            <a:r>
              <a:rPr lang="en-IN" sz="1800" dirty="0" err="1" smtClean="0">
                <a:solidFill>
                  <a:srgbClr val="FF0000"/>
                </a:solidFill>
              </a:rPr>
              <a:t>doGet</a:t>
            </a:r>
            <a:r>
              <a:rPr lang="en-IN" sz="1800" dirty="0" smtClean="0"/>
              <a:t>(</a:t>
            </a:r>
            <a:r>
              <a:rPr lang="en-IN" sz="1800" dirty="0" err="1" smtClean="0"/>
              <a:t>HttpServletRequest</a:t>
            </a:r>
            <a:r>
              <a:rPr lang="en-IN" sz="1800" dirty="0" smtClean="0"/>
              <a:t> request, </a:t>
            </a:r>
            <a:r>
              <a:rPr lang="en-IN" sz="1800" dirty="0" err="1" smtClean="0"/>
              <a:t>HttpServletResponse</a:t>
            </a:r>
            <a:r>
              <a:rPr lang="en-IN" sz="1800" dirty="0" smtClean="0"/>
              <a:t> response</a:t>
            </a:r>
            <a:r>
              <a:rPr lang="en-IN" sz="1800" dirty="0" smtClean="0"/>
              <a:t>) </a:t>
            </a:r>
            <a:r>
              <a:rPr lang="en-IN" sz="1800" dirty="0" smtClean="0"/>
              <a:t>throws </a:t>
            </a:r>
            <a:r>
              <a:rPr lang="en-IN" sz="1800" dirty="0" err="1" smtClean="0"/>
              <a:t>ServletException</a:t>
            </a:r>
            <a:r>
              <a:rPr lang="en-IN" sz="1800" dirty="0" smtClean="0"/>
              <a:t>, </a:t>
            </a:r>
            <a:r>
              <a:rPr lang="en-IN" sz="1800" dirty="0" err="1" smtClean="0"/>
              <a:t>IOException</a:t>
            </a:r>
            <a:r>
              <a:rPr lang="en-IN" sz="1800" dirty="0" smtClean="0"/>
              <a:t>{</a:t>
            </a:r>
          </a:p>
          <a:p>
            <a:pPr fontAlgn="base"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en-IN" sz="1800" dirty="0" err="1" smtClean="0"/>
              <a:t>ServletContext</a:t>
            </a:r>
            <a:r>
              <a:rPr lang="en-IN" sz="1800" dirty="0" smtClean="0"/>
              <a:t> </a:t>
            </a:r>
            <a:r>
              <a:rPr lang="en-IN" sz="1800" dirty="0" err="1" smtClean="0"/>
              <a:t>ctx</a:t>
            </a:r>
            <a:r>
              <a:rPr lang="en-IN" sz="1800" dirty="0" smtClean="0"/>
              <a:t> =</a:t>
            </a:r>
            <a:r>
              <a:rPr lang="en-IN" sz="1800" dirty="0" smtClean="0">
                <a:solidFill>
                  <a:srgbClr val="FF0000"/>
                </a:solidFill>
              </a:rPr>
              <a:t> </a:t>
            </a:r>
            <a:r>
              <a:rPr lang="en-IN" sz="1800" dirty="0" err="1" smtClean="0">
                <a:solidFill>
                  <a:srgbClr val="FF0000"/>
                </a:solidFill>
              </a:rPr>
              <a:t>getServletContext</a:t>
            </a:r>
            <a:r>
              <a:rPr lang="en-IN" sz="1800" dirty="0" smtClean="0">
                <a:solidFill>
                  <a:srgbClr val="FF0000"/>
                </a:solidFill>
              </a:rPr>
              <a:t>()</a:t>
            </a:r>
            <a:r>
              <a:rPr lang="en-IN" sz="1800" dirty="0" smtClean="0"/>
              <a:t>;</a:t>
            </a:r>
          </a:p>
          <a:p>
            <a:pPr fontAlgn="base"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ctx.</a:t>
            </a:r>
            <a:r>
              <a:rPr lang="en-IN" sz="1800" dirty="0" err="1" smtClean="0">
                <a:solidFill>
                  <a:srgbClr val="FF0000"/>
                </a:solidFill>
              </a:rPr>
              <a:t>getAttribute</a:t>
            </a:r>
            <a:r>
              <a:rPr lang="en-IN" sz="1800" dirty="0" smtClean="0"/>
              <a:t>("</a:t>
            </a:r>
            <a:r>
              <a:rPr lang="en-IN" sz="1800" dirty="0" err="1" smtClean="0"/>
              <a:t>ContextParam</a:t>
            </a:r>
            <a:r>
              <a:rPr lang="en-IN" sz="1800" dirty="0" smtClean="0"/>
              <a:t>"));</a:t>
            </a:r>
          </a:p>
          <a:p>
            <a:pPr fontAlgn="base">
              <a:buNone/>
            </a:pPr>
            <a:endParaRPr lang="en-I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137</Words>
  <Application>Microsoft Macintosh PowerPoint</Application>
  <PresentationFormat>On-screen Show (4:3)</PresentationFormat>
  <Paragraphs>82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TM10082295</vt:lpstr>
      <vt:lpstr>ServletListener</vt:lpstr>
      <vt:lpstr>What is Event and listener</vt:lpstr>
      <vt:lpstr>Types of Listeners :</vt:lpstr>
      <vt:lpstr>Listener configuration:</vt:lpstr>
      <vt:lpstr>ServletContextListener methods</vt:lpstr>
      <vt:lpstr>Example for servletListener is….</vt:lpstr>
      <vt:lpstr>ServletcontextListener example</vt:lpstr>
      <vt:lpstr>ServletListener Example:</vt:lpstr>
      <vt:lpstr>ServletListener Example:</vt:lpstr>
      <vt:lpstr>ServletListener Example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2016-10-06T11:13:18Z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