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0"/>
  </p:notesMasterIdLst>
  <p:sldIdLst>
    <p:sldId id="256" r:id="rId5"/>
    <p:sldId id="262" r:id="rId6"/>
    <p:sldId id="270" r:id="rId7"/>
    <p:sldId id="271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7" autoAdjust="0"/>
    <p:restoredTop sz="94654" autoAdjust="0"/>
  </p:normalViewPr>
  <p:slideViewPr>
    <p:cSldViewPr>
      <p:cViewPr>
        <p:scale>
          <a:sx n="64" d="100"/>
          <a:sy n="64" d="100"/>
        </p:scale>
        <p:origin x="-156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10/8/2016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/>
          <a:lstStyle/>
          <a:p>
            <a:r>
              <a:rPr lang="en-US" dirty="0" err="1" smtClean="0"/>
              <a:t>ScriptletExpressions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600" y="45720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Scriptlet</a:t>
            </a:r>
            <a:r>
              <a:rPr lang="en-US" sz="4000" dirty="0" smtClean="0"/>
              <a:t> Tags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/>
              <a:t>	</a:t>
            </a:r>
          </a:p>
          <a:p>
            <a:pPr algn="just">
              <a:buNone/>
            </a:pPr>
            <a:r>
              <a:rPr lang="en-IN" sz="2000" dirty="0" smtClean="0"/>
              <a:t>	In JSP, java code can be written inside the </a:t>
            </a:r>
            <a:r>
              <a:rPr lang="en-IN" sz="2000" dirty="0" err="1" smtClean="0"/>
              <a:t>jsp</a:t>
            </a:r>
            <a:r>
              <a:rPr lang="en-IN" sz="2000" dirty="0" smtClean="0"/>
              <a:t> page using the </a:t>
            </a:r>
            <a:r>
              <a:rPr lang="en-IN" sz="2000" dirty="0" err="1" smtClean="0"/>
              <a:t>scriptlet</a:t>
            </a:r>
            <a:r>
              <a:rPr lang="en-IN" sz="2000" dirty="0" smtClean="0"/>
              <a:t> tag.	</a:t>
            </a:r>
          </a:p>
          <a:p>
            <a:pPr algn="just">
              <a:buNone/>
            </a:pPr>
            <a:r>
              <a:rPr lang="en-IN" sz="2000" dirty="0" smtClean="0"/>
              <a:t>	 </a:t>
            </a:r>
            <a:r>
              <a:rPr lang="en-IN" sz="2000" dirty="0" err="1" smtClean="0"/>
              <a:t>Jsp</a:t>
            </a:r>
            <a:r>
              <a:rPr lang="en-IN" sz="2000" dirty="0" smtClean="0"/>
              <a:t> given some </a:t>
            </a:r>
            <a:r>
              <a:rPr lang="en-IN" sz="2000" dirty="0" err="1" smtClean="0"/>
              <a:t>scriplet</a:t>
            </a:r>
            <a:r>
              <a:rPr lang="en-IN" sz="2000" dirty="0" smtClean="0"/>
              <a:t> tags  </a:t>
            </a:r>
            <a:r>
              <a:rPr lang="en-US" sz="2000" dirty="0" smtClean="0"/>
              <a:t>They are  given below</a:t>
            </a:r>
          </a:p>
          <a:p>
            <a:pPr algn="just">
              <a:buNone/>
            </a:pPr>
            <a:r>
              <a:rPr lang="en-US" sz="2000" dirty="0" smtClean="0"/>
              <a:t>	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scriptlet</a:t>
            </a:r>
            <a:r>
              <a:rPr lang="en-US" sz="2400" dirty="0" smtClean="0">
                <a:solidFill>
                  <a:srgbClr val="FF0000"/>
                </a:solidFill>
              </a:rPr>
              <a:t> tag: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IN" sz="2000" dirty="0" smtClean="0"/>
              <a:t>A </a:t>
            </a:r>
            <a:r>
              <a:rPr lang="en-IN" sz="2000" dirty="0" err="1" smtClean="0"/>
              <a:t>scriptlet</a:t>
            </a:r>
            <a:r>
              <a:rPr lang="en-IN" sz="2000" dirty="0" smtClean="0"/>
              <a:t> tag is used to execute java source code in </a:t>
            </a:r>
            <a:r>
              <a:rPr lang="en-IN" sz="2000" dirty="0" smtClean="0">
                <a:solidFill>
                  <a:srgbClr val="FF0000"/>
                </a:solidFill>
              </a:rPr>
              <a:t>JSP</a:t>
            </a:r>
            <a:r>
              <a:rPr lang="en-IN" sz="2000" dirty="0" smtClean="0"/>
              <a:t>. </a:t>
            </a:r>
            <a:r>
              <a:rPr lang="en-IN" sz="2000" dirty="0" smtClean="0">
                <a:solidFill>
                  <a:srgbClr val="FF0000"/>
                </a:solidFill>
              </a:rPr>
              <a:t>Syntax is as follows: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IN" sz="2000" dirty="0" smtClean="0"/>
              <a:t>&lt;%  </a:t>
            </a:r>
            <a:r>
              <a:rPr lang="en-IN" sz="2000" dirty="0" smtClean="0">
                <a:solidFill>
                  <a:srgbClr val="FF0000"/>
                </a:solidFill>
              </a:rPr>
              <a:t>java source code</a:t>
            </a:r>
            <a:r>
              <a:rPr lang="en-IN" sz="2000" dirty="0" smtClean="0"/>
              <a:t> %&gt;</a:t>
            </a:r>
          </a:p>
          <a:p>
            <a:pPr lvl="1">
              <a:buNone/>
            </a:pPr>
            <a:r>
              <a:rPr lang="en-IN" sz="1600" dirty="0" smtClean="0"/>
              <a:t> </a:t>
            </a:r>
          </a:p>
          <a:p>
            <a:pPr algn="just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Scriptlet</a:t>
            </a:r>
            <a:r>
              <a:rPr lang="en-US" sz="4000" dirty="0" smtClean="0"/>
              <a:t> Tags: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&lt;html&gt;  </a:t>
            </a:r>
          </a:p>
          <a:p>
            <a:pPr>
              <a:buNone/>
            </a:pPr>
            <a:r>
              <a:rPr lang="en-IN" sz="2000" dirty="0" smtClean="0"/>
              <a:t>		&lt;body&gt;  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dirty="0" smtClean="0">
                <a:solidFill>
                  <a:srgbClr val="FF0000"/>
                </a:solidFill>
              </a:rPr>
              <a:t>&lt;% out.print("welcome to </a:t>
            </a:r>
            <a:r>
              <a:rPr lang="en-IN" sz="2000" dirty="0" err="1" smtClean="0">
                <a:solidFill>
                  <a:srgbClr val="FF0000"/>
                </a:solidFill>
              </a:rPr>
              <a:t>jsp</a:t>
            </a:r>
            <a:r>
              <a:rPr lang="en-IN" sz="2000" dirty="0" smtClean="0">
                <a:solidFill>
                  <a:srgbClr val="FF0000"/>
                </a:solidFill>
              </a:rPr>
              <a:t>"); %&gt;  </a:t>
            </a:r>
          </a:p>
          <a:p>
            <a:pPr>
              <a:buNone/>
            </a:pPr>
            <a:r>
              <a:rPr lang="en-IN" sz="2000" dirty="0" smtClean="0"/>
              <a:t>		&lt;/body&gt;  </a:t>
            </a:r>
          </a:p>
          <a:p>
            <a:pPr>
              <a:buNone/>
            </a:pPr>
            <a:r>
              <a:rPr lang="en-IN" sz="2000" dirty="0" smtClean="0"/>
              <a:t>	&lt;/html&gt;  </a:t>
            </a:r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Expression Tag: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IN" sz="2000" dirty="0" smtClean="0"/>
              <a:t>The code placed within </a:t>
            </a:r>
            <a:r>
              <a:rPr lang="en-IN" sz="2000" dirty="0" smtClean="0">
                <a:solidFill>
                  <a:srgbClr val="FF0000"/>
                </a:solidFill>
              </a:rPr>
              <a:t>JSP expression tag</a:t>
            </a:r>
            <a:r>
              <a:rPr lang="en-IN" sz="2000" dirty="0" smtClean="0"/>
              <a:t> is </a:t>
            </a:r>
            <a:r>
              <a:rPr lang="en-IN" sz="2000" i="1" dirty="0" smtClean="0"/>
              <a:t>written to the output stream of the response</a:t>
            </a:r>
            <a:r>
              <a:rPr lang="en-IN" sz="2000" dirty="0" smtClean="0"/>
              <a:t>. So you need not write out.print() to write data. It is mainly used to print the values of variable or method.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Expression Tag:</a:t>
            </a:r>
            <a:endParaRPr lang="en-IN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syntax is given below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000" dirty="0" smtClean="0"/>
              <a:t>		&lt;%=  statement %&gt; </a:t>
            </a:r>
            <a:r>
              <a:rPr lang="en-IN" dirty="0" smtClean="0"/>
              <a:t>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Example is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 </a:t>
            </a:r>
            <a:r>
              <a:rPr lang="en-IN" sz="2000" dirty="0" smtClean="0"/>
              <a:t>&lt;html&gt;  </a:t>
            </a:r>
          </a:p>
          <a:p>
            <a:pPr>
              <a:buNone/>
            </a:pPr>
            <a:r>
              <a:rPr lang="en-IN" sz="2000" dirty="0" smtClean="0"/>
              <a:t>		&lt;body&gt;  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dirty="0" smtClean="0">
                <a:solidFill>
                  <a:srgbClr val="FF0000"/>
                </a:solidFill>
              </a:rPr>
              <a:t>&lt;%= "welcome to </a:t>
            </a:r>
            <a:r>
              <a:rPr lang="en-IN" sz="2000" dirty="0" err="1" smtClean="0">
                <a:solidFill>
                  <a:srgbClr val="FF0000"/>
                </a:solidFill>
              </a:rPr>
              <a:t>jsp</a:t>
            </a:r>
            <a:r>
              <a:rPr lang="en-IN" sz="2000" dirty="0" smtClean="0">
                <a:solidFill>
                  <a:srgbClr val="FF0000"/>
                </a:solidFill>
              </a:rPr>
              <a:t>" %&gt;</a:t>
            </a:r>
            <a:r>
              <a:rPr lang="en-IN" sz="2000" dirty="0" smtClean="0"/>
              <a:t>  </a:t>
            </a:r>
          </a:p>
          <a:p>
            <a:pPr>
              <a:buNone/>
            </a:pPr>
            <a:r>
              <a:rPr lang="en-IN" sz="2000" dirty="0" smtClean="0"/>
              <a:t>		Current Time:</a:t>
            </a:r>
            <a:r>
              <a:rPr lang="en-IN" sz="2000" dirty="0" smtClean="0">
                <a:solidFill>
                  <a:srgbClr val="FF0000"/>
                </a:solidFill>
              </a:rPr>
              <a:t> </a:t>
            </a:r>
            <a:r>
              <a:rPr lang="en-IN" sz="2000" b="1" dirty="0" smtClean="0">
                <a:solidFill>
                  <a:srgbClr val="FF0000"/>
                </a:solidFill>
              </a:rPr>
              <a:t>&lt;</a:t>
            </a:r>
            <a:r>
              <a:rPr lang="en-IN" sz="2000" dirty="0" smtClean="0">
                <a:solidFill>
                  <a:srgbClr val="FF0000"/>
                </a:solidFill>
              </a:rPr>
              <a:t>%= </a:t>
            </a:r>
            <a:r>
              <a:rPr lang="en-IN" sz="2000" dirty="0" err="1" smtClean="0">
                <a:solidFill>
                  <a:srgbClr val="FF0000"/>
                </a:solidFill>
              </a:rPr>
              <a:t>java.util.Calendar.getInstance</a:t>
            </a:r>
            <a:r>
              <a:rPr lang="en-IN" sz="2000" dirty="0" smtClean="0">
                <a:solidFill>
                  <a:srgbClr val="FF0000"/>
                </a:solidFill>
              </a:rPr>
              <a:t>().</a:t>
            </a:r>
            <a:r>
              <a:rPr lang="en-IN" sz="2000" dirty="0" err="1" smtClean="0">
                <a:solidFill>
                  <a:srgbClr val="FF0000"/>
                </a:solidFill>
              </a:rPr>
              <a:t>getTime</a:t>
            </a:r>
            <a:r>
              <a:rPr lang="en-IN" sz="2000" dirty="0" smtClean="0">
                <a:solidFill>
                  <a:srgbClr val="FF0000"/>
                </a:solidFill>
              </a:rPr>
              <a:t>() %</a:t>
            </a:r>
            <a:r>
              <a:rPr lang="en-IN" sz="2000" b="1" dirty="0" smtClean="0">
                <a:solidFill>
                  <a:srgbClr val="FF0000"/>
                </a:solidFill>
              </a:rPr>
              <a:t>&gt;</a:t>
            </a:r>
            <a:r>
              <a:rPr lang="en-IN" sz="2000" dirty="0" smtClean="0"/>
              <a:t>  </a:t>
            </a:r>
          </a:p>
          <a:p>
            <a:pPr>
              <a:buNone/>
            </a:pPr>
            <a:r>
              <a:rPr lang="en-IN" sz="2000" dirty="0" smtClean="0"/>
              <a:t>          &lt;/body&gt;  </a:t>
            </a:r>
          </a:p>
          <a:p>
            <a:pPr>
              <a:buNone/>
            </a:pPr>
            <a:r>
              <a:rPr lang="en-IN" sz="2000" dirty="0" smtClean="0"/>
              <a:t>	 &lt;/html&gt;  </a:t>
            </a:r>
          </a:p>
          <a:p>
            <a:pPr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Declaration Tag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/>
              <a:t>	The </a:t>
            </a:r>
            <a:r>
              <a:rPr lang="en-IN" sz="2000" dirty="0" smtClean="0">
                <a:solidFill>
                  <a:srgbClr val="FF0000"/>
                </a:solidFill>
              </a:rPr>
              <a:t>JSP declaration tag</a:t>
            </a:r>
            <a:r>
              <a:rPr lang="en-IN" sz="2000" dirty="0" smtClean="0"/>
              <a:t> is used </a:t>
            </a:r>
            <a:r>
              <a:rPr lang="en-IN" sz="2000" i="1" dirty="0" smtClean="0"/>
              <a:t>to declare fields and methods</a:t>
            </a:r>
            <a:r>
              <a:rPr lang="en-IN" sz="2000" dirty="0" smtClean="0"/>
              <a:t>.</a:t>
            </a:r>
          </a:p>
          <a:p>
            <a:pPr algn="just">
              <a:buNone/>
            </a:pPr>
            <a:r>
              <a:rPr lang="en-IN" sz="2000" dirty="0" smtClean="0"/>
              <a:t>	The code written inside the </a:t>
            </a:r>
            <a:r>
              <a:rPr lang="en-IN" sz="2000" dirty="0" err="1" smtClean="0"/>
              <a:t>jsp</a:t>
            </a:r>
            <a:r>
              <a:rPr lang="en-IN" sz="2000" dirty="0" smtClean="0"/>
              <a:t> declaration tag is placed outside the service() method of auto generated </a:t>
            </a:r>
            <a:r>
              <a:rPr lang="en-IN" sz="2000" dirty="0" err="1" smtClean="0"/>
              <a:t>servlet</a:t>
            </a:r>
            <a:r>
              <a:rPr lang="en-IN" sz="2000" dirty="0" smtClean="0"/>
              <a:t>.</a:t>
            </a:r>
          </a:p>
          <a:p>
            <a:pPr algn="just">
              <a:buNone/>
            </a:pPr>
            <a:r>
              <a:rPr lang="en-IN" sz="2000" dirty="0" smtClean="0"/>
              <a:t>    So it doesn't get memory at each request.</a:t>
            </a:r>
          </a:p>
          <a:p>
            <a:pPr>
              <a:buNone/>
            </a:pPr>
            <a:r>
              <a:rPr lang="en-IN" sz="2000" dirty="0" smtClean="0"/>
              <a:t>	&lt;html&gt;  </a:t>
            </a:r>
          </a:p>
          <a:p>
            <a:pPr>
              <a:buNone/>
            </a:pPr>
            <a:r>
              <a:rPr lang="en-IN" sz="2000" dirty="0" smtClean="0"/>
              <a:t>		&lt;body&gt;  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dirty="0" smtClean="0">
                <a:solidFill>
                  <a:srgbClr val="FF0000"/>
                </a:solidFill>
              </a:rPr>
              <a:t>&lt;%! </a:t>
            </a:r>
            <a:r>
              <a:rPr lang="en-IN" sz="2000" dirty="0" err="1" smtClean="0">
                <a:solidFill>
                  <a:srgbClr val="FF0000"/>
                </a:solidFill>
              </a:rPr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 data=50; %&gt;  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	&lt;%= "Value of the variable is:"+data %&gt;  </a:t>
            </a:r>
          </a:p>
          <a:p>
            <a:pPr>
              <a:buNone/>
            </a:pPr>
            <a:r>
              <a:rPr lang="en-IN" sz="2000" dirty="0" smtClean="0"/>
              <a:t>		&lt;/body&gt;  </a:t>
            </a:r>
          </a:p>
          <a:p>
            <a:pPr>
              <a:buNone/>
            </a:pPr>
            <a:r>
              <a:rPr lang="en-IN" sz="2000" dirty="0" smtClean="0"/>
              <a:t>	&lt;/html&gt;  </a:t>
            </a:r>
          </a:p>
          <a:p>
            <a:pPr algn="just"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31</Words>
  <Application>Microsoft Macintosh PowerPoint</Application>
  <PresentationFormat>On-screen Show (4:3)</PresentationFormat>
  <Paragraphs>43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TM10082295</vt:lpstr>
      <vt:lpstr>ScriptletExpressions</vt:lpstr>
      <vt:lpstr>Scriptlet Tags</vt:lpstr>
      <vt:lpstr>Scriptlet Tags:</vt:lpstr>
      <vt:lpstr>Expression Tag:</vt:lpstr>
      <vt:lpstr>Declaration Tag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2016-10-08T11:11:40Z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