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0"/>
  </p:notesMasterIdLst>
  <p:sldIdLst>
    <p:sldId id="256" r:id="rId5"/>
    <p:sldId id="257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7" autoAdjust="0"/>
    <p:restoredTop sz="9465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10/8/2016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6/api/javax/servlet/ServletReques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/>
          <a:lstStyle/>
          <a:p>
            <a:r>
              <a:rPr lang="en-US" dirty="0" err="1" smtClean="0"/>
              <a:t>ServletRequest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5720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ServletRequest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 algn="just"/>
            <a:r>
              <a:rPr lang="en-IN" sz="2400" dirty="0" smtClean="0"/>
              <a:t>	An object of </a:t>
            </a:r>
            <a:r>
              <a:rPr lang="en-IN" sz="2400" dirty="0" err="1" smtClean="0"/>
              <a:t>ServletRequest</a:t>
            </a:r>
            <a:r>
              <a:rPr lang="en-IN" sz="2400" dirty="0" smtClean="0"/>
              <a:t> is used to provide the client request information to a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 such as content type, content length, parameter names and values, header </a:t>
            </a:r>
            <a:r>
              <a:rPr lang="en-IN" sz="2400" dirty="0" err="1" smtClean="0"/>
              <a:t>informations</a:t>
            </a:r>
            <a:r>
              <a:rPr lang="en-IN" sz="2400" dirty="0" smtClean="0"/>
              <a:t>, attributes etc.</a:t>
            </a:r>
          </a:p>
          <a:p>
            <a:pPr algn="just"/>
            <a:r>
              <a:rPr lang="en-IN" sz="2400" dirty="0" smtClean="0"/>
              <a:t>       The </a:t>
            </a:r>
            <a:r>
              <a:rPr lang="en-IN" sz="2400" dirty="0" err="1" smtClean="0">
                <a:solidFill>
                  <a:srgbClr val="FF0000"/>
                </a:solidFill>
                <a:hlinkClick r:id="rId3"/>
              </a:rPr>
              <a:t>ServletRequest</a:t>
            </a:r>
            <a:r>
              <a:rPr lang="en-IN" sz="2400" dirty="0" smtClean="0">
                <a:solidFill>
                  <a:srgbClr val="FF0000"/>
                </a:solidFill>
                <a:hlinkClick r:id="rId3"/>
              </a:rPr>
              <a:t> interface</a:t>
            </a:r>
            <a:r>
              <a:rPr lang="en-IN" sz="2400" dirty="0" smtClean="0"/>
              <a:t> contains various methods to handle client requests to access a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. Whenever a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 is invoked, the Web container passes the objects that implements the </a:t>
            </a:r>
          </a:p>
          <a:p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Methods of </a:t>
            </a:r>
            <a:r>
              <a:rPr lang="en-US" dirty="0" err="1" smtClean="0"/>
              <a:t>servletRequest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public String </a:t>
            </a:r>
            <a:r>
              <a:rPr lang="en-IN" sz="2400" dirty="0" err="1" smtClean="0">
                <a:solidFill>
                  <a:srgbClr val="FF0000"/>
                </a:solidFill>
              </a:rPr>
              <a:t>getParameter</a:t>
            </a:r>
            <a:r>
              <a:rPr lang="en-IN" sz="2400" dirty="0" smtClean="0">
                <a:solidFill>
                  <a:srgbClr val="FF0000"/>
                </a:solidFill>
              </a:rPr>
              <a:t>(String </a:t>
            </a:r>
            <a:r>
              <a:rPr lang="en-IN" sz="2400" dirty="0" err="1" smtClean="0">
                <a:solidFill>
                  <a:srgbClr val="FF0000"/>
                </a:solidFill>
              </a:rPr>
              <a:t>paramName</a:t>
            </a:r>
            <a:r>
              <a:rPr lang="en-IN" sz="2400" dirty="0" smtClean="0">
                <a:solidFill>
                  <a:srgbClr val="FF0000"/>
                </a:solidFill>
              </a:rPr>
              <a:t>): </a:t>
            </a:r>
            <a:br>
              <a:rPr lang="en-IN" sz="2400" dirty="0" smtClean="0">
                <a:solidFill>
                  <a:srgbClr val="FF0000"/>
                </a:solidFill>
              </a:rPr>
            </a:br>
            <a:r>
              <a:rPr lang="en-IN" sz="2400" dirty="0" smtClean="0"/>
              <a:t>Returns a String object that specifies the value of a particular request parameter.</a:t>
            </a:r>
          </a:p>
          <a:p>
            <a:pPr>
              <a:buNone/>
            </a:pPr>
            <a:r>
              <a:rPr lang="en-IN" sz="2400" dirty="0" smtClean="0"/>
              <a:t>	</a:t>
            </a:r>
          </a:p>
          <a:p>
            <a:pPr>
              <a:buNone/>
            </a:pPr>
            <a:r>
              <a:rPr lang="en-IN" sz="2400" dirty="0" smtClean="0"/>
              <a:t>	public String[] </a:t>
            </a:r>
            <a:r>
              <a:rPr lang="en-IN" sz="2400" dirty="0" err="1" smtClean="0">
                <a:solidFill>
                  <a:srgbClr val="FF0000"/>
                </a:solidFill>
              </a:rPr>
              <a:t>getParameterValues</a:t>
            </a:r>
            <a:r>
              <a:rPr lang="en-IN" sz="2400" dirty="0" smtClean="0">
                <a:solidFill>
                  <a:srgbClr val="FF0000"/>
                </a:solidFill>
              </a:rPr>
              <a:t>(String </a:t>
            </a:r>
            <a:r>
              <a:rPr lang="en-IN" sz="2400" dirty="0" err="1" smtClean="0">
                <a:solidFill>
                  <a:srgbClr val="FF0000"/>
                </a:solidFill>
              </a:rPr>
              <a:t>paramName</a:t>
            </a:r>
            <a:r>
              <a:rPr lang="en-IN" sz="2400" dirty="0" smtClean="0">
                <a:solidFill>
                  <a:srgbClr val="FF0000"/>
                </a:solidFill>
              </a:rPr>
              <a:t>):</a:t>
            </a: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</a:t>
            </a:r>
            <a:r>
              <a:rPr lang="en-IN" sz="2400" dirty="0" smtClean="0"/>
              <a:t>Returns a String object that specifies the value of a particular request parameter.</a:t>
            </a:r>
          </a:p>
          <a:p>
            <a:pPr>
              <a:buNone/>
            </a:pPr>
            <a:r>
              <a:rPr lang="en-IN" sz="2400" dirty="0" smtClean="0"/>
              <a:t>	</a:t>
            </a:r>
          </a:p>
          <a:p>
            <a:pPr>
              <a:buNone/>
            </a:pPr>
            <a:r>
              <a:rPr lang="en-IN" sz="2400" dirty="0" smtClean="0"/>
              <a:t>    public 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getContentLength</a:t>
            </a:r>
            <a:r>
              <a:rPr lang="en-IN" sz="2400" dirty="0" smtClean="0">
                <a:solidFill>
                  <a:srgbClr val="FF0000"/>
                </a:solidFill>
              </a:rPr>
              <a:t>():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Returns the size of the request data.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72901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	</a:t>
            </a:r>
            <a:r>
              <a:rPr lang="en-IN" sz="2400" dirty="0" smtClean="0"/>
              <a:t>public Enumeration </a:t>
            </a:r>
            <a:r>
              <a:rPr lang="en-IN" sz="2400" dirty="0" err="1" smtClean="0">
                <a:solidFill>
                  <a:srgbClr val="FF0000"/>
                </a:solidFill>
              </a:rPr>
              <a:t>getParameterNames</a:t>
            </a:r>
            <a:r>
              <a:rPr lang="en-IN" sz="2400" dirty="0" smtClean="0">
                <a:solidFill>
                  <a:srgbClr val="FF0000"/>
                </a:solidFill>
              </a:rPr>
              <a:t>():				 </a:t>
            </a:r>
            <a:r>
              <a:rPr lang="en-IN" sz="2400" dirty="0" smtClean="0"/>
              <a:t>Returns an Enumeration containing all the parameter names as String objects that a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 request contains.</a:t>
            </a:r>
            <a:br>
              <a:rPr lang="en-IN" sz="2400" dirty="0" smtClean="0"/>
            </a:br>
            <a:r>
              <a:rPr lang="en-IN" sz="2400" dirty="0" smtClean="0"/>
              <a:t> public String </a:t>
            </a:r>
            <a:r>
              <a:rPr lang="en-IN" sz="2400" dirty="0" err="1" smtClean="0">
                <a:solidFill>
                  <a:srgbClr val="FF0000"/>
                </a:solidFill>
              </a:rPr>
              <a:t>getRemoteHost</a:t>
            </a:r>
            <a:r>
              <a:rPr lang="en-IN" sz="2400" dirty="0" smtClean="0">
                <a:solidFill>
                  <a:srgbClr val="FF0000"/>
                </a:solidFill>
              </a:rPr>
              <a:t>():</a:t>
            </a:r>
          </a:p>
          <a:p>
            <a:pPr algn="just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 		</a:t>
            </a:r>
            <a:r>
              <a:rPr lang="en-IN" sz="2400" dirty="0" smtClean="0"/>
              <a:t>Returns a String that specifies the full-qualified name of the computer from which the request is sent.</a:t>
            </a:r>
          </a:p>
          <a:p>
            <a:pPr algn="just">
              <a:buNone/>
            </a:pPr>
            <a:r>
              <a:rPr lang="en-IN" sz="2400" dirty="0" smtClean="0"/>
              <a:t>	public abstract String </a:t>
            </a:r>
            <a:r>
              <a:rPr lang="en-IN" sz="2400" dirty="0" err="1" smtClean="0">
                <a:solidFill>
                  <a:srgbClr val="FF0000"/>
                </a:solidFill>
              </a:rPr>
              <a:t>getServerName</a:t>
            </a:r>
            <a:r>
              <a:rPr lang="en-IN" sz="2400" dirty="0" smtClean="0">
                <a:solidFill>
                  <a:srgbClr val="FF0000"/>
                </a:solidFill>
              </a:rPr>
              <a:t>():</a:t>
            </a:r>
          </a:p>
          <a:p>
            <a:pPr algn="just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		</a:t>
            </a:r>
            <a:r>
              <a:rPr lang="en-IN" sz="2400" dirty="0" smtClean="0"/>
              <a:t>Returns the server name</a:t>
            </a:r>
            <a:br>
              <a:rPr lang="en-IN" sz="2400" dirty="0" smtClean="0"/>
            </a:br>
            <a:r>
              <a:rPr lang="en-IN" sz="2400" dirty="0" smtClean="0"/>
              <a:t> </a:t>
            </a:r>
            <a:r>
              <a:rPr lang="en-US" sz="2800" dirty="0" smtClean="0"/>
              <a:t>				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6785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servletRequest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IN" sz="1800" dirty="0" smtClean="0"/>
              <a:t>public class </a:t>
            </a:r>
            <a:r>
              <a:rPr lang="en-IN" sz="1800" dirty="0" err="1" smtClean="0"/>
              <a:t>MyServlet</a:t>
            </a:r>
            <a:r>
              <a:rPr lang="en-IN" sz="1800" dirty="0" smtClean="0"/>
              <a:t> </a:t>
            </a:r>
            <a:r>
              <a:rPr lang="en-IN" sz="1800" dirty="0" smtClean="0">
                <a:solidFill>
                  <a:srgbClr val="FF0000"/>
                </a:solidFill>
              </a:rPr>
              <a:t>extends</a:t>
            </a:r>
            <a:r>
              <a:rPr lang="en-IN" sz="1800" dirty="0" smtClean="0"/>
              <a:t> </a:t>
            </a:r>
            <a:r>
              <a:rPr lang="en-IN" sz="1800" dirty="0" err="1" smtClean="0"/>
              <a:t>HttpServlet</a:t>
            </a:r>
            <a:r>
              <a:rPr lang="en-IN" sz="1800" dirty="0" smtClean="0"/>
              <a:t>{ </a:t>
            </a:r>
          </a:p>
          <a:p>
            <a:pPr lvl="1">
              <a:buNone/>
            </a:pPr>
            <a:r>
              <a:rPr lang="en-IN" sz="1800" dirty="0" smtClean="0"/>
              <a:t>public void </a:t>
            </a:r>
            <a:r>
              <a:rPr lang="en-IN" sz="1800" dirty="0" err="1" smtClean="0">
                <a:solidFill>
                  <a:srgbClr val="FF0000"/>
                </a:solidFill>
              </a:rPr>
              <a:t>doGet</a:t>
            </a:r>
            <a:r>
              <a:rPr lang="en-IN" sz="1800" dirty="0" smtClean="0"/>
              <a:t>(</a:t>
            </a:r>
            <a:r>
              <a:rPr lang="en-IN" sz="1800" dirty="0" err="1" smtClean="0"/>
              <a:t>HttpServletRequest</a:t>
            </a:r>
            <a:r>
              <a:rPr lang="en-IN" sz="1800" dirty="0" smtClean="0"/>
              <a:t> </a:t>
            </a:r>
            <a:r>
              <a:rPr lang="en-IN" sz="1800" dirty="0" err="1" smtClean="0"/>
              <a:t>req,HttpServletResponse</a:t>
            </a:r>
            <a:r>
              <a:rPr lang="en-IN" sz="1800" dirty="0" smtClean="0"/>
              <a:t> res) throws </a:t>
            </a:r>
            <a:r>
              <a:rPr lang="en-IN" sz="1800" dirty="0" err="1" smtClean="0"/>
              <a:t>ServletException,IOException</a:t>
            </a:r>
            <a:r>
              <a:rPr lang="en-IN" sz="1800" dirty="0" smtClean="0"/>
              <a:t> { </a:t>
            </a:r>
            <a:r>
              <a:rPr lang="en-IN" sz="1800" dirty="0" err="1" smtClean="0">
                <a:solidFill>
                  <a:srgbClr val="FF0000"/>
                </a:solidFill>
              </a:rPr>
              <a:t>res</a:t>
            </a:r>
            <a:r>
              <a:rPr lang="en-IN" sz="1800" dirty="0" err="1" smtClean="0"/>
              <a:t>.setContentType</a:t>
            </a:r>
            <a:r>
              <a:rPr lang="en-IN" sz="1800" dirty="0" smtClean="0"/>
              <a:t>("text/html"); </a:t>
            </a:r>
          </a:p>
          <a:p>
            <a:pPr lvl="1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PrintWriter</a:t>
            </a:r>
            <a:r>
              <a:rPr lang="en-IN" sz="1800" dirty="0" smtClean="0"/>
              <a:t> </a:t>
            </a:r>
            <a:r>
              <a:rPr lang="en-IN" sz="1800" dirty="0" err="1" smtClean="0"/>
              <a:t>pwriter</a:t>
            </a:r>
            <a:r>
              <a:rPr lang="en-IN" sz="1800" dirty="0" smtClean="0"/>
              <a:t>=</a:t>
            </a:r>
            <a:r>
              <a:rPr lang="en-IN" sz="1800" dirty="0" err="1" smtClean="0"/>
              <a:t>res.getWriter</a:t>
            </a:r>
            <a:r>
              <a:rPr lang="en-IN" sz="1800" dirty="0" smtClean="0"/>
              <a:t>(); </a:t>
            </a:r>
          </a:p>
          <a:p>
            <a:pPr lvl="1">
              <a:buNone/>
            </a:pPr>
            <a:r>
              <a:rPr lang="en-IN" sz="1800" dirty="0" smtClean="0"/>
              <a:t>	String name=</a:t>
            </a:r>
            <a:r>
              <a:rPr lang="en-IN" sz="1800" dirty="0" err="1" smtClean="0">
                <a:solidFill>
                  <a:srgbClr val="FF0000"/>
                </a:solidFill>
              </a:rPr>
              <a:t>req</a:t>
            </a:r>
            <a:r>
              <a:rPr lang="en-IN" sz="1800" dirty="0" err="1" smtClean="0"/>
              <a:t>.getParameter</a:t>
            </a:r>
            <a:r>
              <a:rPr lang="en-IN" sz="1800" dirty="0" smtClean="0"/>
              <a:t>("</a:t>
            </a:r>
            <a:r>
              <a:rPr lang="en-IN" sz="1800" dirty="0" err="1" smtClean="0"/>
              <a:t>uname</a:t>
            </a:r>
            <a:r>
              <a:rPr lang="en-IN" sz="1800" dirty="0" smtClean="0"/>
              <a:t>"); </a:t>
            </a:r>
          </a:p>
          <a:p>
            <a:pPr lvl="1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pwriter.println</a:t>
            </a:r>
            <a:r>
              <a:rPr lang="en-IN" sz="1800" dirty="0" smtClean="0"/>
              <a:t>("Hello "+name); </a:t>
            </a:r>
          </a:p>
          <a:p>
            <a:pPr lvl="1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pwriter.close</a:t>
            </a:r>
            <a:r>
              <a:rPr lang="en-IN" sz="1800" dirty="0" smtClean="0"/>
              <a:t>(); </a:t>
            </a:r>
          </a:p>
          <a:p>
            <a:pPr lvl="1">
              <a:buNone/>
            </a:pPr>
            <a:r>
              <a:rPr lang="en-IN" sz="1800" dirty="0" smtClean="0"/>
              <a:t>		}</a:t>
            </a:r>
          </a:p>
          <a:p>
            <a:pPr lvl="1">
              <a:buNone/>
            </a:pPr>
            <a:r>
              <a:rPr lang="en-IN" sz="1800" dirty="0" smtClean="0"/>
              <a:t> }</a:t>
            </a:r>
            <a:endParaRPr lang="en-IN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46</Words>
  <Application>Microsoft Macintosh PowerPoint</Application>
  <PresentationFormat>On-screen Show (4:3)</PresentationFormat>
  <Paragraphs>31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TM10082295</vt:lpstr>
      <vt:lpstr>ServletRequest</vt:lpstr>
      <vt:lpstr>About ServletRequest</vt:lpstr>
      <vt:lpstr> Methods of servletRequest</vt:lpstr>
      <vt:lpstr>Methods…</vt:lpstr>
      <vt:lpstr>Example of servletRequest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2016-10-08T09:56:42Z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