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0"/>
  </p:notesMasterIdLst>
  <p:sldIdLst>
    <p:sldId id="256" r:id="rId5"/>
    <p:sldId id="257"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7" autoAdjust="0"/>
    <p:restoredTop sz="9465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 xmlns:p14="http://schemas.microsoft.com/office/powerpoint/2010/main"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10/5/2016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lstStyle/>
          <a:p>
            <a:r>
              <a:rPr lang="en-US" dirty="0" err="1" smtClean="0"/>
              <a:t>RequestDispatcher</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086600" y="457200"/>
            <a:ext cx="1903003"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RequestDispatcher</a:t>
            </a:r>
            <a:endParaRPr lang="en-US" dirty="0"/>
          </a:p>
        </p:txBody>
      </p:sp>
      <p:sp>
        <p:nvSpPr>
          <p:cNvPr id="3" name="Content Placeholder 2"/>
          <p:cNvSpPr>
            <a:spLocks noGrp="1"/>
          </p:cNvSpPr>
          <p:nvPr>
            <p:ph idx="1"/>
          </p:nvPr>
        </p:nvSpPr>
        <p:spPr/>
        <p:txBody>
          <a:bodyPr/>
          <a:lstStyle/>
          <a:p>
            <a:pPr>
              <a:buNone/>
            </a:pPr>
            <a:r>
              <a:rPr lang="en-IN" sz="2400" dirty="0" smtClean="0"/>
              <a:t>	</a:t>
            </a:r>
          </a:p>
          <a:p>
            <a:pPr>
              <a:buFont typeface="Arial" pitchFamily="34" charset="0"/>
              <a:buChar char="•"/>
            </a:pPr>
            <a:r>
              <a:rPr lang="en-IN" sz="2800" dirty="0" smtClean="0"/>
              <a:t>	</a:t>
            </a:r>
            <a:r>
              <a:rPr lang="en-IN" sz="2400" dirty="0" smtClean="0"/>
              <a:t>The </a:t>
            </a:r>
            <a:r>
              <a:rPr lang="en-IN" sz="2400" dirty="0" err="1" smtClean="0">
                <a:solidFill>
                  <a:srgbClr val="FF0000"/>
                </a:solidFill>
              </a:rPr>
              <a:t>RequestDispatcher</a:t>
            </a:r>
            <a:r>
              <a:rPr lang="en-IN" sz="2400" dirty="0" smtClean="0"/>
              <a:t> interface provides the facility of dispatching the request to another resource it may be html, </a:t>
            </a:r>
            <a:r>
              <a:rPr lang="en-IN" sz="2400" dirty="0" err="1" smtClean="0"/>
              <a:t>servlet</a:t>
            </a:r>
            <a:r>
              <a:rPr lang="en-IN" sz="2400" dirty="0" smtClean="0"/>
              <a:t> or </a:t>
            </a:r>
            <a:r>
              <a:rPr lang="en-IN" sz="2400" dirty="0" err="1" smtClean="0"/>
              <a:t>jsp</a:t>
            </a:r>
            <a:r>
              <a:rPr lang="en-IN" sz="2400" dirty="0" smtClean="0"/>
              <a:t>. This interface can also be used to include the content of another resource also. It is one of the way of </a:t>
            </a:r>
            <a:r>
              <a:rPr lang="en-IN" sz="2400" dirty="0" err="1" smtClean="0"/>
              <a:t>servlet</a:t>
            </a:r>
            <a:r>
              <a:rPr lang="en-IN" sz="2400" dirty="0" smtClean="0"/>
              <a:t> collaboration</a:t>
            </a:r>
          </a:p>
          <a:p>
            <a:pPr>
              <a:buNone/>
            </a:pPr>
            <a:r>
              <a:rPr lang="en-US" sz="2400" dirty="0" smtClean="0"/>
              <a:t>        </a:t>
            </a:r>
          </a:p>
          <a:p>
            <a:pPr>
              <a:buFont typeface="Arial" pitchFamily="34" charset="0"/>
              <a:buChar char="•"/>
            </a:pPr>
            <a:r>
              <a:rPr lang="en-US" sz="2400" dirty="0" smtClean="0"/>
              <a:t>     There are two important methods there in </a:t>
            </a:r>
            <a:r>
              <a:rPr lang="en-US" sz="2400" dirty="0" err="1" smtClean="0">
                <a:solidFill>
                  <a:srgbClr val="FF0000"/>
                </a:solidFill>
              </a:rPr>
              <a:t>RequestDispatcher</a:t>
            </a:r>
            <a:r>
              <a:rPr lang="en-US" sz="2400" dirty="0" smtClean="0"/>
              <a:t> interface.</a:t>
            </a:r>
            <a:endParaRPr lang="en-IN" sz="2400" dirty="0" smtClean="0"/>
          </a:p>
          <a:p>
            <a:pPr>
              <a:buFont typeface="Arial" pitchFamily="34" charset="0"/>
              <a:buChar char="•"/>
            </a:pPr>
            <a:endParaRPr lang="en-US" sz="2400" baseline="30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Methods of </a:t>
            </a:r>
            <a:r>
              <a:rPr lang="en-US" dirty="0" err="1" smtClean="0"/>
              <a:t>RequestDispatcher</a:t>
            </a:r>
            <a:endParaRPr lang="en-US" dirty="0"/>
          </a:p>
        </p:txBody>
      </p:sp>
      <p:sp>
        <p:nvSpPr>
          <p:cNvPr id="3" name="Content Placeholder 2"/>
          <p:cNvSpPr>
            <a:spLocks noGrp="1"/>
          </p:cNvSpPr>
          <p:nvPr>
            <p:ph idx="1"/>
          </p:nvPr>
        </p:nvSpPr>
        <p:spPr/>
        <p:txBody>
          <a:bodyPr/>
          <a:lstStyle/>
          <a:p>
            <a:pPr algn="just"/>
            <a:endParaRPr lang="en-IN" sz="2400" dirty="0" smtClean="0"/>
          </a:p>
          <a:p>
            <a:pPr algn="just"/>
            <a:r>
              <a:rPr lang="en-IN" sz="2400" dirty="0" smtClean="0"/>
              <a:t>  Void </a:t>
            </a:r>
            <a:r>
              <a:rPr lang="en-IN" sz="2400" dirty="0" smtClean="0">
                <a:solidFill>
                  <a:srgbClr val="FF0000"/>
                </a:solidFill>
              </a:rPr>
              <a:t>forward(</a:t>
            </a:r>
            <a:r>
              <a:rPr lang="en-IN" sz="2400" dirty="0" err="1" smtClean="0">
                <a:solidFill>
                  <a:srgbClr val="FF0000"/>
                </a:solidFill>
              </a:rPr>
              <a:t>ServletRequest</a:t>
            </a:r>
            <a:r>
              <a:rPr lang="en-IN" sz="2400" dirty="0" smtClean="0">
                <a:solidFill>
                  <a:srgbClr val="FF0000"/>
                </a:solidFill>
              </a:rPr>
              <a:t> request, </a:t>
            </a:r>
            <a:r>
              <a:rPr lang="en-IN" sz="2400" dirty="0" err="1" smtClean="0">
                <a:solidFill>
                  <a:srgbClr val="FF0000"/>
                </a:solidFill>
              </a:rPr>
              <a:t>ServletResponse</a:t>
            </a:r>
            <a:r>
              <a:rPr lang="en-IN" sz="2400" dirty="0" smtClean="0">
                <a:solidFill>
                  <a:srgbClr val="FF0000"/>
                </a:solidFill>
              </a:rPr>
              <a:t> response):</a:t>
            </a:r>
          </a:p>
          <a:p>
            <a:pPr algn="just">
              <a:buNone/>
            </a:pPr>
            <a:r>
              <a:rPr lang="en-IN" sz="2400" dirty="0" smtClean="0">
                <a:solidFill>
                  <a:srgbClr val="FF0000"/>
                </a:solidFill>
              </a:rPr>
              <a:t>     	</a:t>
            </a:r>
            <a:r>
              <a:rPr lang="en-IN" sz="2400" dirty="0" smtClean="0"/>
              <a:t>forwards a request from a </a:t>
            </a:r>
            <a:r>
              <a:rPr lang="en-IN" sz="2400" dirty="0" err="1" smtClean="0"/>
              <a:t>servlet</a:t>
            </a:r>
            <a:r>
              <a:rPr lang="en-IN" sz="2400" dirty="0" smtClean="0"/>
              <a:t> to another resource (</a:t>
            </a:r>
            <a:r>
              <a:rPr lang="en-IN" sz="2400" dirty="0" err="1" smtClean="0"/>
              <a:t>servlet</a:t>
            </a:r>
            <a:r>
              <a:rPr lang="en-IN" sz="2400" dirty="0" smtClean="0"/>
              <a:t>, JSP file, or HTML file) on the server</a:t>
            </a:r>
          </a:p>
          <a:p>
            <a:pPr algn="just"/>
            <a:r>
              <a:rPr lang="en-US" sz="2400" dirty="0" smtClean="0"/>
              <a:t>  </a:t>
            </a:r>
            <a:r>
              <a:rPr lang="en-IN" sz="2400" dirty="0" smtClean="0"/>
              <a:t>Void </a:t>
            </a:r>
            <a:r>
              <a:rPr lang="en-IN" sz="2400" dirty="0" smtClean="0">
                <a:solidFill>
                  <a:srgbClr val="FF0000"/>
                </a:solidFill>
              </a:rPr>
              <a:t>include(</a:t>
            </a:r>
            <a:r>
              <a:rPr lang="en-IN" sz="2400" dirty="0" err="1" smtClean="0">
                <a:solidFill>
                  <a:srgbClr val="FF0000"/>
                </a:solidFill>
              </a:rPr>
              <a:t>ServletRequest</a:t>
            </a:r>
            <a:r>
              <a:rPr lang="en-IN" sz="2400" dirty="0" smtClean="0">
                <a:solidFill>
                  <a:srgbClr val="FF0000"/>
                </a:solidFill>
              </a:rPr>
              <a:t> request, </a:t>
            </a:r>
            <a:r>
              <a:rPr lang="en-IN" sz="2400" dirty="0" err="1" smtClean="0">
                <a:solidFill>
                  <a:srgbClr val="FF0000"/>
                </a:solidFill>
              </a:rPr>
              <a:t>ServletResponse</a:t>
            </a:r>
            <a:r>
              <a:rPr lang="en-IN" sz="2400" dirty="0" smtClean="0">
                <a:solidFill>
                  <a:srgbClr val="FF0000"/>
                </a:solidFill>
              </a:rPr>
              <a:t> response)</a:t>
            </a:r>
          </a:p>
          <a:p>
            <a:pPr algn="just">
              <a:buNone/>
            </a:pPr>
            <a:r>
              <a:rPr lang="en-US" sz="2400" dirty="0" smtClean="0">
                <a:solidFill>
                  <a:srgbClr val="FF0000"/>
                </a:solidFill>
              </a:rPr>
              <a:t>		</a:t>
            </a:r>
            <a:r>
              <a:rPr lang="en-IN" sz="2400" dirty="0" smtClean="0"/>
              <a:t>includes the content of a resource (</a:t>
            </a:r>
            <a:r>
              <a:rPr lang="en-IN" sz="2400" dirty="0" err="1" smtClean="0"/>
              <a:t>servlet</a:t>
            </a:r>
            <a:r>
              <a:rPr lang="en-IN" sz="2400" dirty="0" smtClean="0"/>
              <a:t>, JSP page, HTML file) in the response</a:t>
            </a:r>
            <a:endParaRPr lang="en-IN" sz="2400" dirty="0" smtClean="0">
              <a:solidFill>
                <a:srgbClr val="FF0000"/>
              </a:solidFill>
            </a:endParaRPr>
          </a:p>
          <a:p>
            <a:pPr algn="just"/>
            <a:endParaRPr lang="en-IN" sz="2400" dirty="0" smtClean="0"/>
          </a:p>
          <a:p>
            <a:pPr>
              <a:buNone/>
            </a:pPr>
            <a:endParaRPr lang="en-IN" sz="2400" dirty="0" smtClean="0"/>
          </a:p>
          <a:p>
            <a:pPr>
              <a:buNone/>
            </a:pPr>
            <a:endParaRPr lang="en-IN" sz="2400" dirty="0" smtClean="0"/>
          </a:p>
          <a:p>
            <a:endParaRPr lang="en-US" dirty="0"/>
          </a:p>
        </p:txBody>
      </p:sp>
    </p:spTree>
    <p:extLst>
      <p:ext uri="{BB962C8B-B14F-4D97-AF65-F5344CB8AC3E}">
        <p14:creationId xmlns="" xmlns:p14="http://schemas.microsoft.com/office/powerpoint/2010/main" val="72901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t>
            </a:r>
            <a:r>
              <a:rPr lang="en-US" dirty="0" smtClean="0"/>
              <a:t>include method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000232" y="3429000"/>
            <a:ext cx="5980953" cy="2933334"/>
          </a:xfrm>
          <a:prstGeom prst="rect">
            <a:avLst/>
          </a:prstGeom>
          <a:noFill/>
          <a:ln w="9525">
            <a:noFill/>
            <a:miter lim="800000"/>
            <a:headEnd/>
            <a:tailEnd/>
          </a:ln>
          <a:effectLst/>
        </p:spPr>
      </p:pic>
      <p:sp>
        <p:nvSpPr>
          <p:cNvPr id="5" name="Rectangle 4"/>
          <p:cNvSpPr/>
          <p:nvPr/>
        </p:nvSpPr>
        <p:spPr>
          <a:xfrm>
            <a:off x="1500166" y="1571612"/>
            <a:ext cx="7500990" cy="2492990"/>
          </a:xfrm>
          <a:prstGeom prst="rect">
            <a:avLst/>
          </a:prstGeom>
        </p:spPr>
        <p:txBody>
          <a:bodyPr wrap="square">
            <a:spAutoFit/>
          </a:bodyPr>
          <a:lstStyle/>
          <a:p>
            <a:r>
              <a:rPr lang="en-IN" sz="2400" dirty="0" smtClean="0"/>
              <a:t>			You </a:t>
            </a:r>
            <a:r>
              <a:rPr lang="en-IN" sz="2400" dirty="0" smtClean="0"/>
              <a:t>can see that the request is for </a:t>
            </a:r>
            <a:r>
              <a:rPr lang="en-IN" sz="2400" dirty="0" err="1" smtClean="0">
                <a:solidFill>
                  <a:srgbClr val="FF0000"/>
                </a:solidFill>
              </a:rPr>
              <a:t>DispatcherServlet</a:t>
            </a:r>
            <a:r>
              <a:rPr lang="en-IN" sz="2400" dirty="0" smtClean="0"/>
              <a:t> which calls </a:t>
            </a:r>
            <a:r>
              <a:rPr lang="en-IN" sz="2400" dirty="0" smtClean="0">
                <a:solidFill>
                  <a:srgbClr val="FF0000"/>
                </a:solidFill>
              </a:rPr>
              <a:t>include</a:t>
            </a:r>
            <a:r>
              <a:rPr lang="en-IN" sz="2400" dirty="0" smtClean="0"/>
              <a:t>() method to include the response of Hello.jsp page, later the </a:t>
            </a:r>
            <a:r>
              <a:rPr lang="en-IN" sz="2400" dirty="0" smtClean="0">
                <a:solidFill>
                  <a:srgbClr val="FF0000"/>
                </a:solidFill>
              </a:rPr>
              <a:t>response</a:t>
            </a:r>
            <a:r>
              <a:rPr lang="en-IN" sz="2400" dirty="0" smtClean="0"/>
              <a:t> of </a:t>
            </a:r>
            <a:r>
              <a:rPr lang="en-IN" sz="2400" dirty="0" err="1" smtClean="0"/>
              <a:t>DispatcherServlet</a:t>
            </a:r>
            <a:r>
              <a:rPr lang="en-IN" sz="2400" dirty="0" smtClean="0"/>
              <a:t> and Hello.jsp is combined and sent to the </a:t>
            </a:r>
            <a:r>
              <a:rPr lang="en-IN" sz="2400" dirty="0" smtClean="0">
                <a:solidFill>
                  <a:srgbClr val="FF0000"/>
                </a:solidFill>
              </a:rPr>
              <a:t>client</a:t>
            </a:r>
            <a:r>
              <a:rPr lang="en-IN" sz="2400" dirty="0" smtClean="0"/>
              <a:t>.</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forward method</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285984" y="3429000"/>
            <a:ext cx="5885715" cy="3057143"/>
          </a:xfrm>
          <a:prstGeom prst="rect">
            <a:avLst/>
          </a:prstGeom>
          <a:noFill/>
          <a:ln w="9525">
            <a:noFill/>
            <a:miter lim="800000"/>
            <a:headEnd/>
            <a:tailEnd/>
          </a:ln>
          <a:effectLst/>
        </p:spPr>
      </p:pic>
      <p:sp>
        <p:nvSpPr>
          <p:cNvPr id="5" name="Rectangle 4"/>
          <p:cNvSpPr/>
          <p:nvPr/>
        </p:nvSpPr>
        <p:spPr>
          <a:xfrm>
            <a:off x="1285852" y="1285860"/>
            <a:ext cx="7643866" cy="2492990"/>
          </a:xfrm>
          <a:prstGeom prst="rect">
            <a:avLst/>
          </a:prstGeom>
        </p:spPr>
        <p:txBody>
          <a:bodyPr wrap="square">
            <a:spAutoFit/>
          </a:bodyPr>
          <a:lstStyle/>
          <a:p>
            <a:endParaRPr lang="en-IN" sz="2400" dirty="0" smtClean="0"/>
          </a:p>
          <a:p>
            <a:r>
              <a:rPr lang="en-IN" sz="2400" dirty="0" smtClean="0"/>
              <a:t>	</a:t>
            </a:r>
            <a:r>
              <a:rPr lang="en-IN" sz="2400" dirty="0" smtClean="0"/>
              <a:t>	You </a:t>
            </a:r>
            <a:r>
              <a:rPr lang="en-IN" sz="2400" dirty="0" smtClean="0"/>
              <a:t>can see the request is for Servlet1 which forwards it to Servlet2, whose response is then sent to the client. The response of Servlet1 is not used or not sent to the client.</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39</Words>
  <Application>Microsoft Macintosh PowerPoint</Application>
  <PresentationFormat>On-screen Show (4:3)</PresentationFormat>
  <Paragraphs>23</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TM10082295</vt:lpstr>
      <vt:lpstr>RequestDispatcher</vt:lpstr>
      <vt:lpstr>About RequestDispatcher</vt:lpstr>
      <vt:lpstr> Methods of RequestDispatcher</vt:lpstr>
      <vt:lpstr>Explanation of include method </vt:lpstr>
      <vt:lpstr>Explanation of forward 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2016-10-05T10:04:31Z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